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2.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49"/>
  </p:notesMasterIdLst>
  <p:sldIdLst>
    <p:sldId id="291" r:id="rId2"/>
    <p:sldId id="283" r:id="rId3"/>
    <p:sldId id="507" r:id="rId4"/>
    <p:sldId id="486" r:id="rId5"/>
    <p:sldId id="487" r:id="rId6"/>
    <p:sldId id="345" r:id="rId7"/>
    <p:sldId id="347" r:id="rId8"/>
    <p:sldId id="458" r:id="rId9"/>
    <p:sldId id="349" r:id="rId10"/>
    <p:sldId id="461" r:id="rId11"/>
    <p:sldId id="564" r:id="rId12"/>
    <p:sldId id="489" r:id="rId13"/>
    <p:sldId id="490" r:id="rId14"/>
    <p:sldId id="491" r:id="rId15"/>
    <p:sldId id="562" r:id="rId16"/>
    <p:sldId id="504" r:id="rId17"/>
    <p:sldId id="505" r:id="rId18"/>
    <p:sldId id="506" r:id="rId19"/>
    <p:sldId id="561" r:id="rId20"/>
    <p:sldId id="488" r:id="rId21"/>
    <p:sldId id="508" r:id="rId22"/>
    <p:sldId id="274" r:id="rId23"/>
    <p:sldId id="275" r:id="rId24"/>
    <p:sldId id="493" r:id="rId25"/>
    <p:sldId id="494" r:id="rId26"/>
    <p:sldId id="277" r:id="rId27"/>
    <p:sldId id="497" r:id="rId28"/>
    <p:sldId id="498" r:id="rId29"/>
    <p:sldId id="499" r:id="rId30"/>
    <p:sldId id="502" r:id="rId31"/>
    <p:sldId id="509" r:id="rId32"/>
    <p:sldId id="367" r:id="rId33"/>
    <p:sldId id="565" r:id="rId34"/>
    <p:sldId id="566" r:id="rId35"/>
    <p:sldId id="567" r:id="rId36"/>
    <p:sldId id="439" r:id="rId37"/>
    <p:sldId id="474" r:id="rId38"/>
    <p:sldId id="468" r:id="rId39"/>
    <p:sldId id="503" r:id="rId40"/>
    <p:sldId id="469" r:id="rId41"/>
    <p:sldId id="470" r:id="rId42"/>
    <p:sldId id="510" r:id="rId43"/>
    <p:sldId id="450" r:id="rId44"/>
    <p:sldId id="568" r:id="rId45"/>
    <p:sldId id="441" r:id="rId46"/>
    <p:sldId id="558" r:id="rId47"/>
    <p:sldId id="393" r:id="rId4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FF6699"/>
    <a:srgbClr val="FFCCCC"/>
    <a:srgbClr val="EAEFF7"/>
    <a:srgbClr val="D2DEEF"/>
    <a:srgbClr val="FF99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9" autoAdjust="0"/>
    <p:restoredTop sz="97043" autoAdjust="0"/>
  </p:normalViewPr>
  <p:slideViewPr>
    <p:cSldViewPr>
      <p:cViewPr>
        <p:scale>
          <a:sx n="66" d="100"/>
          <a:sy n="66" d="100"/>
        </p:scale>
        <p:origin x="-1224"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65" d="100"/>
          <a:sy n="65" d="100"/>
        </p:scale>
        <p:origin x="-33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23537D4B-4421-443F-A8F7-6AC48E807AC0}" type="datetimeFigureOut">
              <a:rPr lang="zh-CN" altLang="en-US"/>
              <a:pPr>
                <a:defRPr/>
              </a:pPr>
              <a:t>9/28/14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42244E46-2B04-4289-9A53-72B118A3418B}" type="slidenum">
              <a:rPr lang="zh-CN" altLang="en-US"/>
              <a:pPr>
                <a:defRPr/>
              </a:pPr>
              <a:t>‹#›</a:t>
            </a:fld>
            <a:endParaRPr lang="zh-CN" altLang="en-US"/>
          </a:p>
        </p:txBody>
      </p:sp>
    </p:spTree>
    <p:extLst>
      <p:ext uri="{BB962C8B-B14F-4D97-AF65-F5344CB8AC3E}">
        <p14:creationId xmlns:p14="http://schemas.microsoft.com/office/powerpoint/2010/main" val="24803744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misc.si.umich.edu/publications/45"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 Id="rId3" Type="http://schemas.openxmlformats.org/officeDocument/2006/relationships/hyperlink" Target="http://misc.si.umich.edu/publications/45"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各家的</a:t>
            </a:r>
            <a:r>
              <a:rPr lang="en-US" altLang="zh-CN" smtClean="0"/>
              <a:t>Logo </a:t>
            </a:r>
            <a:r>
              <a:rPr lang="zh-CN" altLang="en-US" smtClean="0"/>
              <a:t>美化成一体</a:t>
            </a:r>
          </a:p>
        </p:txBody>
      </p:sp>
      <p:sp>
        <p:nvSpPr>
          <p:cNvPr id="307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E35B547-2907-4B5E-B4A0-AF75EACEC3A5}" type="slidenum">
              <a:rPr lang="zh-CN" altLang="en-US">
                <a:solidFill>
                  <a:srgbClr val="000000"/>
                </a:solidFill>
              </a:rPr>
              <a:pPr fontAlgn="base">
                <a:spcBef>
                  <a:spcPct val="0"/>
                </a:spcBef>
                <a:spcAft>
                  <a:spcPct val="0"/>
                </a:spcAft>
                <a:defRPr/>
              </a:pPr>
              <a:t>1</a:t>
            </a:fld>
            <a:endParaRPr lang="en-US" altLang="zh-CN">
              <a:solidFill>
                <a:srgbClr val="000000"/>
              </a:solidFill>
            </a:endParaRPr>
          </a:p>
        </p:txBody>
      </p:sp>
    </p:spTree>
    <p:extLst>
      <p:ext uri="{BB962C8B-B14F-4D97-AF65-F5344CB8AC3E}">
        <p14:creationId xmlns:p14="http://schemas.microsoft.com/office/powerpoint/2010/main" val="35469249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幻灯片图像占位符 1"/>
          <p:cNvSpPr>
            <a:spLocks noGrp="1" noRot="1" noChangeAspect="1"/>
          </p:cNvSpPr>
          <p:nvPr>
            <p:ph type="sldImg"/>
          </p:nvPr>
        </p:nvSpPr>
        <p:spPr bwMode="auto">
          <a:noFill/>
          <a:ln>
            <a:solidFill>
              <a:srgbClr val="000000"/>
            </a:solidFill>
            <a:miter lim="800000"/>
            <a:headEnd/>
            <a:tailEnd/>
          </a:ln>
        </p:spPr>
      </p:sp>
      <p:sp>
        <p:nvSpPr>
          <p:cNvPr id="58370"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a:p>
            <a:endParaRPr lang="en-US" altLang="zh-CN" smtClean="0"/>
          </a:p>
          <a:p>
            <a:r>
              <a:rPr lang="zh-CN" altLang="en-US" smtClean="0"/>
              <a:t>搜地理范围。铁塔倒了</a:t>
            </a:r>
            <a:r>
              <a:rPr lang="en-US" altLang="zh-CN" smtClean="0"/>
              <a:t>1</a:t>
            </a:r>
            <a:r>
              <a:rPr lang="zh-CN" altLang="en-US" smtClean="0"/>
              <a:t>个、</a:t>
            </a:r>
            <a:r>
              <a:rPr lang="en-US" altLang="zh-CN" smtClean="0"/>
              <a:t>2</a:t>
            </a:r>
            <a:r>
              <a:rPr lang="zh-CN" altLang="en-US" smtClean="0"/>
              <a:t>个、</a:t>
            </a:r>
            <a:r>
              <a:rPr lang="en-US" altLang="zh-CN" smtClean="0"/>
              <a:t>3</a:t>
            </a:r>
            <a:r>
              <a:rPr lang="zh-CN" altLang="en-US" smtClean="0"/>
              <a:t>个。物体个数在变，时、空间在增加。</a:t>
            </a:r>
            <a:endParaRPr lang="en-US" altLang="zh-CN" smtClean="0"/>
          </a:p>
          <a:p>
            <a:endParaRPr lang="en-US" altLang="zh-CN" smtClean="0"/>
          </a:p>
          <a:p>
            <a:endParaRPr lang="en-US" altLang="zh-CN" smtClean="0"/>
          </a:p>
          <a:p>
            <a:endParaRPr lang="en-US" altLang="zh-CN" smtClean="0"/>
          </a:p>
          <a:p>
            <a:endParaRPr lang="en-US" altLang="zh-CN" smtClean="0"/>
          </a:p>
          <a:p>
            <a:r>
              <a:rPr lang="zh-CN" altLang="en-US" smtClean="0"/>
              <a:t>示例图，例子</a:t>
            </a:r>
            <a:r>
              <a:rPr lang="en-US" altLang="zh-CN" smtClean="0"/>
              <a:t>1</a:t>
            </a:r>
            <a:r>
              <a:rPr lang="zh-CN" altLang="en-US" smtClean="0"/>
              <a:t>：公电水：跟踪货物的地理位置；例子</a:t>
            </a:r>
            <a:r>
              <a:rPr lang="en-US" altLang="zh-CN" smtClean="0"/>
              <a:t>2</a:t>
            </a:r>
            <a:r>
              <a:rPr lang="zh-CN" altLang="en-US" smtClean="0"/>
              <a:t>：食品安全（溯源）；例子</a:t>
            </a:r>
            <a:r>
              <a:rPr lang="en-US" altLang="zh-CN" smtClean="0"/>
              <a:t>3</a:t>
            </a:r>
            <a:r>
              <a:rPr lang="zh-CN" altLang="en-US" smtClean="0"/>
              <a:t>：搜范围，环境（或冰灾断电后，坑道瓦斯爆炸）地震后，救援遇见塌方</a:t>
            </a:r>
            <a:endParaRPr lang="en-US" altLang="zh-CN" smtClean="0"/>
          </a:p>
          <a:p>
            <a:pPr eaLnBrk="1" hangingPunct="1">
              <a:spcBef>
                <a:spcPct val="0"/>
              </a:spcBef>
            </a:pPr>
            <a:endParaRPr lang="en-US" altLang="zh-CN" smtClean="0"/>
          </a:p>
          <a:p>
            <a:pPr eaLnBrk="1" hangingPunct="1">
              <a:spcBef>
                <a:spcPct val="0"/>
              </a:spcBef>
            </a:pPr>
            <a:r>
              <a:rPr lang="zh-CN" altLang="en-US" smtClean="0"/>
              <a:t>状态溯源，</a:t>
            </a:r>
          </a:p>
        </p:txBody>
      </p:sp>
      <p:sp>
        <p:nvSpPr>
          <p:cNvPr id="460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196E0E-8AFB-47B4-8755-06226B736E8F}" type="slidenum">
              <a:rPr lang="zh-CN" altLang="en-US">
                <a:solidFill>
                  <a:srgbClr val="000000"/>
                </a:solidFill>
              </a:rPr>
              <a:pPr fontAlgn="base">
                <a:spcBef>
                  <a:spcPct val="0"/>
                </a:spcBef>
                <a:spcAft>
                  <a:spcPct val="0"/>
                </a:spcAft>
                <a:defRPr/>
              </a:pPr>
              <a:t>10</a:t>
            </a:fld>
            <a:endParaRPr lang="en-US" altLang="zh-CN">
              <a:solidFill>
                <a:srgbClr val="000000"/>
              </a:solidFill>
            </a:endParaRPr>
          </a:p>
        </p:txBody>
      </p:sp>
    </p:spTree>
    <p:extLst>
      <p:ext uri="{BB962C8B-B14F-4D97-AF65-F5344CB8AC3E}">
        <p14:creationId xmlns:p14="http://schemas.microsoft.com/office/powerpoint/2010/main" val="3608586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幻灯片图像占位符 1"/>
          <p:cNvSpPr>
            <a:spLocks noGrp="1" noRot="1" noChangeAspect="1"/>
          </p:cNvSpPr>
          <p:nvPr>
            <p:ph type="sldImg"/>
          </p:nvPr>
        </p:nvSpPr>
        <p:spPr bwMode="auto">
          <a:noFill/>
          <a:ln>
            <a:solidFill>
              <a:srgbClr val="000000"/>
            </a:solidFill>
            <a:miter lim="800000"/>
            <a:headEnd/>
            <a:tailEnd/>
          </a:ln>
        </p:spPr>
      </p:sp>
      <p:sp>
        <p:nvSpPr>
          <p:cNvPr id="6451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相似的内容。时序。</a:t>
            </a:r>
            <a:endParaRPr lang="en-US" altLang="zh-CN" smtClean="0"/>
          </a:p>
          <a:p>
            <a:pPr eaLnBrk="1" hangingPunct="1">
              <a:spcBef>
                <a:spcPct val="0"/>
              </a:spcBef>
            </a:pPr>
            <a:endParaRPr lang="en-US" altLang="zh-CN" smtClean="0"/>
          </a:p>
          <a:p>
            <a:pPr eaLnBrk="1" hangingPunct="1">
              <a:spcBef>
                <a:spcPct val="0"/>
              </a:spcBef>
            </a:pPr>
            <a:r>
              <a:rPr lang="zh-CN" altLang="en-US" smtClean="0"/>
              <a:t>搜出的内容含特征信息（时序）。</a:t>
            </a:r>
            <a:endParaRPr lang="en-US" altLang="zh-CN" smtClean="0"/>
          </a:p>
          <a:p>
            <a:pPr eaLnBrk="1" hangingPunct="1">
              <a:spcBef>
                <a:spcPct val="0"/>
              </a:spcBef>
            </a:pPr>
            <a:endParaRPr lang="en-US" altLang="zh-CN" smtClean="0"/>
          </a:p>
          <a:p>
            <a:pPr eaLnBrk="1" hangingPunct="1">
              <a:spcBef>
                <a:spcPct val="0"/>
              </a:spcBef>
            </a:pPr>
            <a:endParaRPr lang="en-US" altLang="zh-CN" smtClean="0"/>
          </a:p>
          <a:p>
            <a:pPr eaLnBrk="1" hangingPunct="1">
              <a:spcBef>
                <a:spcPct val="0"/>
              </a:spcBef>
            </a:pPr>
            <a:endParaRPr lang="en-US" altLang="zh-CN" smtClean="0"/>
          </a:p>
          <a:p>
            <a:pPr eaLnBrk="1" hangingPunct="1">
              <a:spcBef>
                <a:spcPct val="0"/>
              </a:spcBef>
            </a:pPr>
            <a:r>
              <a:rPr lang="en-US" altLang="zh-CN" smtClean="0"/>
              <a:t>1</a:t>
            </a:r>
            <a:r>
              <a:rPr lang="zh-CN" altLang="en-US" smtClean="0"/>
              <a:t>、热门话题，演化，变迁</a:t>
            </a:r>
            <a:endParaRPr lang="en-US" altLang="zh-CN" smtClean="0"/>
          </a:p>
          <a:p>
            <a:pPr eaLnBrk="1" hangingPunct="1">
              <a:spcBef>
                <a:spcPct val="0"/>
              </a:spcBef>
            </a:pPr>
            <a:r>
              <a:rPr lang="en-US" altLang="zh-CN" smtClean="0"/>
              <a:t>2</a:t>
            </a:r>
            <a:r>
              <a:rPr lang="zh-CN" altLang="en-US" smtClean="0"/>
              <a:t>、搜视频，给出视频，周建华抢银行</a:t>
            </a:r>
            <a:endParaRPr lang="en-US" altLang="zh-CN" smtClean="0"/>
          </a:p>
          <a:p>
            <a:pPr eaLnBrk="1" hangingPunct="1">
              <a:spcBef>
                <a:spcPct val="0"/>
              </a:spcBef>
            </a:pPr>
            <a:r>
              <a:rPr lang="en-US" altLang="zh-CN" smtClean="0"/>
              <a:t>3</a:t>
            </a:r>
            <a:r>
              <a:rPr lang="zh-CN" altLang="en-US" smtClean="0"/>
              <a:t>、搜音频，美国反恐，根据恐怖分子的声音，在电话录音库中查找所有该人说的话</a:t>
            </a:r>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0D45434-756E-42D4-9F8E-170D33EAFCD2}" type="slidenum">
              <a:rPr lang="zh-CN" altLang="en-US">
                <a:solidFill>
                  <a:srgbClr val="000000"/>
                </a:solidFill>
              </a:rPr>
              <a:pPr fontAlgn="base">
                <a:spcBef>
                  <a:spcPct val="0"/>
                </a:spcBef>
                <a:spcAft>
                  <a:spcPct val="0"/>
                </a:spcAft>
                <a:defRPr/>
              </a:pPr>
              <a:t>11</a:t>
            </a:fld>
            <a:endParaRPr lang="en-US" altLang="zh-CN">
              <a:solidFill>
                <a:srgbClr val="000000"/>
              </a:solidFill>
            </a:endParaRPr>
          </a:p>
        </p:txBody>
      </p:sp>
    </p:spTree>
    <p:extLst>
      <p:ext uri="{BB962C8B-B14F-4D97-AF65-F5344CB8AC3E}">
        <p14:creationId xmlns:p14="http://schemas.microsoft.com/office/powerpoint/2010/main" val="2240482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、根据</a:t>
            </a:r>
            <a:r>
              <a:rPr lang="en-US" altLang="zh-CN" smtClean="0"/>
              <a:t>ID</a:t>
            </a:r>
            <a:r>
              <a:rPr lang="zh-CN" altLang="en-US" smtClean="0"/>
              <a:t>号搜索人，具体的例子，根据帖子，各种信息，姓名、地理位置、年龄、电话号码等信息</a:t>
            </a:r>
            <a:endParaRPr lang="en-US" altLang="zh-CN" smtClean="0"/>
          </a:p>
          <a:p>
            <a:pPr eaLnBrk="1" hangingPunct="1">
              <a:spcBef>
                <a:spcPct val="0"/>
              </a:spcBef>
            </a:pPr>
            <a:r>
              <a:rPr lang="en-US" altLang="zh-CN" smtClean="0"/>
              <a:t>2</a:t>
            </a:r>
            <a:r>
              <a:rPr lang="zh-CN" altLang="en-US" smtClean="0"/>
              <a:t>、搜话题社区</a:t>
            </a:r>
            <a:endParaRPr lang="en-US" altLang="zh-CN" smtClean="0"/>
          </a:p>
          <a:p>
            <a:pPr eaLnBrk="1" hangingPunct="1">
              <a:spcBef>
                <a:spcPct val="0"/>
              </a:spcBef>
            </a:pPr>
            <a:r>
              <a:rPr lang="en-US" altLang="zh-CN" smtClean="0"/>
              <a:t>3</a:t>
            </a:r>
            <a:r>
              <a:rPr lang="zh-CN" altLang="en-US" smtClean="0"/>
              <a:t>、搜人的交友圈</a:t>
            </a:r>
            <a:endParaRPr lang="en-US" altLang="zh-CN" smtClean="0"/>
          </a:p>
          <a:p>
            <a:pPr eaLnBrk="1" hangingPunct="1">
              <a:spcBef>
                <a:spcPct val="0"/>
              </a:spcBef>
            </a:pPr>
            <a:r>
              <a:rPr lang="en-US" altLang="zh-CN" smtClean="0"/>
              <a:t>4</a:t>
            </a:r>
            <a:r>
              <a:rPr lang="zh-CN" altLang="en-US" smtClean="0"/>
              <a:t>、搜</a:t>
            </a:r>
            <a:r>
              <a:rPr lang="en-US" altLang="zh-CN" smtClean="0"/>
              <a:t>XX</a:t>
            </a:r>
            <a:r>
              <a:rPr lang="zh-CN" altLang="en-US" smtClean="0"/>
              <a:t>方向的意见领袖</a:t>
            </a:r>
          </a:p>
        </p:txBody>
      </p:sp>
      <p:sp>
        <p:nvSpPr>
          <p:cNvPr id="563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EBDE63-9E5D-4BD6-B70F-41E6043E50BB}" type="slidenum">
              <a:rPr lang="zh-CN" altLang="en-US">
                <a:solidFill>
                  <a:srgbClr val="000000"/>
                </a:solidFill>
              </a:rPr>
              <a:pPr fontAlgn="base">
                <a:spcBef>
                  <a:spcPct val="0"/>
                </a:spcBef>
                <a:spcAft>
                  <a:spcPct val="0"/>
                </a:spcAft>
                <a:defRPr/>
              </a:pPr>
              <a:t>15</a:t>
            </a:fld>
            <a:endParaRPr lang="en-US" altLang="zh-CN">
              <a:solidFill>
                <a:srgbClr val="000000"/>
              </a:solidFill>
            </a:endParaRPr>
          </a:p>
        </p:txBody>
      </p:sp>
    </p:spTree>
    <p:extLst>
      <p:ext uri="{BB962C8B-B14F-4D97-AF65-F5344CB8AC3E}">
        <p14:creationId xmlns:p14="http://schemas.microsoft.com/office/powerpoint/2010/main" val="26279377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、根据</a:t>
            </a:r>
            <a:r>
              <a:rPr lang="en-US" altLang="zh-CN" smtClean="0"/>
              <a:t>ID</a:t>
            </a:r>
            <a:r>
              <a:rPr lang="zh-CN" altLang="en-US" smtClean="0"/>
              <a:t>号搜索人，具体的例子，根据帖子，各种信息，姓名、地理位置、年龄、电话号码等信息</a:t>
            </a:r>
            <a:endParaRPr lang="en-US" altLang="zh-CN" smtClean="0"/>
          </a:p>
          <a:p>
            <a:pPr eaLnBrk="1" hangingPunct="1">
              <a:spcBef>
                <a:spcPct val="0"/>
              </a:spcBef>
            </a:pPr>
            <a:r>
              <a:rPr lang="en-US" altLang="zh-CN" smtClean="0"/>
              <a:t>2</a:t>
            </a:r>
            <a:r>
              <a:rPr lang="zh-CN" altLang="en-US" smtClean="0"/>
              <a:t>、搜话题社区</a:t>
            </a:r>
            <a:endParaRPr lang="en-US" altLang="zh-CN" smtClean="0"/>
          </a:p>
          <a:p>
            <a:pPr eaLnBrk="1" hangingPunct="1">
              <a:spcBef>
                <a:spcPct val="0"/>
              </a:spcBef>
            </a:pPr>
            <a:r>
              <a:rPr lang="en-US" altLang="zh-CN" smtClean="0"/>
              <a:t>3</a:t>
            </a:r>
            <a:r>
              <a:rPr lang="zh-CN" altLang="en-US" smtClean="0"/>
              <a:t>、搜人的交友圈</a:t>
            </a:r>
            <a:endParaRPr lang="en-US" altLang="zh-CN" smtClean="0"/>
          </a:p>
          <a:p>
            <a:pPr eaLnBrk="1" hangingPunct="1">
              <a:spcBef>
                <a:spcPct val="0"/>
              </a:spcBef>
            </a:pPr>
            <a:r>
              <a:rPr lang="en-US" altLang="zh-CN" smtClean="0"/>
              <a:t>4</a:t>
            </a:r>
            <a:r>
              <a:rPr lang="zh-CN" altLang="en-US" smtClean="0"/>
              <a:t>、搜</a:t>
            </a:r>
            <a:r>
              <a:rPr lang="en-US" altLang="zh-CN" smtClean="0"/>
              <a:t>XX</a:t>
            </a:r>
            <a:r>
              <a:rPr lang="zh-CN" altLang="en-US" smtClean="0"/>
              <a:t>方向的意见领袖</a:t>
            </a:r>
          </a:p>
        </p:txBody>
      </p:sp>
      <p:sp>
        <p:nvSpPr>
          <p:cNvPr id="563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EBDE63-9E5D-4BD6-B70F-41E6043E50BB}" type="slidenum">
              <a:rPr lang="zh-CN" altLang="en-US">
                <a:solidFill>
                  <a:srgbClr val="000000"/>
                </a:solidFill>
              </a:rPr>
              <a:pPr fontAlgn="base">
                <a:spcBef>
                  <a:spcPct val="0"/>
                </a:spcBef>
                <a:spcAft>
                  <a:spcPct val="0"/>
                </a:spcAft>
                <a:defRPr/>
              </a:pPr>
              <a:t>16</a:t>
            </a:fld>
            <a:endParaRPr lang="en-US" altLang="zh-CN">
              <a:solidFill>
                <a:srgbClr val="000000"/>
              </a:solidFill>
            </a:endParaRPr>
          </a:p>
        </p:txBody>
      </p:sp>
    </p:spTree>
    <p:extLst>
      <p:ext uri="{BB962C8B-B14F-4D97-AF65-F5344CB8AC3E}">
        <p14:creationId xmlns:p14="http://schemas.microsoft.com/office/powerpoint/2010/main" val="2627937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、根据</a:t>
            </a:r>
            <a:r>
              <a:rPr lang="en-US" altLang="zh-CN" smtClean="0"/>
              <a:t>ID</a:t>
            </a:r>
            <a:r>
              <a:rPr lang="zh-CN" altLang="en-US" smtClean="0"/>
              <a:t>号搜索人，具体的例子，根据帖子，各种信息，姓名、地理位置、年龄、电话号码等信息</a:t>
            </a:r>
            <a:endParaRPr lang="en-US" altLang="zh-CN" smtClean="0"/>
          </a:p>
          <a:p>
            <a:pPr eaLnBrk="1" hangingPunct="1">
              <a:spcBef>
                <a:spcPct val="0"/>
              </a:spcBef>
            </a:pPr>
            <a:r>
              <a:rPr lang="en-US" altLang="zh-CN" smtClean="0"/>
              <a:t>2</a:t>
            </a:r>
            <a:r>
              <a:rPr lang="zh-CN" altLang="en-US" smtClean="0"/>
              <a:t>、搜话题社区</a:t>
            </a:r>
            <a:endParaRPr lang="en-US" altLang="zh-CN" smtClean="0"/>
          </a:p>
          <a:p>
            <a:pPr eaLnBrk="1" hangingPunct="1">
              <a:spcBef>
                <a:spcPct val="0"/>
              </a:spcBef>
            </a:pPr>
            <a:r>
              <a:rPr lang="en-US" altLang="zh-CN" smtClean="0"/>
              <a:t>3</a:t>
            </a:r>
            <a:r>
              <a:rPr lang="zh-CN" altLang="en-US" smtClean="0"/>
              <a:t>、搜人的交友圈</a:t>
            </a:r>
            <a:endParaRPr lang="en-US" altLang="zh-CN" smtClean="0"/>
          </a:p>
          <a:p>
            <a:pPr eaLnBrk="1" hangingPunct="1">
              <a:spcBef>
                <a:spcPct val="0"/>
              </a:spcBef>
            </a:pPr>
            <a:r>
              <a:rPr lang="en-US" altLang="zh-CN" smtClean="0"/>
              <a:t>4</a:t>
            </a:r>
            <a:r>
              <a:rPr lang="zh-CN" altLang="en-US" smtClean="0"/>
              <a:t>、搜</a:t>
            </a:r>
            <a:r>
              <a:rPr lang="en-US" altLang="zh-CN" smtClean="0"/>
              <a:t>XX</a:t>
            </a:r>
            <a:r>
              <a:rPr lang="zh-CN" altLang="en-US" smtClean="0"/>
              <a:t>方向的意见领袖</a:t>
            </a:r>
          </a:p>
        </p:txBody>
      </p:sp>
      <p:sp>
        <p:nvSpPr>
          <p:cNvPr id="563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EBDE63-9E5D-4BD6-B70F-41E6043E50BB}" type="slidenum">
              <a:rPr lang="zh-CN" altLang="en-US">
                <a:solidFill>
                  <a:srgbClr val="000000"/>
                </a:solidFill>
              </a:rPr>
              <a:pPr fontAlgn="base">
                <a:spcBef>
                  <a:spcPct val="0"/>
                </a:spcBef>
                <a:spcAft>
                  <a:spcPct val="0"/>
                </a:spcAft>
                <a:defRPr/>
              </a:pPr>
              <a:t>17</a:t>
            </a:fld>
            <a:endParaRPr lang="en-US" altLang="zh-CN">
              <a:solidFill>
                <a:srgbClr val="000000"/>
              </a:solidFill>
            </a:endParaRPr>
          </a:p>
        </p:txBody>
      </p:sp>
    </p:spTree>
    <p:extLst>
      <p:ext uri="{BB962C8B-B14F-4D97-AF65-F5344CB8AC3E}">
        <p14:creationId xmlns:p14="http://schemas.microsoft.com/office/powerpoint/2010/main" val="2496367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幻灯片图像占位符 1"/>
          <p:cNvSpPr>
            <a:spLocks noGrp="1" noRot="1" noChangeAspect="1"/>
          </p:cNvSpPr>
          <p:nvPr>
            <p:ph type="sldImg"/>
          </p:nvPr>
        </p:nvSpPr>
        <p:spPr bwMode="auto">
          <a:noFill/>
          <a:ln>
            <a:solidFill>
              <a:srgbClr val="000000"/>
            </a:solidFill>
            <a:miter lim="800000"/>
            <a:headEnd/>
            <a:tailEnd/>
          </a:ln>
        </p:spPr>
      </p:sp>
      <p:sp>
        <p:nvSpPr>
          <p:cNvPr id="7885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、根据</a:t>
            </a:r>
            <a:r>
              <a:rPr lang="en-US" altLang="zh-CN" smtClean="0"/>
              <a:t>ID</a:t>
            </a:r>
            <a:r>
              <a:rPr lang="zh-CN" altLang="en-US" smtClean="0"/>
              <a:t>号搜索人，具体的例子，根据帖子，各种信息，姓名、地理位置、年龄、电话号码等信息</a:t>
            </a:r>
            <a:endParaRPr lang="en-US" altLang="zh-CN" smtClean="0"/>
          </a:p>
          <a:p>
            <a:pPr eaLnBrk="1" hangingPunct="1">
              <a:spcBef>
                <a:spcPct val="0"/>
              </a:spcBef>
            </a:pPr>
            <a:r>
              <a:rPr lang="en-US" altLang="zh-CN" smtClean="0"/>
              <a:t>2</a:t>
            </a:r>
            <a:r>
              <a:rPr lang="zh-CN" altLang="en-US" smtClean="0"/>
              <a:t>、搜话题社区</a:t>
            </a:r>
            <a:endParaRPr lang="en-US" altLang="zh-CN" smtClean="0"/>
          </a:p>
          <a:p>
            <a:pPr eaLnBrk="1" hangingPunct="1">
              <a:spcBef>
                <a:spcPct val="0"/>
              </a:spcBef>
            </a:pPr>
            <a:r>
              <a:rPr lang="en-US" altLang="zh-CN" smtClean="0"/>
              <a:t>3</a:t>
            </a:r>
            <a:r>
              <a:rPr lang="zh-CN" altLang="en-US" smtClean="0"/>
              <a:t>、搜人的交友圈</a:t>
            </a:r>
            <a:endParaRPr lang="en-US" altLang="zh-CN" smtClean="0"/>
          </a:p>
          <a:p>
            <a:pPr eaLnBrk="1" hangingPunct="1">
              <a:spcBef>
                <a:spcPct val="0"/>
              </a:spcBef>
            </a:pPr>
            <a:r>
              <a:rPr lang="en-US" altLang="zh-CN" smtClean="0"/>
              <a:t>4</a:t>
            </a:r>
            <a:r>
              <a:rPr lang="zh-CN" altLang="en-US" smtClean="0"/>
              <a:t>、搜</a:t>
            </a:r>
            <a:r>
              <a:rPr lang="en-US" altLang="zh-CN" smtClean="0"/>
              <a:t>XX</a:t>
            </a:r>
            <a:r>
              <a:rPr lang="zh-CN" altLang="en-US" smtClean="0"/>
              <a:t>方向的意见领袖</a:t>
            </a:r>
          </a:p>
        </p:txBody>
      </p:sp>
      <p:sp>
        <p:nvSpPr>
          <p:cNvPr id="563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EBDE63-9E5D-4BD6-B70F-41E6043E50BB}" type="slidenum">
              <a:rPr lang="zh-CN" altLang="en-US">
                <a:solidFill>
                  <a:srgbClr val="000000"/>
                </a:solidFill>
              </a:rPr>
              <a:pPr fontAlgn="base">
                <a:spcBef>
                  <a:spcPct val="0"/>
                </a:spcBef>
                <a:spcAft>
                  <a:spcPct val="0"/>
                </a:spcAft>
                <a:defRPr/>
              </a:pPr>
              <a:t>18</a:t>
            </a:fld>
            <a:endParaRPr lang="en-US" altLang="zh-CN">
              <a:solidFill>
                <a:srgbClr val="000000"/>
              </a:solidFill>
            </a:endParaRPr>
          </a:p>
        </p:txBody>
      </p:sp>
    </p:spTree>
    <p:extLst>
      <p:ext uri="{BB962C8B-B14F-4D97-AF65-F5344CB8AC3E}">
        <p14:creationId xmlns:p14="http://schemas.microsoft.com/office/powerpoint/2010/main" val="3310380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BD3099-511A-4489-ADDC-B4D47887F94D}" type="slidenum">
              <a:rPr lang="zh-CN" altLang="en-US"/>
              <a:pPr fontAlgn="base">
                <a:spcBef>
                  <a:spcPct val="0"/>
                </a:spcBef>
                <a:spcAft>
                  <a:spcPct val="0"/>
                </a:spcAft>
                <a:defRPr/>
              </a:pPr>
              <a:t>21</a:t>
            </a:fld>
            <a:endParaRPr lang="en-US" altLang="zh-CN"/>
          </a:p>
        </p:txBody>
      </p:sp>
    </p:spTree>
    <p:extLst>
      <p:ext uri="{BB962C8B-B14F-4D97-AF65-F5344CB8AC3E}">
        <p14:creationId xmlns:p14="http://schemas.microsoft.com/office/powerpoint/2010/main" val="2886318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244E46-2B04-4289-9A53-72B118A3418B}" type="slidenum">
              <a:rPr lang="zh-CN" altLang="en-US" smtClean="0"/>
              <a:pPr>
                <a:defRPr/>
              </a:pPr>
              <a:t>23</a:t>
            </a:fld>
            <a:endParaRPr lang="zh-CN" altLang="en-US"/>
          </a:p>
        </p:txBody>
      </p:sp>
    </p:spTree>
    <p:extLst>
      <p:ext uri="{BB962C8B-B14F-4D97-AF65-F5344CB8AC3E}">
        <p14:creationId xmlns:p14="http://schemas.microsoft.com/office/powerpoint/2010/main" val="205931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244E46-2B04-4289-9A53-72B118A3418B}" type="slidenum">
              <a:rPr lang="zh-CN" altLang="en-US" smtClean="0"/>
              <a:pPr>
                <a:defRPr/>
              </a:pPr>
              <a:t>24</a:t>
            </a:fld>
            <a:endParaRPr lang="zh-CN" altLang="en-US"/>
          </a:p>
        </p:txBody>
      </p:sp>
    </p:spTree>
    <p:extLst>
      <p:ext uri="{BB962C8B-B14F-4D97-AF65-F5344CB8AC3E}">
        <p14:creationId xmlns:p14="http://schemas.microsoft.com/office/powerpoint/2010/main" val="2059316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244E46-2B04-4289-9A53-72B118A3418B}" type="slidenum">
              <a:rPr lang="zh-CN" altLang="en-US" smtClean="0"/>
              <a:pPr>
                <a:defRPr/>
              </a:pPr>
              <a:t>25</a:t>
            </a:fld>
            <a:endParaRPr lang="zh-CN" altLang="en-US"/>
          </a:p>
        </p:txBody>
      </p:sp>
    </p:spTree>
    <p:extLst>
      <p:ext uri="{BB962C8B-B14F-4D97-AF65-F5344CB8AC3E}">
        <p14:creationId xmlns:p14="http://schemas.microsoft.com/office/powerpoint/2010/main" val="2059316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BD3099-511A-4489-ADDC-B4D47887F94D}" type="slidenum">
              <a:rPr lang="zh-CN" altLang="en-US"/>
              <a:pPr fontAlgn="base">
                <a:spcBef>
                  <a:spcPct val="0"/>
                </a:spcBef>
                <a:spcAft>
                  <a:spcPct val="0"/>
                </a:spcAft>
                <a:defRPr/>
              </a:pPr>
              <a:t>2</a:t>
            </a:fld>
            <a:endParaRPr lang="en-US" altLang="zh-CN"/>
          </a:p>
        </p:txBody>
      </p:sp>
    </p:spTree>
    <p:extLst>
      <p:ext uri="{BB962C8B-B14F-4D97-AF65-F5344CB8AC3E}">
        <p14:creationId xmlns:p14="http://schemas.microsoft.com/office/powerpoint/2010/main" val="1784688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p:cNvSpPr>
          <p:nvPr>
            <p:ph type="sldImg"/>
          </p:nvPr>
        </p:nvSpPr>
        <p:spPr bwMode="auto">
          <a:noFill/>
          <a:ln>
            <a:solidFill>
              <a:srgbClr val="000000"/>
            </a:solidFill>
            <a:miter lim="800000"/>
            <a:headEnd/>
            <a:tailEnd/>
          </a:ln>
        </p:spPr>
      </p:sp>
      <p:sp>
        <p:nvSpPr>
          <p:cNvPr id="983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smtClean="0"/>
              <a:t>LAKSHMAN A,MALIK P.Cassandra: A Decentralized Structured Storage System[J]. SIGOPS Operating Systems Review,?2010, 44(2):35-40</a:t>
            </a:r>
          </a:p>
          <a:p>
            <a:pPr eaLnBrk="1" hangingPunct="1"/>
            <a:endParaRPr lang="en-US" altLang="zh-CN" smtClean="0"/>
          </a:p>
          <a:p>
            <a:pPr eaLnBrk="1" hangingPunct="1"/>
            <a:r>
              <a:rPr lang="en-US" altLang="zh-CN" smtClean="0"/>
              <a:t>S. Agarwal, J. Dunagan, N. Jain, S. Saroiu, A. Wolman, H. Bhogan: Volley: AutomatedData Placement for Geo-Distributed Cloud Services, NSDI 2010</a:t>
            </a:r>
          </a:p>
          <a:p>
            <a:pPr eaLnBrk="1" hangingPunct="1"/>
            <a:endParaRPr lang="en-US" altLang="zh-CN" smtClean="0"/>
          </a:p>
          <a:p>
            <a:pPr eaLnBrk="1" hangingPunct="1"/>
            <a:r>
              <a:rPr lang="en-US" altLang="zh-CN" smtClean="0"/>
              <a:t>Doug Beaver, Sanjeev Kumar, Harry C. Li, et al. Finding a Needle in Haystack: Facebook's Photo Storage[C]// Proceeding of OSDI 2010 .CA:USENIX Association Berkeley,2010:47-60</a:t>
            </a:r>
            <a:endParaRPr lang="da-DK" altLang="zh-CN" smtClean="0"/>
          </a:p>
          <a:p>
            <a:pPr eaLnBrk="1" hangingPunct="1"/>
            <a:endParaRPr lang="en-US" altLang="zh-CN" u="sng" smtClean="0">
              <a:hlinkClick r:id="rId3"/>
            </a:endParaRPr>
          </a:p>
          <a:p>
            <a:pPr eaLnBrk="1" hangingPunct="1"/>
            <a:r>
              <a:rPr lang="en-US" altLang="zh-CN" u="sng" smtClean="0">
                <a:hlinkClick r:id="rId3"/>
              </a:rPr>
              <a:t>http://www.xiuwz.com/site/tech-ope-gizzard/</a:t>
            </a:r>
            <a:endParaRPr lang="en-US" altLang="zh-CN" u="sng" smtClean="0"/>
          </a:p>
          <a:p>
            <a:pPr eaLnBrk="1" hangingPunct="1"/>
            <a:endParaRPr lang="en-US" altLang="zh-CN" smtClean="0"/>
          </a:p>
          <a:p>
            <a:pPr eaLnBrk="1" hangingPunct="1"/>
            <a:r>
              <a:rPr lang="en-US" altLang="zh-CN" smtClean="0"/>
              <a:t>Borthakur D, Gray J, Sarma J S. et al. Apache  hadoop goes realtime at Facebook[c] .proc of SIGMOD 2011,New York: ACM . 2011:1071-1080</a:t>
            </a:r>
            <a:endParaRPr lang="zh-CN" altLang="en-US" smtClean="0"/>
          </a:p>
          <a:p>
            <a:pPr eaLnBrk="1" hangingPunct="1">
              <a:spcBef>
                <a:spcPct val="0"/>
              </a:spcBef>
            </a:pPr>
            <a:endParaRPr lang="en-US" altLang="zh-CN" smtClean="0"/>
          </a:p>
          <a:p>
            <a:pPr eaLnBrk="1" hangingPunct="1"/>
            <a:r>
              <a:rPr lang="en-US" altLang="zh-CN" smtClean="0"/>
              <a:t>Pujol, J. M.; Erramilli, V.; Siganos, G.; Yang, X.; Laoutaris, N.; Chhabra, P.; Rodriguez, P.; , "The Little Engine(s) That Could: Scaling Online Social Networks," </a:t>
            </a:r>
            <a:r>
              <a:rPr lang="en-US" altLang="zh-CN" i="1" smtClean="0"/>
              <a:t>Networking, IEEE/ACM Transactions on</a:t>
            </a:r>
            <a:r>
              <a:rPr lang="en-US" altLang="zh-CN" smtClean="0"/>
              <a:t> , vol.20, no.4, pp.1162-1175, Aug. 2012</a:t>
            </a:r>
          </a:p>
          <a:p>
            <a:pPr eaLnBrk="1" hangingPunct="1">
              <a:spcBef>
                <a:spcPct val="0"/>
              </a:spcBef>
            </a:pPr>
            <a:endParaRPr lang="zh-CN" altLang="en-US" smtClean="0"/>
          </a:p>
        </p:txBody>
      </p:sp>
      <p:sp>
        <p:nvSpPr>
          <p:cNvPr id="716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7BDDD0-C918-4402-AE6C-22A90ECEF35A}" type="slidenum">
              <a:rPr lang="zh-CN" altLang="en-US">
                <a:solidFill>
                  <a:srgbClr val="000000"/>
                </a:solidFill>
              </a:rPr>
              <a:pPr fontAlgn="base">
                <a:spcBef>
                  <a:spcPct val="0"/>
                </a:spcBef>
                <a:spcAft>
                  <a:spcPct val="0"/>
                </a:spcAft>
                <a:defRPr/>
              </a:pPr>
              <a:t>26</a:t>
            </a:fld>
            <a:endParaRPr lang="en-US" altLang="zh-CN">
              <a:solidFill>
                <a:srgbClr val="000000"/>
              </a:solidFill>
            </a:endParaRPr>
          </a:p>
        </p:txBody>
      </p:sp>
    </p:spTree>
    <p:extLst>
      <p:ext uri="{BB962C8B-B14F-4D97-AF65-F5344CB8AC3E}">
        <p14:creationId xmlns:p14="http://schemas.microsoft.com/office/powerpoint/2010/main" val="3003076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幻灯片图像占位符 1"/>
          <p:cNvSpPr>
            <a:spLocks noGrp="1" noRot="1" noChangeAspect="1"/>
          </p:cNvSpPr>
          <p:nvPr>
            <p:ph type="sldImg"/>
          </p:nvPr>
        </p:nvSpPr>
        <p:spPr bwMode="auto">
          <a:noFill/>
          <a:ln>
            <a:solidFill>
              <a:srgbClr val="000000"/>
            </a:solidFill>
            <a:miter lim="800000"/>
            <a:headEnd/>
            <a:tailEnd/>
          </a:ln>
        </p:spPr>
      </p:sp>
      <p:sp>
        <p:nvSpPr>
          <p:cNvPr id="98306"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CN" dirty="0" smtClean="0"/>
              <a:t>LAKSHMAN A,MALIK </a:t>
            </a:r>
            <a:r>
              <a:rPr lang="en-US" altLang="zh-CN" dirty="0" err="1" smtClean="0"/>
              <a:t>P.Cassandra</a:t>
            </a:r>
            <a:r>
              <a:rPr lang="en-US" altLang="zh-CN" dirty="0" smtClean="0"/>
              <a:t>: A Decentralized Structured Storage System[J]. SIGOPS Operating Systems Review,?2010, 44(2):35-40</a:t>
            </a:r>
          </a:p>
          <a:p>
            <a:pPr eaLnBrk="1" hangingPunct="1"/>
            <a:endParaRPr lang="en-US" altLang="zh-CN" dirty="0" smtClean="0"/>
          </a:p>
          <a:p>
            <a:pPr eaLnBrk="1" hangingPunct="1"/>
            <a:r>
              <a:rPr lang="en-US" altLang="zh-CN" dirty="0" smtClean="0"/>
              <a:t>S. </a:t>
            </a:r>
            <a:r>
              <a:rPr lang="en-US" altLang="zh-CN" dirty="0" err="1" smtClean="0"/>
              <a:t>Agarwal</a:t>
            </a:r>
            <a:r>
              <a:rPr lang="en-US" altLang="zh-CN" dirty="0" smtClean="0"/>
              <a:t>, J. </a:t>
            </a:r>
            <a:r>
              <a:rPr lang="en-US" altLang="zh-CN" dirty="0" err="1" smtClean="0"/>
              <a:t>Dunagan</a:t>
            </a:r>
            <a:r>
              <a:rPr lang="en-US" altLang="zh-CN" dirty="0" smtClean="0"/>
              <a:t>, N. Jain, S. </a:t>
            </a:r>
            <a:r>
              <a:rPr lang="en-US" altLang="zh-CN" dirty="0" err="1" smtClean="0"/>
              <a:t>Saroiu</a:t>
            </a:r>
            <a:r>
              <a:rPr lang="en-US" altLang="zh-CN" dirty="0" smtClean="0"/>
              <a:t>, A. Wolman, H. </a:t>
            </a:r>
            <a:r>
              <a:rPr lang="en-US" altLang="zh-CN" dirty="0" err="1" smtClean="0"/>
              <a:t>Bhogan</a:t>
            </a:r>
            <a:r>
              <a:rPr lang="en-US" altLang="zh-CN" dirty="0" smtClean="0"/>
              <a:t>: Volley: </a:t>
            </a:r>
            <a:r>
              <a:rPr lang="en-US" altLang="zh-CN" dirty="0" err="1" smtClean="0"/>
              <a:t>AutomatedData</a:t>
            </a:r>
            <a:r>
              <a:rPr lang="en-US" altLang="zh-CN" dirty="0" smtClean="0"/>
              <a:t> Placement for Geo-Distributed Cloud Services, NSDI 2010</a:t>
            </a:r>
          </a:p>
          <a:p>
            <a:pPr eaLnBrk="1" hangingPunct="1"/>
            <a:endParaRPr lang="en-US" altLang="zh-CN" dirty="0" smtClean="0"/>
          </a:p>
          <a:p>
            <a:pPr eaLnBrk="1" hangingPunct="1"/>
            <a:r>
              <a:rPr lang="en-US" altLang="zh-CN" dirty="0" smtClean="0"/>
              <a:t>Doug Beaver, </a:t>
            </a:r>
            <a:r>
              <a:rPr lang="en-US" altLang="zh-CN" dirty="0" err="1" smtClean="0"/>
              <a:t>Sanjeev</a:t>
            </a:r>
            <a:r>
              <a:rPr lang="en-US" altLang="zh-CN" dirty="0" smtClean="0"/>
              <a:t> Kumar, Harry C. Li, et al. Finding a Needle in Haystack: Facebook's Photo Storage[C]// Proceeding of OSDI 2010 .CA:USENIX Association Berkeley,2010:47-60</a:t>
            </a:r>
            <a:endParaRPr lang="da-DK" altLang="zh-CN" dirty="0" smtClean="0"/>
          </a:p>
          <a:p>
            <a:pPr eaLnBrk="1" hangingPunct="1"/>
            <a:endParaRPr lang="en-US" altLang="zh-CN" u="sng" dirty="0" smtClean="0">
              <a:hlinkClick r:id="rId3"/>
            </a:endParaRPr>
          </a:p>
          <a:p>
            <a:pPr eaLnBrk="1" hangingPunct="1"/>
            <a:r>
              <a:rPr lang="en-US" altLang="zh-CN" u="sng" dirty="0" smtClean="0">
                <a:hlinkClick r:id="rId3"/>
              </a:rPr>
              <a:t>http://www.xiuwz.com/site/tech-ope-gizzard/</a:t>
            </a:r>
            <a:endParaRPr lang="en-US" altLang="zh-CN" u="sng" dirty="0" smtClean="0"/>
          </a:p>
          <a:p>
            <a:pPr eaLnBrk="1" hangingPunct="1"/>
            <a:endParaRPr lang="en-US" altLang="zh-CN" dirty="0" smtClean="0"/>
          </a:p>
          <a:p>
            <a:pPr eaLnBrk="1" hangingPunct="1"/>
            <a:r>
              <a:rPr lang="en-US" altLang="zh-CN" dirty="0" err="1" smtClean="0"/>
              <a:t>Borthakur</a:t>
            </a:r>
            <a:r>
              <a:rPr lang="en-US" altLang="zh-CN" dirty="0" smtClean="0"/>
              <a:t> D, Gray J, </a:t>
            </a:r>
            <a:r>
              <a:rPr lang="en-US" altLang="zh-CN" dirty="0" err="1" smtClean="0"/>
              <a:t>Sarma</a:t>
            </a:r>
            <a:r>
              <a:rPr lang="en-US" altLang="zh-CN" dirty="0" smtClean="0"/>
              <a:t> J S. et al. Apache  </a:t>
            </a:r>
            <a:r>
              <a:rPr lang="en-US" altLang="zh-CN" dirty="0" err="1" smtClean="0"/>
              <a:t>hadoop</a:t>
            </a:r>
            <a:r>
              <a:rPr lang="en-US" altLang="zh-CN" dirty="0" smtClean="0"/>
              <a:t> goes </a:t>
            </a:r>
            <a:r>
              <a:rPr lang="en-US" altLang="zh-CN" dirty="0" err="1" smtClean="0"/>
              <a:t>realtime</a:t>
            </a:r>
            <a:r>
              <a:rPr lang="en-US" altLang="zh-CN" dirty="0" smtClean="0"/>
              <a:t> at Facebook[c] .</a:t>
            </a:r>
            <a:r>
              <a:rPr lang="en-US" altLang="zh-CN" dirty="0" err="1" smtClean="0"/>
              <a:t>proc</a:t>
            </a:r>
            <a:r>
              <a:rPr lang="en-US" altLang="zh-CN" dirty="0" smtClean="0"/>
              <a:t> of SIGMOD 2011,New York: ACM . 2011:1071-1080</a:t>
            </a:r>
            <a:endParaRPr lang="zh-CN" altLang="en-US" dirty="0" smtClean="0"/>
          </a:p>
          <a:p>
            <a:pPr eaLnBrk="1" hangingPunct="1">
              <a:spcBef>
                <a:spcPct val="0"/>
              </a:spcBef>
            </a:pPr>
            <a:endParaRPr lang="en-US" altLang="zh-CN" dirty="0" smtClean="0"/>
          </a:p>
          <a:p>
            <a:pPr eaLnBrk="1" hangingPunct="1"/>
            <a:r>
              <a:rPr lang="en-US" altLang="zh-CN" dirty="0" err="1" smtClean="0"/>
              <a:t>Pujol</a:t>
            </a:r>
            <a:r>
              <a:rPr lang="en-US" altLang="zh-CN" dirty="0" smtClean="0"/>
              <a:t>, J. M.; </a:t>
            </a:r>
            <a:r>
              <a:rPr lang="en-US" altLang="zh-CN" dirty="0" err="1" smtClean="0"/>
              <a:t>Erramilli</a:t>
            </a:r>
            <a:r>
              <a:rPr lang="en-US" altLang="zh-CN" dirty="0" smtClean="0"/>
              <a:t>, V.; </a:t>
            </a:r>
            <a:r>
              <a:rPr lang="en-US" altLang="zh-CN" dirty="0" err="1" smtClean="0"/>
              <a:t>Siganos</a:t>
            </a:r>
            <a:r>
              <a:rPr lang="en-US" altLang="zh-CN" dirty="0" smtClean="0"/>
              <a:t>, G.; Yang, X.; </a:t>
            </a:r>
            <a:r>
              <a:rPr lang="en-US" altLang="zh-CN" dirty="0" err="1" smtClean="0"/>
              <a:t>Laoutaris</a:t>
            </a:r>
            <a:r>
              <a:rPr lang="en-US" altLang="zh-CN" dirty="0" smtClean="0"/>
              <a:t>, N.; </a:t>
            </a:r>
            <a:r>
              <a:rPr lang="en-US" altLang="zh-CN" dirty="0" err="1" smtClean="0"/>
              <a:t>Chhabra</a:t>
            </a:r>
            <a:r>
              <a:rPr lang="en-US" altLang="zh-CN" dirty="0" smtClean="0"/>
              <a:t>, P.; Rodriguez, P.; , "The Little Engine(s) That Could: Scaling Online Social Networks," </a:t>
            </a:r>
            <a:r>
              <a:rPr lang="en-US" altLang="zh-CN" i="1" dirty="0" smtClean="0"/>
              <a:t>Networking, IEEE/ACM Transactions on</a:t>
            </a:r>
            <a:r>
              <a:rPr lang="en-US" altLang="zh-CN" dirty="0" smtClean="0"/>
              <a:t> , vol.20, no.4, pp.1162-1175, Aug. 2012</a:t>
            </a:r>
          </a:p>
          <a:p>
            <a:pPr eaLnBrk="1" hangingPunct="1">
              <a:spcBef>
                <a:spcPct val="0"/>
              </a:spcBef>
            </a:pPr>
            <a:endParaRPr lang="zh-CN" altLang="en-US" dirty="0" smtClean="0"/>
          </a:p>
        </p:txBody>
      </p:sp>
      <p:sp>
        <p:nvSpPr>
          <p:cNvPr id="716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B7BDDD0-C918-4402-AE6C-22A90ECEF35A}" type="slidenum">
              <a:rPr lang="zh-CN" altLang="en-US">
                <a:solidFill>
                  <a:srgbClr val="000000"/>
                </a:solidFill>
              </a:rPr>
              <a:pPr fontAlgn="base">
                <a:spcBef>
                  <a:spcPct val="0"/>
                </a:spcBef>
                <a:spcAft>
                  <a:spcPct val="0"/>
                </a:spcAft>
                <a:defRPr/>
              </a:pPr>
              <a:t>27</a:t>
            </a:fld>
            <a:endParaRPr lang="en-US" altLang="zh-CN">
              <a:solidFill>
                <a:srgbClr val="000000"/>
              </a:solidFill>
            </a:endParaRPr>
          </a:p>
        </p:txBody>
      </p:sp>
    </p:spTree>
    <p:extLst>
      <p:ext uri="{BB962C8B-B14F-4D97-AF65-F5344CB8AC3E}">
        <p14:creationId xmlns:p14="http://schemas.microsoft.com/office/powerpoint/2010/main" val="3955609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幻灯片图像占位符 1"/>
          <p:cNvSpPr>
            <a:spLocks noGrp="1" noRot="1" noChangeAspect="1"/>
          </p:cNvSpPr>
          <p:nvPr>
            <p:ph type="sldImg"/>
          </p:nvPr>
        </p:nvSpPr>
        <p:spPr bwMode="auto">
          <a:noFill/>
          <a:ln>
            <a:solidFill>
              <a:srgbClr val="000000"/>
            </a:solidFill>
            <a:miter lim="800000"/>
            <a:headEnd/>
            <a:tailEnd/>
          </a:ln>
        </p:spPr>
      </p:sp>
      <p:sp>
        <p:nvSpPr>
          <p:cNvPr id="1075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dirty="0" smtClean="0"/>
              <a:t>1</a:t>
            </a:r>
            <a:r>
              <a:rPr lang="zh-CN" altLang="en-US" dirty="0" smtClean="0"/>
              <a:t>、量大</a:t>
            </a:r>
            <a:r>
              <a:rPr lang="zh-CN" altLang="en-US" baseline="0" dirty="0" smtClean="0"/>
              <a:t>  安全保护时处理难度大</a:t>
            </a:r>
            <a:endParaRPr lang="en-US" altLang="zh-CN" baseline="0" dirty="0" smtClean="0"/>
          </a:p>
          <a:p>
            <a:pPr eaLnBrk="1" hangingPunct="1">
              <a:spcBef>
                <a:spcPct val="0"/>
              </a:spcBef>
            </a:pPr>
            <a:r>
              <a:rPr lang="en-US" altLang="zh-CN" baseline="0" dirty="0" smtClean="0"/>
              <a:t>2</a:t>
            </a:r>
            <a:r>
              <a:rPr lang="zh-CN" altLang="en-US" baseline="0" dirty="0" smtClean="0"/>
              <a:t>、实时、动态、量大   访问控制策略难度加大，无法采用精确细粒度的控制策略  </a:t>
            </a:r>
            <a:endParaRPr lang="en-US" altLang="zh-CN" baseline="0" dirty="0" smtClean="0"/>
          </a:p>
          <a:p>
            <a:pPr eaLnBrk="1" hangingPunct="1">
              <a:spcBef>
                <a:spcPct val="0"/>
              </a:spcBef>
            </a:pPr>
            <a:r>
              <a:rPr lang="en-US" altLang="zh-CN" baseline="0" dirty="0" smtClean="0"/>
              <a:t>3</a:t>
            </a:r>
            <a:r>
              <a:rPr lang="zh-CN" altLang="en-US" baseline="0" dirty="0" smtClean="0"/>
              <a:t>、多源、多样。 来源可信验证困难。 多源多样，不容易进行隐私判定</a:t>
            </a:r>
            <a:endParaRPr lang="zh-CN" altLang="en-US" dirty="0" smtClean="0"/>
          </a:p>
        </p:txBody>
      </p:sp>
      <p:sp>
        <p:nvSpPr>
          <p:cNvPr id="798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E9815C3-A3D1-4295-BDB6-2B8696B7973E}" type="slidenum">
              <a:rPr lang="zh-CN" altLang="en-US"/>
              <a:pPr fontAlgn="base">
                <a:spcBef>
                  <a:spcPct val="0"/>
                </a:spcBef>
                <a:spcAft>
                  <a:spcPct val="0"/>
                </a:spcAft>
                <a:defRPr/>
              </a:pPr>
              <a:t>28</a:t>
            </a:fld>
            <a:endParaRPr lang="en-US" altLang="zh-CN"/>
          </a:p>
        </p:txBody>
      </p:sp>
    </p:spTree>
    <p:extLst>
      <p:ext uri="{BB962C8B-B14F-4D97-AF65-F5344CB8AC3E}">
        <p14:creationId xmlns:p14="http://schemas.microsoft.com/office/powerpoint/2010/main" val="566314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p:cNvSpPr>
            <a:spLocks noGrp="1" noRot="1" noChangeAspect="1"/>
          </p:cNvSpPr>
          <p:nvPr>
            <p:ph type="sldImg"/>
          </p:nvPr>
        </p:nvSpPr>
        <p:spPr bwMode="auto">
          <a:noFill/>
          <a:ln>
            <a:solidFill>
              <a:srgbClr val="000000"/>
            </a:solidFill>
            <a:miter lim="800000"/>
            <a:headEnd/>
            <a:tailEnd/>
          </a:ln>
        </p:spPr>
      </p:sp>
      <p:sp>
        <p:nvSpPr>
          <p:cNvPr id="1105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819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6D976F-DF75-4F23-8129-D0A5265E3B8A}" type="slidenum">
              <a:rPr lang="zh-CN" altLang="en-US"/>
              <a:pPr fontAlgn="base">
                <a:spcBef>
                  <a:spcPct val="0"/>
                </a:spcBef>
                <a:spcAft>
                  <a:spcPct val="0"/>
                </a:spcAft>
                <a:defRPr/>
              </a:pPr>
              <a:t>29</a:t>
            </a:fld>
            <a:endParaRPr lang="en-US" altLang="zh-CN"/>
          </a:p>
        </p:txBody>
      </p:sp>
    </p:spTree>
    <p:extLst>
      <p:ext uri="{BB962C8B-B14F-4D97-AF65-F5344CB8AC3E}">
        <p14:creationId xmlns:p14="http://schemas.microsoft.com/office/powerpoint/2010/main" val="17555907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幻灯片图像占位符 1"/>
          <p:cNvSpPr>
            <a:spLocks noGrp="1" noRot="1" noChangeAspect="1"/>
          </p:cNvSpPr>
          <p:nvPr>
            <p:ph type="sldImg"/>
          </p:nvPr>
        </p:nvSpPr>
        <p:spPr bwMode="auto">
          <a:noFill/>
          <a:ln>
            <a:solidFill>
              <a:srgbClr val="000000"/>
            </a:solidFill>
            <a:miter lim="800000"/>
            <a:headEnd/>
            <a:tailEnd/>
          </a:ln>
        </p:spPr>
      </p:sp>
      <p:sp>
        <p:nvSpPr>
          <p:cNvPr id="11059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smtClean="0"/>
          </a:p>
        </p:txBody>
      </p:sp>
      <p:sp>
        <p:nvSpPr>
          <p:cNvPr id="819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96D976F-DF75-4F23-8129-D0A5265E3B8A}" type="slidenum">
              <a:rPr lang="zh-CN" altLang="en-US"/>
              <a:pPr fontAlgn="base">
                <a:spcBef>
                  <a:spcPct val="0"/>
                </a:spcBef>
                <a:spcAft>
                  <a:spcPct val="0"/>
                </a:spcAft>
                <a:defRPr/>
              </a:pPr>
              <a:t>30</a:t>
            </a:fld>
            <a:endParaRPr lang="en-US" altLang="zh-CN"/>
          </a:p>
        </p:txBody>
      </p:sp>
    </p:spTree>
    <p:extLst>
      <p:ext uri="{BB962C8B-B14F-4D97-AF65-F5344CB8AC3E}">
        <p14:creationId xmlns:p14="http://schemas.microsoft.com/office/powerpoint/2010/main" val="1954281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BD3099-511A-4489-ADDC-B4D47887F94D}" type="slidenum">
              <a:rPr lang="zh-CN" altLang="en-US"/>
              <a:pPr fontAlgn="base">
                <a:spcBef>
                  <a:spcPct val="0"/>
                </a:spcBef>
                <a:spcAft>
                  <a:spcPct val="0"/>
                </a:spcAft>
                <a:defRPr/>
              </a:pPr>
              <a:t>31</a:t>
            </a:fld>
            <a:endParaRPr lang="en-US" altLang="zh-CN"/>
          </a:p>
        </p:txBody>
      </p:sp>
    </p:spTree>
    <p:extLst>
      <p:ext uri="{BB962C8B-B14F-4D97-AF65-F5344CB8AC3E}">
        <p14:creationId xmlns:p14="http://schemas.microsoft.com/office/powerpoint/2010/main" val="42597923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noRot="1" noChangeAspect="1" noTextEdit="1"/>
          </p:cNvSpPr>
          <p:nvPr>
            <p:ph type="sldImg"/>
          </p:nvPr>
        </p:nvSpPr>
        <p:spPr bwMode="auto">
          <a:noFill/>
          <a:ln>
            <a:solidFill>
              <a:srgbClr val="000000"/>
            </a:solidFill>
            <a:miter lim="800000"/>
            <a:headEnd/>
            <a:tailEnd/>
          </a:ln>
        </p:spPr>
      </p:sp>
      <p:sp>
        <p:nvSpPr>
          <p:cNvPr id="116738"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Tree>
    <p:extLst>
      <p:ext uri="{BB962C8B-B14F-4D97-AF65-F5344CB8AC3E}">
        <p14:creationId xmlns:p14="http://schemas.microsoft.com/office/powerpoint/2010/main" val="3636223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1FDC14-1E3F-44F7-8FA6-513DC787DAF3}" type="slidenum">
              <a:rPr lang="zh-CN" altLang="en-US" smtClean="0"/>
              <a:t>34</a:t>
            </a:fld>
            <a:endParaRPr lang="zh-CN" altLang="en-US"/>
          </a:p>
        </p:txBody>
      </p:sp>
    </p:spTree>
    <p:extLst>
      <p:ext uri="{BB962C8B-B14F-4D97-AF65-F5344CB8AC3E}">
        <p14:creationId xmlns:p14="http://schemas.microsoft.com/office/powerpoint/2010/main" val="4204446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幻灯片图像占位符 1"/>
          <p:cNvSpPr>
            <a:spLocks noGrp="1" noRot="1" noChangeAspect="1"/>
          </p:cNvSpPr>
          <p:nvPr>
            <p:ph type="sldImg"/>
          </p:nvPr>
        </p:nvSpPr>
        <p:spPr bwMode="auto">
          <a:noFill/>
          <a:ln>
            <a:solidFill>
              <a:srgbClr val="000000"/>
            </a:solidFill>
            <a:miter lim="800000"/>
            <a:headEnd/>
            <a:tailEnd/>
          </a:ln>
        </p:spPr>
      </p:sp>
      <p:sp>
        <p:nvSpPr>
          <p:cNvPr id="119810"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写</a:t>
            </a:r>
            <a:r>
              <a:rPr lang="en-US" altLang="zh-CN" smtClean="0"/>
              <a:t>5</a:t>
            </a:r>
            <a:r>
              <a:rPr lang="zh-CN" altLang="en-US" smtClean="0"/>
              <a:t>点，面临的问题</a:t>
            </a:r>
          </a:p>
        </p:txBody>
      </p:sp>
      <p:sp>
        <p:nvSpPr>
          <p:cNvPr id="4" name="灯片编号占位符 3"/>
          <p:cNvSpPr>
            <a:spLocks noGrp="1"/>
          </p:cNvSpPr>
          <p:nvPr>
            <p:ph type="sldNum" sz="quarter" idx="5"/>
          </p:nvPr>
        </p:nvSpPr>
        <p:spPr/>
        <p:txBody>
          <a:bodyPr/>
          <a:lstStyle/>
          <a:p>
            <a:pPr>
              <a:defRPr/>
            </a:pPr>
            <a:fld id="{BDC55B26-6997-4DE2-82A1-EBE5CC10CA3A}" type="slidenum">
              <a:rPr lang="zh-CN" altLang="en-US" smtClean="0"/>
              <a:pPr>
                <a:defRPr/>
              </a:pPr>
              <a:t>36</a:t>
            </a:fld>
            <a:endParaRPr lang="zh-CN" altLang="en-US"/>
          </a:p>
        </p:txBody>
      </p:sp>
    </p:spTree>
    <p:extLst>
      <p:ext uri="{BB962C8B-B14F-4D97-AF65-F5344CB8AC3E}">
        <p14:creationId xmlns:p14="http://schemas.microsoft.com/office/powerpoint/2010/main" val="2246574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t>针对搜索应用中难以预知和分配用户的实际权限的问题，研究基于数据敏感属性感知的权限挖掘方法，动态分配、调整和撤销访问权限；</a:t>
            </a:r>
            <a:endParaRPr lang="en-US" altLang="zh-CN" sz="1200"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zh-CN" altLang="zh-CN" sz="2000" dirty="0" smtClean="0">
                <a:latin typeface="微软雅黑"/>
                <a:ea typeface="微软雅黑"/>
                <a:cs typeface="微软雅黑"/>
              </a:rPr>
              <a:t>基于数据敏感属性感知的权限挖掘方法，动态分配、调整和撤销访问权限</a:t>
            </a:r>
            <a:endParaRPr lang="en-US" altLang="zh-CN" sz="2000" dirty="0" smtClean="0">
              <a:latin typeface="微软雅黑"/>
              <a:ea typeface="微软雅黑"/>
              <a:cs typeface="微软雅黑"/>
            </a:endParaRPr>
          </a:p>
          <a:p>
            <a:endParaRPr lang="en-US" altLang="zh-CN" sz="1200" dirty="0" smtClean="0"/>
          </a:p>
          <a:p>
            <a:endParaRPr lang="en-US" altLang="zh-CN" sz="1200" dirty="0" smtClean="0"/>
          </a:p>
          <a:p>
            <a:r>
              <a:rPr lang="zh-CN" altLang="zh-CN" sz="1200" dirty="0" smtClean="0"/>
              <a:t>，研究搜索结果的精准过滤模型及方法，</a:t>
            </a:r>
            <a:endParaRPr lang="zh-CN" altLang="en-US" dirty="0"/>
          </a:p>
        </p:txBody>
      </p:sp>
      <p:sp>
        <p:nvSpPr>
          <p:cNvPr id="4" name="灯片编号占位符 3"/>
          <p:cNvSpPr>
            <a:spLocks noGrp="1"/>
          </p:cNvSpPr>
          <p:nvPr>
            <p:ph type="sldNum" sz="quarter" idx="10"/>
          </p:nvPr>
        </p:nvSpPr>
        <p:spPr/>
        <p:txBody>
          <a:bodyPr/>
          <a:lstStyle/>
          <a:p>
            <a:pPr>
              <a:defRPr/>
            </a:pPr>
            <a:fld id="{42244E46-2B04-4289-9A53-72B118A3418B}" type="slidenum">
              <a:rPr lang="zh-CN" altLang="en-US" smtClean="0"/>
              <a:pPr>
                <a:defRPr/>
              </a:pPr>
              <a:t>40</a:t>
            </a:fld>
            <a:endParaRPr lang="zh-CN" altLang="en-US"/>
          </a:p>
        </p:txBody>
      </p:sp>
    </p:spTree>
    <p:extLst>
      <p:ext uri="{BB962C8B-B14F-4D97-AF65-F5344CB8AC3E}">
        <p14:creationId xmlns:p14="http://schemas.microsoft.com/office/powerpoint/2010/main" val="1101357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BD3099-511A-4489-ADDC-B4D47887F94D}" type="slidenum">
              <a:rPr lang="zh-CN" altLang="en-US"/>
              <a:pPr fontAlgn="base">
                <a:spcBef>
                  <a:spcPct val="0"/>
                </a:spcBef>
                <a:spcAft>
                  <a:spcPct val="0"/>
                </a:spcAft>
                <a:defRPr/>
              </a:pPr>
              <a:t>3</a:t>
            </a:fld>
            <a:endParaRPr lang="en-US" altLang="zh-CN"/>
          </a:p>
        </p:txBody>
      </p:sp>
    </p:spTree>
    <p:extLst>
      <p:ext uri="{BB962C8B-B14F-4D97-AF65-F5344CB8AC3E}">
        <p14:creationId xmlns:p14="http://schemas.microsoft.com/office/powerpoint/2010/main" val="989560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2BD3099-511A-4489-ADDC-B4D47887F94D}" type="slidenum">
              <a:rPr lang="zh-CN" altLang="en-US"/>
              <a:pPr fontAlgn="base">
                <a:spcBef>
                  <a:spcPct val="0"/>
                </a:spcBef>
                <a:spcAft>
                  <a:spcPct val="0"/>
                </a:spcAft>
                <a:defRPr/>
              </a:pPr>
              <a:t>42</a:t>
            </a:fld>
            <a:endParaRPr lang="en-US" altLang="zh-CN"/>
          </a:p>
        </p:txBody>
      </p:sp>
    </p:spTree>
    <p:extLst>
      <p:ext uri="{BB962C8B-B14F-4D97-AF65-F5344CB8AC3E}">
        <p14:creationId xmlns:p14="http://schemas.microsoft.com/office/powerpoint/2010/main" val="1452981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幻灯片图像占位符 1"/>
          <p:cNvSpPr>
            <a:spLocks noGrp="1" noRot="1" noChangeAspect="1" noTextEdit="1"/>
          </p:cNvSpPr>
          <p:nvPr>
            <p:ph type="sldImg"/>
          </p:nvPr>
        </p:nvSpPr>
        <p:spPr bwMode="auto">
          <a:noFill/>
          <a:ln>
            <a:solidFill>
              <a:srgbClr val="000000"/>
            </a:solidFill>
            <a:miter lim="800000"/>
            <a:headEnd/>
            <a:tailEnd/>
          </a:ln>
        </p:spPr>
      </p:sp>
      <p:sp>
        <p:nvSpPr>
          <p:cNvPr id="1351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立足基础，技术驱动</a:t>
            </a:r>
            <a:endParaRPr lang="en-US" altLang="zh-CN" smtClean="0"/>
          </a:p>
          <a:p>
            <a:pPr eaLnBrk="1" hangingPunct="1">
              <a:spcBef>
                <a:spcPct val="0"/>
              </a:spcBef>
            </a:pPr>
            <a:r>
              <a:rPr lang="zh-CN" altLang="en-US" smtClean="0"/>
              <a:t>立足现有技术基础</a:t>
            </a:r>
            <a:r>
              <a:rPr lang="en-GB" altLang="zh-CN" smtClean="0"/>
              <a:t>[]</a:t>
            </a:r>
            <a:endParaRPr lang="en-US" altLang="zh-CN" smtClean="0"/>
          </a:p>
          <a:p>
            <a:pPr eaLnBrk="1" hangingPunct="1">
              <a:spcBef>
                <a:spcPct val="0"/>
              </a:spcBef>
            </a:pPr>
            <a:r>
              <a:rPr lang="zh-CN" altLang="en-US" smtClean="0"/>
              <a:t>面向国家战略需求</a:t>
            </a:r>
          </a:p>
        </p:txBody>
      </p:sp>
      <p:sp>
        <p:nvSpPr>
          <p:cNvPr id="13517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F7E2256-0158-4E22-B923-C846B3F7A0CC}" type="slidenum">
              <a:rPr lang="zh-CN" altLang="en-US" sz="1200">
                <a:solidFill>
                  <a:srgbClr val="000000"/>
                </a:solidFill>
                <a:latin typeface="Calibri" pitchFamily="34" charset="0"/>
              </a:rPr>
              <a:pPr algn="r"/>
              <a:t>43</a:t>
            </a:fld>
            <a:endParaRPr lang="en-US" altLang="zh-CN" sz="1200">
              <a:solidFill>
                <a:srgbClr val="000000"/>
              </a:solidFill>
              <a:latin typeface="Calibri" pitchFamily="34" charset="0"/>
            </a:endParaRPr>
          </a:p>
        </p:txBody>
      </p:sp>
    </p:spTree>
    <p:extLst>
      <p:ext uri="{BB962C8B-B14F-4D97-AF65-F5344CB8AC3E}">
        <p14:creationId xmlns:p14="http://schemas.microsoft.com/office/powerpoint/2010/main" val="29752685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幻灯片图像占位符 1"/>
          <p:cNvSpPr>
            <a:spLocks noGrp="1" noRot="1" noChangeAspect="1" noTextEdit="1"/>
          </p:cNvSpPr>
          <p:nvPr>
            <p:ph type="sldImg"/>
          </p:nvPr>
        </p:nvSpPr>
        <p:spPr bwMode="auto">
          <a:noFill/>
          <a:ln>
            <a:solidFill>
              <a:srgbClr val="000000"/>
            </a:solidFill>
            <a:miter lim="800000"/>
            <a:headEnd/>
            <a:tailEnd/>
          </a:ln>
        </p:spPr>
      </p:sp>
      <p:sp>
        <p:nvSpPr>
          <p:cNvPr id="1351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这是我们已经发表的论文成果</a:t>
            </a:r>
            <a:endParaRPr lang="zh-CN" altLang="en-US" dirty="0" smtClean="0"/>
          </a:p>
        </p:txBody>
      </p:sp>
      <p:sp>
        <p:nvSpPr>
          <p:cNvPr id="13517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F7E2256-0158-4E22-B923-C846B3F7A0CC}" type="slidenum">
              <a:rPr lang="zh-CN" altLang="en-US" sz="1200">
                <a:solidFill>
                  <a:srgbClr val="000000"/>
                </a:solidFill>
                <a:latin typeface="Calibri" pitchFamily="34" charset="0"/>
              </a:rPr>
              <a:pPr algn="r"/>
              <a:t>44</a:t>
            </a:fld>
            <a:endParaRPr lang="en-US" altLang="zh-CN" sz="1200">
              <a:solidFill>
                <a:srgbClr val="000000"/>
              </a:solidFill>
              <a:latin typeface="Calibri" pitchFamily="34" charset="0"/>
            </a:endParaRPr>
          </a:p>
        </p:txBody>
      </p:sp>
    </p:spTree>
    <p:extLst>
      <p:ext uri="{BB962C8B-B14F-4D97-AF65-F5344CB8AC3E}">
        <p14:creationId xmlns:p14="http://schemas.microsoft.com/office/powerpoint/2010/main" val="677079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幻灯片图像占位符 1"/>
          <p:cNvSpPr>
            <a:spLocks noGrp="1" noRot="1" noChangeAspect="1"/>
          </p:cNvSpPr>
          <p:nvPr>
            <p:ph type="sldImg"/>
          </p:nvPr>
        </p:nvSpPr>
        <p:spPr bwMode="auto">
          <a:noFill/>
          <a:ln>
            <a:solidFill>
              <a:srgbClr val="000000"/>
            </a:solidFill>
            <a:miter lim="800000"/>
            <a:headEnd/>
            <a:tailEnd/>
          </a:ln>
        </p:spPr>
      </p:sp>
      <p:sp>
        <p:nvSpPr>
          <p:cNvPr id="13721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立足基础，技术驱动</a:t>
            </a:r>
            <a:endParaRPr lang="en-US" altLang="zh-CN" smtClean="0"/>
          </a:p>
          <a:p>
            <a:pPr eaLnBrk="1" hangingPunct="1">
              <a:spcBef>
                <a:spcPct val="0"/>
              </a:spcBef>
            </a:pPr>
            <a:r>
              <a:rPr lang="zh-CN" altLang="en-US" smtClean="0"/>
              <a:t>立足现有技术基础</a:t>
            </a:r>
            <a:r>
              <a:rPr lang="en-GB" altLang="zh-CN" smtClean="0"/>
              <a:t>[]</a:t>
            </a:r>
            <a:endParaRPr lang="en-US" altLang="zh-CN" smtClean="0"/>
          </a:p>
          <a:p>
            <a:pPr eaLnBrk="1" hangingPunct="1">
              <a:spcBef>
                <a:spcPct val="0"/>
              </a:spcBef>
            </a:pPr>
            <a:r>
              <a:rPr lang="zh-CN" altLang="en-US" smtClean="0"/>
              <a:t>面向国家战略需求</a:t>
            </a:r>
          </a:p>
        </p:txBody>
      </p:sp>
      <p:sp>
        <p:nvSpPr>
          <p:cNvPr id="12595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434D16A-3777-4168-B5A6-D7F91DAD10B2}" type="slidenum">
              <a:rPr lang="zh-CN" altLang="en-US">
                <a:solidFill>
                  <a:srgbClr val="000000"/>
                </a:solidFill>
              </a:rPr>
              <a:pPr fontAlgn="base">
                <a:spcBef>
                  <a:spcPct val="0"/>
                </a:spcBef>
                <a:spcAft>
                  <a:spcPct val="0"/>
                </a:spcAft>
                <a:defRPr/>
              </a:pPr>
              <a:t>45</a:t>
            </a:fld>
            <a:endParaRPr lang="en-US" altLang="zh-CN">
              <a:solidFill>
                <a:srgbClr val="000000"/>
              </a:solidFill>
            </a:endParaRPr>
          </a:p>
        </p:txBody>
      </p:sp>
    </p:spTree>
    <p:extLst>
      <p:ext uri="{BB962C8B-B14F-4D97-AF65-F5344CB8AC3E}">
        <p14:creationId xmlns:p14="http://schemas.microsoft.com/office/powerpoint/2010/main" val="2297193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幻灯片图像占位符 1"/>
          <p:cNvSpPr>
            <a:spLocks noGrp="1" noRot="1" noChangeAspect="1" noTextEdit="1"/>
          </p:cNvSpPr>
          <p:nvPr>
            <p:ph type="sldImg"/>
          </p:nvPr>
        </p:nvSpPr>
        <p:spPr bwMode="auto">
          <a:noFill/>
          <a:ln>
            <a:solidFill>
              <a:srgbClr val="000000"/>
            </a:solidFill>
            <a:miter lim="800000"/>
            <a:headEnd/>
            <a:tailEnd/>
          </a:ln>
        </p:spPr>
      </p:sp>
      <p:sp>
        <p:nvSpPr>
          <p:cNvPr id="1351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这是我们已经发表的论文成果</a:t>
            </a:r>
            <a:endParaRPr lang="zh-CN" altLang="en-US" dirty="0" smtClean="0"/>
          </a:p>
        </p:txBody>
      </p:sp>
      <p:sp>
        <p:nvSpPr>
          <p:cNvPr id="135171"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CF7E2256-0158-4E22-B923-C846B3F7A0CC}" type="slidenum">
              <a:rPr lang="zh-CN" altLang="en-US" sz="1200">
                <a:solidFill>
                  <a:srgbClr val="000000"/>
                </a:solidFill>
                <a:latin typeface="Calibri" pitchFamily="34" charset="0"/>
              </a:rPr>
              <a:pPr algn="r"/>
              <a:t>46</a:t>
            </a:fld>
            <a:endParaRPr lang="en-US" altLang="zh-CN" sz="1200">
              <a:solidFill>
                <a:srgbClr val="000000"/>
              </a:solidFill>
              <a:latin typeface="Calibri" pitchFamily="34" charset="0"/>
            </a:endParaRPr>
          </a:p>
        </p:txBody>
      </p:sp>
    </p:spTree>
    <p:extLst>
      <p:ext uri="{BB962C8B-B14F-4D97-AF65-F5344CB8AC3E}">
        <p14:creationId xmlns:p14="http://schemas.microsoft.com/office/powerpoint/2010/main" val="677079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大量应用产生搜索的需求，</a:t>
            </a:r>
            <a:endParaRPr lang="en-US" altLang="zh-CN" dirty="0" smtClean="0"/>
          </a:p>
          <a:p>
            <a:r>
              <a:rPr lang="zh-CN" altLang="en-US" dirty="0" smtClean="0"/>
              <a:t>搜索技术发展反过来将进一步推动物联网发展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2244E46-2B04-4289-9A53-72B118A3418B}" type="slidenum">
              <a:rPr lang="zh-CN" altLang="en-US" smtClean="0"/>
              <a:pPr>
                <a:defRPr/>
              </a:pPr>
              <a:t>4</a:t>
            </a:fld>
            <a:endParaRPr lang="zh-CN" altLang="en-US"/>
          </a:p>
        </p:txBody>
      </p:sp>
    </p:spTree>
    <p:extLst>
      <p:ext uri="{BB962C8B-B14F-4D97-AF65-F5344CB8AC3E}">
        <p14:creationId xmlns:p14="http://schemas.microsoft.com/office/powerpoint/2010/main" val="2665439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11FDC14-1E3F-44F7-8FA6-513DC787DAF3}" type="slidenum">
              <a:rPr lang="zh-CN" altLang="en-US" smtClean="0"/>
              <a:t>5</a:t>
            </a:fld>
            <a:endParaRPr lang="zh-CN" altLang="en-US"/>
          </a:p>
        </p:txBody>
      </p:sp>
    </p:spTree>
    <p:extLst>
      <p:ext uri="{BB962C8B-B14F-4D97-AF65-F5344CB8AC3E}">
        <p14:creationId xmlns:p14="http://schemas.microsoft.com/office/powerpoint/2010/main" val="1859198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p:cNvSpPr>
          <p:nvPr>
            <p:ph type="sldImg"/>
          </p:nvPr>
        </p:nvSpPr>
        <p:spPr bwMode="auto">
          <a:noFill/>
          <a:ln>
            <a:solidFill>
              <a:srgbClr val="000000"/>
            </a:solidFill>
            <a:miter lim="800000"/>
            <a:headEnd/>
            <a:tailEnd/>
          </a:ln>
        </p:spPr>
      </p:sp>
      <p:sp>
        <p:nvSpPr>
          <p:cNvPr id="40962"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物体、信息、人物搜索</a:t>
            </a:r>
          </a:p>
        </p:txBody>
      </p:sp>
      <p:sp>
        <p:nvSpPr>
          <p:cNvPr id="4" name="灯片编号占位符 3"/>
          <p:cNvSpPr>
            <a:spLocks noGrp="1"/>
          </p:cNvSpPr>
          <p:nvPr>
            <p:ph type="sldNum" sz="quarter" idx="5"/>
          </p:nvPr>
        </p:nvSpPr>
        <p:spPr/>
        <p:txBody>
          <a:bodyPr/>
          <a:lstStyle/>
          <a:p>
            <a:pPr>
              <a:defRPr/>
            </a:pPr>
            <a:fld id="{EAF3E634-B7CC-42C9-88E3-BE0CE1E44064}" type="slidenum">
              <a:rPr lang="zh-CN" altLang="en-US" smtClean="0"/>
              <a:pPr>
                <a:defRPr/>
              </a:pPr>
              <a:t>6</a:t>
            </a:fld>
            <a:endParaRPr lang="zh-CN" altLang="en-US"/>
          </a:p>
        </p:txBody>
      </p:sp>
    </p:spTree>
    <p:extLst>
      <p:ext uri="{BB962C8B-B14F-4D97-AF65-F5344CB8AC3E}">
        <p14:creationId xmlns:p14="http://schemas.microsoft.com/office/powerpoint/2010/main" val="2740393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幻灯片图像占位符 1"/>
          <p:cNvSpPr>
            <a:spLocks noGrp="1" noRot="1" noChangeAspect="1"/>
          </p:cNvSpPr>
          <p:nvPr>
            <p:ph type="sldImg"/>
          </p:nvPr>
        </p:nvSpPr>
        <p:spPr bwMode="auto">
          <a:noFill/>
          <a:ln>
            <a:solidFill>
              <a:srgbClr val="000000"/>
            </a:solidFill>
            <a:miter lim="800000"/>
            <a:headEnd/>
            <a:tailEnd/>
          </a:ln>
        </p:spPr>
      </p:sp>
      <p:sp>
        <p:nvSpPr>
          <p:cNvPr id="48130"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a:p>
            <a:r>
              <a:rPr lang="zh-CN" altLang="en-US" smtClean="0"/>
              <a:t>物体，时间、地点。</a:t>
            </a:r>
            <a:endParaRPr lang="en-US" altLang="zh-CN" smtClean="0"/>
          </a:p>
          <a:p>
            <a:endParaRPr lang="en-US" altLang="zh-CN" smtClean="0"/>
          </a:p>
          <a:p>
            <a:r>
              <a:rPr lang="zh-CN" altLang="en-US" smtClean="0"/>
              <a:t>圆圈，</a:t>
            </a:r>
            <a:endParaRPr lang="en-US" altLang="zh-CN" smtClean="0"/>
          </a:p>
          <a:p>
            <a:r>
              <a:rPr lang="en-US" altLang="zh-CN" smtClean="0"/>
              <a:t>   </a:t>
            </a:r>
          </a:p>
          <a:p>
            <a:r>
              <a:rPr lang="zh-CN" altLang="en-US" smtClean="0"/>
              <a:t>示例图，例子</a:t>
            </a:r>
            <a:r>
              <a:rPr lang="en-US" altLang="zh-CN" smtClean="0"/>
              <a:t>1</a:t>
            </a:r>
            <a:r>
              <a:rPr lang="zh-CN" altLang="en-US" smtClean="0"/>
              <a:t>：公电水：跟踪货物的地理位置；例子</a:t>
            </a:r>
            <a:r>
              <a:rPr lang="en-US" altLang="zh-CN" smtClean="0"/>
              <a:t>2</a:t>
            </a:r>
            <a:r>
              <a:rPr lang="zh-CN" altLang="en-US" smtClean="0"/>
              <a:t>：食品安全（溯源）；例子</a:t>
            </a:r>
            <a:r>
              <a:rPr lang="en-US" altLang="zh-CN" smtClean="0"/>
              <a:t>3</a:t>
            </a:r>
            <a:r>
              <a:rPr lang="zh-CN" altLang="en-US" smtClean="0"/>
              <a:t>：搜范围，环境（或冰灾断电后，坑道瓦斯爆炸）地震后，救援遇见塌方</a:t>
            </a:r>
            <a:endParaRPr lang="en-US" altLang="zh-CN" smtClean="0"/>
          </a:p>
          <a:p>
            <a:pPr eaLnBrk="1" hangingPunct="1">
              <a:spcBef>
                <a:spcPct val="0"/>
              </a:spcBef>
            </a:pPr>
            <a:endParaRPr lang="zh-CN" altLang="en-US" smtClean="0"/>
          </a:p>
        </p:txBody>
      </p:sp>
      <p:sp>
        <p:nvSpPr>
          <p:cNvPr id="41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70D29F3-F53C-4F6C-8E19-D1A20B8D6253}" type="slidenum">
              <a:rPr lang="zh-CN" altLang="en-US">
                <a:solidFill>
                  <a:srgbClr val="000000"/>
                </a:solidFill>
              </a:rPr>
              <a:pPr fontAlgn="base">
                <a:spcBef>
                  <a:spcPct val="0"/>
                </a:spcBef>
                <a:spcAft>
                  <a:spcPct val="0"/>
                </a:spcAft>
                <a:defRPr/>
              </a:pPr>
              <a:t>7</a:t>
            </a:fld>
            <a:endParaRPr lang="en-US" altLang="zh-CN">
              <a:solidFill>
                <a:srgbClr val="000000"/>
              </a:solidFill>
            </a:endParaRPr>
          </a:p>
        </p:txBody>
      </p:sp>
    </p:spTree>
    <p:extLst>
      <p:ext uri="{BB962C8B-B14F-4D97-AF65-F5344CB8AC3E}">
        <p14:creationId xmlns:p14="http://schemas.microsoft.com/office/powerpoint/2010/main" val="1576102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a:p>
            <a:r>
              <a:rPr lang="zh-CN" altLang="en-US" smtClean="0"/>
              <a:t>物体，时间、地点。</a:t>
            </a:r>
            <a:endParaRPr lang="en-US" altLang="zh-CN" smtClean="0"/>
          </a:p>
          <a:p>
            <a:endParaRPr lang="en-US" altLang="zh-CN" smtClean="0"/>
          </a:p>
          <a:p>
            <a:r>
              <a:rPr lang="zh-CN" altLang="en-US" smtClean="0"/>
              <a:t>圆圈，</a:t>
            </a:r>
            <a:endParaRPr lang="en-US" altLang="zh-CN" smtClean="0"/>
          </a:p>
          <a:p>
            <a:r>
              <a:rPr lang="en-US" altLang="zh-CN" smtClean="0"/>
              <a:t>   </a:t>
            </a:r>
          </a:p>
          <a:p>
            <a:r>
              <a:rPr lang="zh-CN" altLang="en-US" smtClean="0"/>
              <a:t>示例图，例子</a:t>
            </a:r>
            <a:r>
              <a:rPr lang="en-US" altLang="zh-CN" smtClean="0"/>
              <a:t>1</a:t>
            </a:r>
            <a:r>
              <a:rPr lang="zh-CN" altLang="en-US" smtClean="0"/>
              <a:t>：公电水：跟踪货物的地理位置；例子</a:t>
            </a:r>
            <a:r>
              <a:rPr lang="en-US" altLang="zh-CN" smtClean="0"/>
              <a:t>2</a:t>
            </a:r>
            <a:r>
              <a:rPr lang="zh-CN" altLang="en-US" smtClean="0"/>
              <a:t>：食品安全（溯源）；例子</a:t>
            </a:r>
            <a:r>
              <a:rPr lang="en-US" altLang="zh-CN" smtClean="0"/>
              <a:t>3</a:t>
            </a:r>
            <a:r>
              <a:rPr lang="zh-CN" altLang="en-US" smtClean="0"/>
              <a:t>：搜范围，环境（或冰灾断电后，坑道瓦斯爆炸）地震后，救援遇见塌方</a:t>
            </a:r>
            <a:endParaRPr lang="en-US" altLang="zh-CN" smtClean="0"/>
          </a:p>
          <a:p>
            <a:pPr eaLnBrk="1" hangingPunct="1">
              <a:spcBef>
                <a:spcPct val="0"/>
              </a:spcBef>
            </a:pPr>
            <a:endParaRPr lang="zh-CN" altLang="en-US" smtClean="0"/>
          </a:p>
        </p:txBody>
      </p:sp>
      <p:sp>
        <p:nvSpPr>
          <p:cNvPr id="41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FB17390-A9CC-412C-8110-7833C06AC0FB}" type="slidenum">
              <a:rPr lang="zh-CN" altLang="en-US">
                <a:solidFill>
                  <a:srgbClr val="000000"/>
                </a:solidFill>
              </a:rPr>
              <a:pPr fontAlgn="base">
                <a:spcBef>
                  <a:spcPct val="0"/>
                </a:spcBef>
                <a:spcAft>
                  <a:spcPct val="0"/>
                </a:spcAft>
                <a:defRPr/>
              </a:pPr>
              <a:t>8</a:t>
            </a:fld>
            <a:endParaRPr lang="en-US" altLang="zh-CN">
              <a:solidFill>
                <a:srgbClr val="000000"/>
              </a:solidFill>
            </a:endParaRPr>
          </a:p>
        </p:txBody>
      </p:sp>
    </p:spTree>
    <p:extLst>
      <p:ext uri="{BB962C8B-B14F-4D97-AF65-F5344CB8AC3E}">
        <p14:creationId xmlns:p14="http://schemas.microsoft.com/office/powerpoint/2010/main" val="3240622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p:cNvSpPr>
          <p:nvPr>
            <p:ph type="sldImg"/>
          </p:nvPr>
        </p:nvSpPr>
        <p:spPr bwMode="auto">
          <a:noFill/>
          <a:ln>
            <a:solidFill>
              <a:srgbClr val="000000"/>
            </a:solidFill>
            <a:miter lim="800000"/>
            <a:headEnd/>
            <a:tailEnd/>
          </a:ln>
        </p:spPr>
      </p:sp>
      <p:sp>
        <p:nvSpPr>
          <p:cNvPr id="56322"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smtClean="0"/>
          </a:p>
          <a:p>
            <a:endParaRPr lang="en-US" altLang="zh-CN" smtClean="0"/>
          </a:p>
          <a:p>
            <a:r>
              <a:rPr lang="zh-CN" altLang="en-US" smtClean="0"/>
              <a:t>搜地理范围。铁塔倒了</a:t>
            </a:r>
            <a:r>
              <a:rPr lang="en-US" altLang="zh-CN" smtClean="0"/>
              <a:t>1</a:t>
            </a:r>
            <a:r>
              <a:rPr lang="zh-CN" altLang="en-US" smtClean="0"/>
              <a:t>个、</a:t>
            </a:r>
            <a:r>
              <a:rPr lang="en-US" altLang="zh-CN" smtClean="0"/>
              <a:t>2</a:t>
            </a:r>
            <a:r>
              <a:rPr lang="zh-CN" altLang="en-US" smtClean="0"/>
              <a:t>个、</a:t>
            </a:r>
            <a:r>
              <a:rPr lang="en-US" altLang="zh-CN" smtClean="0"/>
              <a:t>3</a:t>
            </a:r>
            <a:r>
              <a:rPr lang="zh-CN" altLang="en-US" smtClean="0"/>
              <a:t>个。物体个数在变，时、空间在增加。</a:t>
            </a:r>
            <a:endParaRPr lang="en-US" altLang="zh-CN" smtClean="0"/>
          </a:p>
          <a:p>
            <a:endParaRPr lang="en-US" altLang="zh-CN" smtClean="0"/>
          </a:p>
          <a:p>
            <a:endParaRPr lang="en-US" altLang="zh-CN" smtClean="0"/>
          </a:p>
          <a:p>
            <a:endParaRPr lang="en-US" altLang="zh-CN" smtClean="0"/>
          </a:p>
          <a:p>
            <a:endParaRPr lang="en-US" altLang="zh-CN" smtClean="0"/>
          </a:p>
          <a:p>
            <a:r>
              <a:rPr lang="zh-CN" altLang="en-US" smtClean="0"/>
              <a:t>示例图，例子</a:t>
            </a:r>
            <a:r>
              <a:rPr lang="en-US" altLang="zh-CN" smtClean="0"/>
              <a:t>1</a:t>
            </a:r>
            <a:r>
              <a:rPr lang="zh-CN" altLang="en-US" smtClean="0"/>
              <a:t>：公电水：跟踪货物的地理位置；例子</a:t>
            </a:r>
            <a:r>
              <a:rPr lang="en-US" altLang="zh-CN" smtClean="0"/>
              <a:t>2</a:t>
            </a:r>
            <a:r>
              <a:rPr lang="zh-CN" altLang="en-US" smtClean="0"/>
              <a:t>：食品安全（溯源）；例子</a:t>
            </a:r>
            <a:r>
              <a:rPr lang="en-US" altLang="zh-CN" smtClean="0"/>
              <a:t>3</a:t>
            </a:r>
            <a:r>
              <a:rPr lang="zh-CN" altLang="en-US" smtClean="0"/>
              <a:t>：搜范围，环境（或冰灾断电后，坑道瓦斯爆炸）地震后，救援遇见塌方</a:t>
            </a:r>
            <a:endParaRPr lang="en-US" altLang="zh-CN" smtClean="0"/>
          </a:p>
          <a:p>
            <a:pPr eaLnBrk="1" hangingPunct="1">
              <a:spcBef>
                <a:spcPct val="0"/>
              </a:spcBef>
            </a:pPr>
            <a:endParaRPr lang="en-US" altLang="zh-CN" smtClean="0"/>
          </a:p>
          <a:p>
            <a:pPr eaLnBrk="1" hangingPunct="1">
              <a:spcBef>
                <a:spcPct val="0"/>
              </a:spcBef>
            </a:pPr>
            <a:r>
              <a:rPr lang="zh-CN" altLang="en-US" smtClean="0"/>
              <a:t>状态溯源，</a:t>
            </a:r>
          </a:p>
        </p:txBody>
      </p:sp>
      <p:sp>
        <p:nvSpPr>
          <p:cNvPr id="4608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DB4D0D6-770F-4D76-B4F3-B81DF5BE4B00}" type="slidenum">
              <a:rPr lang="zh-CN" altLang="en-US">
                <a:solidFill>
                  <a:srgbClr val="000000"/>
                </a:solidFill>
              </a:rPr>
              <a:pPr fontAlgn="base">
                <a:spcBef>
                  <a:spcPct val="0"/>
                </a:spcBef>
                <a:spcAft>
                  <a:spcPct val="0"/>
                </a:spcAft>
                <a:defRPr/>
              </a:pPr>
              <a:t>9</a:t>
            </a:fld>
            <a:endParaRPr lang="en-US" altLang="zh-CN">
              <a:solidFill>
                <a:srgbClr val="000000"/>
              </a:solidFill>
            </a:endParaRPr>
          </a:p>
        </p:txBody>
      </p:sp>
    </p:spTree>
    <p:extLst>
      <p:ext uri="{BB962C8B-B14F-4D97-AF65-F5344CB8AC3E}">
        <p14:creationId xmlns:p14="http://schemas.microsoft.com/office/powerpoint/2010/main" val="30292269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a:extLst/>
        </p:spPr>
        <p:txBody>
          <a:bodyPr>
            <a:spAutoFit/>
          </a:bodyPr>
          <a:lstStyle/>
          <a:p>
            <a:pPr eaLnBrk="0" hangingPunct="0">
              <a:defRPr/>
            </a:pPr>
            <a:fld id="{65EF011B-B20D-45F9-8314-F15F5CA828AF}" type="slidenum">
              <a:rPr lang="zh-CN" altLang="en-US" sz="1000">
                <a:solidFill>
                  <a:srgbClr val="000000"/>
                </a:solidFill>
                <a:latin typeface="Arial" pitchFamily="34" charset="0"/>
                <a:ea typeface="华文楷体" pitchFamily="2" charset="-122"/>
                <a:sym typeface="Arial" pitchFamily="34" charset="0"/>
              </a:rPr>
              <a:pPr eaLnBrk="0" hangingPunct="0">
                <a:defRPr/>
              </a:pPr>
              <a:t>‹#›</a:t>
            </a:fld>
            <a:endParaRPr lang="zh-CN" altLang="en-US">
              <a:solidFill>
                <a:srgbClr val="000000"/>
              </a:solidFill>
              <a:latin typeface="Arial" pitchFamily="34" charset="0"/>
              <a:ea typeface="+mn-ea"/>
            </a:endParaRPr>
          </a:p>
        </p:txBody>
      </p:sp>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F0FAEC1C-8B05-47B5-B22B-CA5B3554C05D}" type="datetime1">
              <a:rPr lang="zh-CN" altLang="en-US"/>
              <a:pPr>
                <a:defRPr/>
              </a:pPr>
              <a:t>9/28/14</a:t>
            </a:fld>
            <a:endParaRPr lang="zh-CN" altLang="en-US" sz="1800">
              <a:solidFill>
                <a:srgbClr val="000000"/>
              </a:solidFill>
            </a:endParaRPr>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54BA1B26-24E4-4C96-A080-923FAF790290}" type="slidenum">
              <a:rPr lang="zh-CN" altLang="en-US"/>
              <a:pPr>
                <a:defRPr/>
              </a:pPr>
              <a:t>‹#›</a:t>
            </a:fld>
            <a:endParaRPr lang="zh-CN" altLang="en-US" sz="1800">
              <a:solidFill>
                <a:srgbClr val="000000"/>
              </a:solidFill>
            </a:endParaRPr>
          </a:p>
        </p:txBody>
      </p:sp>
      <p:pic>
        <p:nvPicPr>
          <p:cNvPr id="12" name="Picture 12" descr="图片1副本"/>
          <p:cNvPicPr>
            <a:picLocks noChangeAspect="1" noChangeArrowheads="1"/>
          </p:cNvPicPr>
          <p:nvPr userDrawn="1"/>
        </p:nvPicPr>
        <p:blipFill>
          <a:blip r:embed="rId2">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1113727"/>
            <a:ext cx="10657184" cy="13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2" name="Picture 2" descr="http://www.zjycjy.com/portals/zjycjy/news/112165913577.jp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004334" y="140040"/>
            <a:ext cx="3134693" cy="840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a:extLst/>
        </p:spPr>
        <p:txBody>
          <a:bodyPr>
            <a:spAutoFit/>
          </a:bodyPr>
          <a:lstStyle/>
          <a:p>
            <a:pPr eaLnBrk="0" hangingPunct="0">
              <a:defRPr/>
            </a:pPr>
            <a:fld id="{4FFFBBFF-3D68-4277-A251-593CA0C24BE1}" type="slidenum">
              <a:rPr lang="zh-CN" altLang="en-US" sz="1000">
                <a:solidFill>
                  <a:srgbClr val="000000"/>
                </a:solidFill>
                <a:latin typeface="Arial" pitchFamily="34" charset="0"/>
                <a:ea typeface="华文楷体" pitchFamily="2" charset="-122"/>
                <a:sym typeface="Arial" pitchFamily="34" charset="0"/>
              </a:rPr>
              <a:pPr eaLnBrk="0" hangingPunct="0">
                <a:defRPr/>
              </a:pPr>
              <a:t>‹#›</a:t>
            </a:fld>
            <a:endParaRPr lang="zh-CN" altLang="en-US">
              <a:solidFill>
                <a:srgbClr val="000000"/>
              </a:solidFill>
              <a:latin typeface="Arial" pitchFamily="34" charset="0"/>
              <a:ea typeface="+mn-ea"/>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3EB352DA-87DB-495A-872C-53A2D508375C}" type="datetime1">
              <a:rPr lang="zh-CN" altLang="en-US"/>
              <a:pPr>
                <a:defRPr/>
              </a:pPr>
              <a:t>9/28/14</a:t>
            </a:fld>
            <a:endParaRPr lang="zh-CN" altLang="en-US" sz="1800">
              <a:solidFill>
                <a:srgbClr val="000000"/>
              </a:solidFill>
            </a:endParaRPr>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84093BCC-5262-426E-9CEB-49DF154CFB56}" type="slidenum">
              <a:rPr lang="zh-CN" altLang="en-US"/>
              <a:pPr>
                <a:defRPr/>
              </a:pPr>
              <a:t>‹#›</a:t>
            </a:fld>
            <a:endParaRPr lang="zh-CN" altLang="en-US" sz="1800">
              <a:solidFill>
                <a:srgbClr val="000000"/>
              </a:solidFill>
            </a:endParaRPr>
          </a:p>
        </p:txBody>
      </p:sp>
      <p:pic>
        <p:nvPicPr>
          <p:cNvPr id="12" name="Picture 12" descr="图片1副本"/>
          <p:cNvPicPr>
            <a:picLocks noChangeAspect="1" noChangeArrowheads="1"/>
          </p:cNvPicPr>
          <p:nvPr userDrawn="1"/>
        </p:nvPicPr>
        <p:blipFill>
          <a:blip r:embed="rId2">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1124744"/>
            <a:ext cx="10657184" cy="13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jpe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8" name="Picture 2" descr="http://www.zjycjy.com/portals/zjycjy/news/112165913577.jp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004334" y="140040"/>
            <a:ext cx="3134693" cy="840688"/>
          </a:xfrm>
          <a:prstGeom prst="rect">
            <a:avLst/>
          </a:prstGeom>
          <a:noFill/>
          <a:extLst>
            <a:ext uri="{909E8E84-426E-40dd-AFC4-6F175D3DCCD1}">
              <a14:hiddenFill xmlns:a14="http://schemas.microsoft.com/office/drawing/2010/main">
                <a:solidFill>
                  <a:srgbClr val="FFFFFF"/>
                </a:solidFill>
              </a14:hiddenFill>
            </a:ext>
          </a:extLst>
        </p:spPr>
      </p:pic>
      <p:sp>
        <p:nvSpPr>
          <p:cNvPr id="174085" name="文本占位符 2"/>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sym typeface="Calibri" pitchFamily="34" charset="0"/>
              </a:rPr>
              <a:t>单击此处编辑母版文本样式</a:t>
            </a:r>
          </a:p>
          <a:p>
            <a:pPr lvl="1"/>
            <a:r>
              <a:rPr lang="zh-CN" altLang="en-US" smtClean="0">
                <a:sym typeface="Calibri" pitchFamily="34" charset="0"/>
              </a:rPr>
              <a:t>第二级</a:t>
            </a:r>
          </a:p>
          <a:p>
            <a:pPr lvl="2"/>
            <a:r>
              <a:rPr lang="zh-CN" altLang="en-US" smtClean="0">
                <a:sym typeface="Calibri" pitchFamily="34" charset="0"/>
              </a:rPr>
              <a:t>第三级</a:t>
            </a:r>
          </a:p>
          <a:p>
            <a:pPr lvl="3"/>
            <a:r>
              <a:rPr lang="zh-CN" altLang="en-US" smtClean="0">
                <a:sym typeface="Calibri" pitchFamily="34" charset="0"/>
              </a:rPr>
              <a:t>第四级</a:t>
            </a:r>
          </a:p>
          <a:p>
            <a:pPr lvl="4"/>
            <a:r>
              <a:rPr lang="zh-CN" altLang="en-US" smtClean="0">
                <a:sym typeface="Calibri" pitchFamily="34" charset="0"/>
              </a:rPr>
              <a:t>第五级</a:t>
            </a:r>
          </a:p>
        </p:txBody>
      </p:sp>
      <p:sp>
        <p:nvSpPr>
          <p:cNvPr id="11" name="日期占位符 3"/>
          <p:cNvSpPr>
            <a:spLocks noGrp="1"/>
          </p:cNvSpPr>
          <p:nvPr>
            <p:ph type="dt" sz="half" idx="2"/>
          </p:nvPr>
        </p:nvSpPr>
        <p:spPr bwMode="auto">
          <a:xfrm>
            <a:off x="457200" y="6356350"/>
            <a:ext cx="2133600" cy="365125"/>
          </a:xfrm>
          <a:prstGeom prst="rect">
            <a:avLst/>
          </a:prstGeom>
          <a:extLst/>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200">
                <a:solidFill>
                  <a:srgbClr val="898989"/>
                </a:solidFill>
                <a:latin typeface="+mn-lt"/>
                <a:ea typeface="+mn-ea"/>
                <a:sym typeface="Arial" pitchFamily="34" charset="0"/>
              </a:defRPr>
            </a:lvl1pPr>
          </a:lstStyle>
          <a:p>
            <a:pPr>
              <a:defRPr/>
            </a:pPr>
            <a:fld id="{A83EED68-95B6-4C7A-AE69-0424D3366EEA}" type="datetime1">
              <a:rPr lang="zh-CN" altLang="en-US"/>
              <a:pPr>
                <a:defRPr/>
              </a:pPr>
              <a:t>9/28/14</a:t>
            </a:fld>
            <a:endParaRPr lang="zh-CN" altLang="en-US">
              <a:solidFill>
                <a:srgbClr val="000000"/>
              </a:solidFill>
            </a:endParaRPr>
          </a:p>
        </p:txBody>
      </p:sp>
      <p:sp>
        <p:nvSpPr>
          <p:cNvPr id="12" name="页脚占位符 4"/>
          <p:cNvSpPr>
            <a:spLocks noGrp="1"/>
          </p:cNvSpPr>
          <p:nvPr>
            <p:ph type="ftr" sz="quarter" idx="3"/>
          </p:nvPr>
        </p:nvSpPr>
        <p:spPr bwMode="auto">
          <a:xfrm>
            <a:off x="3124200" y="6356350"/>
            <a:ext cx="2895600" cy="365125"/>
          </a:xfrm>
          <a:prstGeom prst="rect">
            <a:avLst/>
          </a:prstGeom>
          <a:extLst/>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1200">
                <a:solidFill>
                  <a:srgbClr val="898989"/>
                </a:solidFill>
                <a:latin typeface="+mn-lt"/>
                <a:ea typeface="+mn-ea"/>
                <a:sym typeface="Arial" pitchFamily="34" charset="0"/>
              </a:defRPr>
            </a:lvl1pPr>
          </a:lstStyle>
          <a:p>
            <a:pPr>
              <a:defRPr/>
            </a:pPr>
            <a:endParaRPr lang="zh-CN" altLang="zh-CN"/>
          </a:p>
        </p:txBody>
      </p:sp>
      <p:sp>
        <p:nvSpPr>
          <p:cNvPr id="13" name="灯片编号占位符 5"/>
          <p:cNvSpPr>
            <a:spLocks noGrp="1"/>
          </p:cNvSpPr>
          <p:nvPr>
            <p:ph type="sldNum" sz="quarter" idx="4"/>
          </p:nvPr>
        </p:nvSpPr>
        <p:spPr bwMode="auto">
          <a:xfrm>
            <a:off x="6553200" y="6356350"/>
            <a:ext cx="2133600" cy="365125"/>
          </a:xfrm>
          <a:prstGeom prst="rect">
            <a:avLst/>
          </a:prstGeom>
          <a:extLst/>
        </p:spPr>
        <p:txBody>
          <a:bodyPr vert="horz" wrap="square" lIns="91440" tIns="45720" rIns="91440" bIns="45720" numCol="1" anchor="ctr" anchorCtr="0" compatLnSpc="1">
            <a:prstTxWarp prst="textNoShape">
              <a:avLst/>
            </a:prstTxWarp>
          </a:bodyPr>
          <a:lstStyle>
            <a:lvl1pPr algn="r" eaLnBrk="1" fontAlgn="auto" hangingPunct="1">
              <a:spcBef>
                <a:spcPts val="0"/>
              </a:spcBef>
              <a:spcAft>
                <a:spcPts val="0"/>
              </a:spcAft>
              <a:defRPr sz="1200">
                <a:solidFill>
                  <a:srgbClr val="898989"/>
                </a:solidFill>
                <a:latin typeface="+mn-lt"/>
                <a:ea typeface="+mn-ea"/>
                <a:sym typeface="Arial" pitchFamily="34" charset="0"/>
              </a:defRPr>
            </a:lvl1pPr>
          </a:lstStyle>
          <a:p>
            <a:pPr>
              <a:defRPr/>
            </a:pPr>
            <a:fld id="{AFCE0286-6D60-4216-8A00-6BDE880A3024}" type="slidenum">
              <a:rPr lang="zh-CN" altLang="en-US"/>
              <a:pPr>
                <a:defRPr/>
              </a:pPr>
              <a:t>‹#›</a:t>
            </a:fld>
            <a:endParaRPr lang="zh-CN" altLang="en-US">
              <a:solidFill>
                <a:srgbClr val="000000"/>
              </a:solidFill>
            </a:endParaRPr>
          </a:p>
        </p:txBody>
      </p:sp>
      <p:sp>
        <p:nvSpPr>
          <p:cNvPr id="174084" name="标题占位符 1"/>
          <p:cNvSpPr>
            <a:spLocks noGrp="1" noChangeArrowheads="1"/>
          </p:cNvSpPr>
          <p:nvPr>
            <p:ph type="title" idx="4294967295"/>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sym typeface="Calibri" pitchFamily="34" charset="0"/>
              </a:rPr>
              <a:t>单击此处编辑母版标题样式</a:t>
            </a:r>
          </a:p>
        </p:txBody>
      </p:sp>
      <p:pic>
        <p:nvPicPr>
          <p:cNvPr id="7" name="Picture 12" descr="图片1副本"/>
          <p:cNvPicPr>
            <a:picLocks noChangeAspect="1" noChangeArrowheads="1"/>
          </p:cNvPicPr>
          <p:nvPr userDrawn="1"/>
        </p:nvPicPr>
        <p:blipFill>
          <a:blip r:embed="rId5">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1124744"/>
            <a:ext cx="10657184" cy="13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utoShape 2" descr="http://img3.imgtn.bdimg.com/it/u=1346181516,1603538379&amp;fm=21&amp;gp=0.jpg"/>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4211" name="Picture 3"/>
          <p:cNvPicPr>
            <a:picLocks noChangeAspect="1" noChangeArrowheads="1"/>
          </p:cNvPicPr>
          <p:nvPr userDrawn="1"/>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7115" y="6114214"/>
            <a:ext cx="9121911" cy="743786"/>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90" r:id="rId1"/>
    <p:sldLayoutId id="2147483691" r:id="rId2"/>
  </p:sldLayoutIdLst>
  <p:hf sldNum="0" hdr="0" ftr="0"/>
  <p:txStyles>
    <p:title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1.bin"/><Relationship Id="rId5" Type="http://schemas.openxmlformats.org/officeDocument/2006/relationships/image" Target="../media/image4.wmf"/><Relationship Id="rId6" Type="http://schemas.openxmlformats.org/officeDocument/2006/relationships/image" Target="../media/image5.wmf"/><Relationship Id="rId7" Type="http://schemas.openxmlformats.org/officeDocument/2006/relationships/image" Target="../media/image6.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3.jpeg"/><Relationship Id="rId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14.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51.jpeg"/><Relationship Id="rId14" Type="http://schemas.openxmlformats.org/officeDocument/2006/relationships/image" Target="../media/image52.jpeg"/><Relationship Id="rId15" Type="http://schemas.openxmlformats.org/officeDocument/2006/relationships/image" Target="../media/image53.jpeg"/><Relationship Id="rId16" Type="http://schemas.openxmlformats.org/officeDocument/2006/relationships/image" Target="../media/image54.jpeg"/><Relationship Id="rId1" Type="http://schemas.openxmlformats.org/officeDocument/2006/relationships/slideLayout" Target="../slideLayouts/slideLayout2.xml"/><Relationship Id="rId2" Type="http://schemas.openxmlformats.org/officeDocument/2006/relationships/image" Target="../media/image40.jpeg"/><Relationship Id="rId3" Type="http://schemas.openxmlformats.org/officeDocument/2006/relationships/image" Target="../media/image41.jpeg"/><Relationship Id="rId4" Type="http://schemas.openxmlformats.org/officeDocument/2006/relationships/image" Target="../media/image42.jpeg"/><Relationship Id="rId5" Type="http://schemas.openxmlformats.org/officeDocument/2006/relationships/image" Target="../media/image43.jpeg"/><Relationship Id="rId6" Type="http://schemas.openxmlformats.org/officeDocument/2006/relationships/image" Target="../media/image44.jpeg"/><Relationship Id="rId7" Type="http://schemas.openxmlformats.org/officeDocument/2006/relationships/image" Target="../media/image45.png"/><Relationship Id="rId8" Type="http://schemas.openxmlformats.org/officeDocument/2006/relationships/image" Target="../media/image46.jpeg"/><Relationship Id="rId9" Type="http://schemas.openxmlformats.org/officeDocument/2006/relationships/image" Target="../media/image47.png"/><Relationship Id="rId10"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4" Type="http://schemas.openxmlformats.org/officeDocument/2006/relationships/image" Target="../media/image58.jpeg"/><Relationship Id="rId5" Type="http://schemas.openxmlformats.org/officeDocument/2006/relationships/image" Target="../media/image59.png"/><Relationship Id="rId6" Type="http://schemas.openxmlformats.org/officeDocument/2006/relationships/image" Target="../media/image60.png"/><Relationship Id="rId7"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jpeg"/><Relationship Id="rId5" Type="http://schemas.openxmlformats.org/officeDocument/2006/relationships/image" Target="../media/image65.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72.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2.bin"/><Relationship Id="rId5" Type="http://schemas.openxmlformats.org/officeDocument/2006/relationships/image" Target="../media/image7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microsoft.com/office/2007/relationships/hdphoto" Target="../media/hdphoto1.wdp"/><Relationship Id="rId8"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jpeg"/><Relationship Id="rId8" Type="http://schemas.openxmlformats.org/officeDocument/2006/relationships/image" Target="../media/image30.jpeg"/><Relationship Id="rId9" Type="http://schemas.openxmlformats.org/officeDocument/2006/relationships/image" Target="../media/image31.jpeg"/><Relationship Id="rId10" Type="http://schemas.openxmlformats.org/officeDocument/2006/relationships/image" Target="../media/image32.jpe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jpeg"/><Relationship Id="rId8" Type="http://schemas.openxmlformats.org/officeDocument/2006/relationships/image" Target="../media/image30.jpeg"/><Relationship Id="rId9" Type="http://schemas.openxmlformats.org/officeDocument/2006/relationships/image" Target="../media/image31.jpeg"/><Relationship Id="rId10" Type="http://schemas.openxmlformats.org/officeDocument/2006/relationships/image" Target="../media/image32.jpe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3.jpeg"/><Relationship Id="rId5" Type="http://schemas.openxmlformats.org/officeDocument/2006/relationships/image" Target="../media/image34.jpeg"/><Relationship Id="rId6" Type="http://schemas.openxmlformats.org/officeDocument/2006/relationships/image" Target="../media/image35.jpeg"/><Relationship Id="rId7" Type="http://schemas.openxmlformats.org/officeDocument/2006/relationships/image" Target="../media/image36.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116013" y="1700808"/>
            <a:ext cx="6873875" cy="2519363"/>
          </a:xfrm>
        </p:spPr>
        <p:txBody>
          <a:bodyPr/>
          <a:lstStyle/>
          <a:p>
            <a:pPr eaLnBrk="1" hangingPunct="1"/>
            <a:r>
              <a:rPr lang="zh-CN" altLang="en-US" sz="4000" b="1" dirty="0" smtClean="0">
                <a:solidFill>
                  <a:srgbClr val="0000FF"/>
                </a:solidFill>
                <a:latin typeface="华文中宋"/>
                <a:ea typeface="华文中宋"/>
                <a:cs typeface="华文中宋"/>
              </a:rPr>
              <a:t>物联网</a:t>
            </a:r>
            <a:r>
              <a:rPr lang="zh-CN" altLang="en-US" sz="4000" b="1" dirty="0" smtClean="0">
                <a:solidFill>
                  <a:srgbClr val="0000FF"/>
                </a:solidFill>
                <a:latin typeface="华文中宋"/>
                <a:ea typeface="华文中宋"/>
                <a:cs typeface="华文中宋"/>
              </a:rPr>
              <a:t>安全搜索</a:t>
            </a:r>
            <a:r>
              <a:rPr lang="zh-CN" altLang="en-US" sz="4000" b="1" dirty="0" smtClean="0">
                <a:solidFill>
                  <a:srgbClr val="0000FF"/>
                </a:solidFill>
                <a:latin typeface="华文中宋"/>
                <a:ea typeface="华文中宋"/>
                <a:cs typeface="华文中宋"/>
              </a:rPr>
              <a:t>与隐私保护</a:t>
            </a:r>
            <a:endParaRPr lang="en-US" altLang="zh-CN" sz="4000" b="1" dirty="0" smtClean="0">
              <a:solidFill>
                <a:srgbClr val="0000FF"/>
              </a:solidFill>
              <a:latin typeface="华文中宋"/>
              <a:ea typeface="华文中宋"/>
              <a:cs typeface="华文中宋"/>
            </a:endParaRPr>
          </a:p>
          <a:p>
            <a:pPr eaLnBrk="1" hangingPunct="1"/>
            <a:endParaRPr lang="en-US" altLang="zh-CN" sz="5400" b="1" dirty="0" smtClean="0">
              <a:solidFill>
                <a:srgbClr val="FF0000"/>
              </a:solidFill>
              <a:latin typeface="华文中宋"/>
              <a:ea typeface="华文中宋"/>
              <a:cs typeface="华文中宋"/>
            </a:endParaRPr>
          </a:p>
          <a:p>
            <a:pPr eaLnBrk="1" hangingPunct="1"/>
            <a:endParaRPr lang="en-US" altLang="zh-CN" sz="5400" b="1" dirty="0">
              <a:solidFill>
                <a:srgbClr val="FF0000"/>
              </a:solidFill>
              <a:latin typeface="华文中宋"/>
              <a:ea typeface="华文中宋"/>
              <a:cs typeface="华文中宋"/>
            </a:endParaRPr>
          </a:p>
          <a:p>
            <a:pPr eaLnBrk="1" hangingPunct="1"/>
            <a:r>
              <a:rPr lang="en-US" altLang="zh-CN" sz="2800" b="1" dirty="0" smtClean="0">
                <a:solidFill>
                  <a:srgbClr val="0000FF"/>
                </a:solidFill>
                <a:latin typeface="华文中宋"/>
                <a:ea typeface="华文中宋"/>
                <a:cs typeface="华文中宋"/>
              </a:rPr>
              <a:t>                                </a:t>
            </a:r>
            <a:r>
              <a:rPr lang="zh-CN" altLang="en-US" sz="2800" b="1" dirty="0" smtClean="0">
                <a:solidFill>
                  <a:srgbClr val="0000FF"/>
                </a:solidFill>
                <a:latin typeface="华文中宋"/>
                <a:ea typeface="华文中宋"/>
                <a:cs typeface="华文中宋"/>
              </a:rPr>
              <a:t>张宏莉</a:t>
            </a:r>
            <a:endParaRPr lang="en-US" altLang="zh-CN" sz="2800" b="1" dirty="0" smtClean="0">
              <a:solidFill>
                <a:srgbClr val="0000FF"/>
              </a:solidFill>
              <a:latin typeface="华文中宋"/>
              <a:ea typeface="华文中宋"/>
              <a:cs typeface="华文中宋"/>
            </a:endParaRPr>
          </a:p>
          <a:p>
            <a:pPr eaLnBrk="1" hangingPunct="1"/>
            <a:r>
              <a:rPr lang="en-US" altLang="zh-CN" sz="2800" b="1" dirty="0" smtClean="0">
                <a:solidFill>
                  <a:srgbClr val="0000FF"/>
                </a:solidFill>
                <a:latin typeface="华文中宋"/>
                <a:ea typeface="华文中宋"/>
                <a:cs typeface="华文中宋"/>
              </a:rPr>
              <a:t>                     </a:t>
            </a:r>
            <a:r>
              <a:rPr lang="zh-CN" altLang="en-US" sz="2800" b="1" dirty="0" smtClean="0">
                <a:solidFill>
                  <a:srgbClr val="0000FF"/>
                </a:solidFill>
                <a:latin typeface="华文中宋"/>
                <a:ea typeface="华文中宋"/>
                <a:cs typeface="华文中宋"/>
              </a:rPr>
              <a:t>哈尔滨工业大学</a:t>
            </a:r>
            <a:endParaRPr lang="en-US" altLang="zh-CN" sz="2800" b="1" dirty="0" smtClean="0">
              <a:solidFill>
                <a:srgbClr val="0000FF"/>
              </a:solidFill>
              <a:latin typeface="华文中宋"/>
              <a:ea typeface="华文中宋"/>
              <a:cs typeface="华文中宋"/>
            </a:endParaRPr>
          </a:p>
          <a:p>
            <a:pPr eaLnBrk="1" hangingPunct="1"/>
            <a:r>
              <a:rPr lang="en-US" altLang="zh-CN" sz="2800" b="1" dirty="0" smtClean="0">
                <a:solidFill>
                  <a:srgbClr val="0000FF"/>
                </a:solidFill>
                <a:latin typeface="华文中宋"/>
                <a:ea typeface="华文中宋"/>
                <a:cs typeface="华文中宋"/>
              </a:rPr>
              <a:t>                           2014</a:t>
            </a:r>
            <a:r>
              <a:rPr lang="en-US" altLang="zh-CN" sz="2800" b="1" dirty="0" smtClean="0">
                <a:solidFill>
                  <a:srgbClr val="0000FF"/>
                </a:solidFill>
                <a:latin typeface="华文中宋"/>
                <a:ea typeface="华文中宋"/>
                <a:cs typeface="华文中宋"/>
              </a:rPr>
              <a:t>.</a:t>
            </a:r>
            <a:r>
              <a:rPr lang="en-US" altLang="zh-CN" sz="2800" b="1" dirty="0" smtClean="0">
                <a:solidFill>
                  <a:srgbClr val="0000FF"/>
                </a:solidFill>
                <a:latin typeface="华文中宋"/>
                <a:ea typeface="华文中宋"/>
                <a:cs typeface="华文中宋"/>
              </a:rPr>
              <a:t>9</a:t>
            </a:r>
            <a:r>
              <a:rPr lang="en-US" altLang="zh-CN" sz="2800" b="1" dirty="0" smtClean="0">
                <a:solidFill>
                  <a:srgbClr val="0000FF"/>
                </a:solidFill>
                <a:latin typeface="华文中宋"/>
                <a:ea typeface="华文中宋"/>
                <a:cs typeface="华文中宋"/>
              </a:rPr>
              <a:t>.</a:t>
            </a:r>
            <a:r>
              <a:rPr lang="en-US" altLang="zh-CN" sz="2800" b="1" dirty="0" smtClean="0">
                <a:solidFill>
                  <a:srgbClr val="0000FF"/>
                </a:solidFill>
                <a:latin typeface="华文中宋"/>
                <a:ea typeface="华文中宋"/>
                <a:cs typeface="华文中宋"/>
              </a:rPr>
              <a:t>28</a:t>
            </a:r>
            <a:endParaRPr lang="en-US" altLang="zh-CN" sz="3600" b="1" dirty="0">
              <a:solidFill>
                <a:srgbClr val="0000FF"/>
              </a:solidFill>
              <a:latin typeface="华文中宋"/>
              <a:ea typeface="华文中宋"/>
              <a:cs typeface="华文中宋"/>
            </a:endParaRPr>
          </a:p>
          <a:p>
            <a:pPr eaLnBrk="1" hangingPunct="1"/>
            <a:endParaRPr lang="zh-CN" altLang="en-US" sz="5400" b="1" dirty="0" smtClean="0">
              <a:solidFill>
                <a:srgbClr val="FF0000"/>
              </a:solidFill>
              <a:latin typeface="华文中宋"/>
              <a:ea typeface="华文中宋"/>
              <a:cs typeface="华文中宋"/>
            </a:endParaRPr>
          </a:p>
        </p:txBody>
      </p:sp>
      <p:sp>
        <p:nvSpPr>
          <p:cNvPr id="29699" name="AutoShape 5" descr="data:image/jpeg;base64,/9j/4AAQSkZJRgABAQAAAQABAAD/2wCEAAkGBhQSERQUExQVFRUWGBwXFxcYGBgfGxcdHRoYHBgXGB4YHCYeGx0lIB4cHy8hIycqLSwtGCAxNTAqNyYrLSkBCQoKBQUFDQUFDSkYEhgpKSkpKSkpKSkpKSkpKSkpKSkpKSkpKSkpKSkpKSkpKSkpKSkpKSkpKSkpKSkpKSkpKf/AABEIAOEA4QMBIgACEQEDEQH/xAAcAAACAgMBAQAAAAAAAAAAAAAABwUGAQQIAwL/xABSEAACAQIEAwUDBwgFCQYHAQABAgMEEQAFEiEGBzETIkFRYRRxgQgjMkJSkaEVM2JygpKisRckQ2OyFjRUg5PBwtHSU3Ojs+HwGERkdKTD8SX/xAAUAQEAAAAAAAAAAAAAAAAAAAAA/8QAFBEBAAAAAAAAAAAAAAAAAAAAAP/aAAwDAQACEQMRAD8AdNROQdv/AO48fbG9PuxvYMBre0Na4F8C1LfZ2xs4MBr+0N9k49IpCfC2PTBgDBj5kkCgliAALkk2AA6knwGFbxjz7pqcmOiX2qXpquRED6Ebyfs7fpYBpu4AJJsBuSfDFI4h5yZbSXUzds4+pANfw1XCD97C5j4QzzOyHrJTTU53CPdRb9GFbE+97e/F54c5F5dTWMqNVOPGU934Itlt6NqwFSquf1XUNoy+h1Hw1B5W9+mIC33nHl2XFNZ1LU6n1iit93zmHfTUkcKaY0SNF8FUKo+AsBhcZlz0g7doqOB6sJHJI8gJRQI0Zza6EkbWLGw32vgKz/QvnE3+cZiPjNO5/EAfjjP/AMNsjfTrxf8A7lj/ADkGIviHnNX1Cs0DinAMehIU7QsZNR0SSsLK4A+iF3Nx4HD7yVJRTwichphGglItYvpGs7bdb4BMf/DU43WvF/8AuCP5S4x/QdmkP+b5iB/rJ4/8N8PXGCcAiTlHFNH9CVp1H95FLf4Td/7hj6j545lRsFzCg9L6ZIWPr3gyn4AYs0fyhcu03ZKlW3unZqT94e344u/DuewZjSJPGpMUlxpkUX2JBDDcdR6jAVXh/nnltTZXdqZz4TCy/vqStvVrYv1PUrIodGV1O4ZSCD7iNjilcQ8mMtqrkQ9g5+vAdH8Nih/d+OF7Vcr83yljLltQ0ydSibMf1omJR/hc+gwD7wYTvCvP5dfY5nCYJAdJkVW0g/3iHvofdf3DDboq6OZFkidZEYXVlIKkehGxwHvgwYMAYMGDAGDBgwBgwYMAYMGDAGDBgwBiu8ZcdU2Wxa537x+hEu7yH9EeA82Ow/DEJzN5qRZYnZx2kqmHdj8EB6PJbcDyXqfQb4pHBPKuozKX2/N2dg/eWJrhpB4arW7OPyUWNvIdQjmmzXiaQhf6vRBt+vZi3mesz+nQH7N8fefZe3DdVStBTrLEba6iRdTym/fjU20wG19IXc9SW6B+01KkaKkaqiKLKqgAKB0AA2AwluNquuj1ZnWU1+xkMVHBqDJTEg2q5tIIdtQUAbb26WW4X3l7V103bS10kYLlSlIoXVTKbkCQgatRFu624t4EkC44555U597NLmk8MctYQiMALCWXvtrlKnvaSx1GwYgEXw7ODuITXUUNSYjCZAToJvazEXBsLg2uDboRgJk4514RqBNxBVRs8VOsyzwOtMgMcihdJ0n6g7val/Nf0sPnP8wpo4XFVLHFG6lCXcLcEEEAkg3sfDfCZh4p4fy+mmpoFmqu2VklkC2dlb6vaPoso2+gLbA7nfAUzh+WClzZBOwkip5E+cmkNkEZuSohLhiDcqoJHn1NunMizuKsgSogbVFICVNiL2JU7NuNwR8Mc+UXMqji7tFkkBI6NIe1c+/uFv4sTcHNfO9IEOVqqAWULS1Nh7rMBgHvha5pzdnimmiTKqyXspGQMobS2kkariM2B6+OxGKr/Szny/Tyzb/7WpH/ABYI/lEVERtU0AB8bO6H7nRsBU+Gs5pfyxJVZrEIUOplh7C6BiAqqyab2Vbm9rlgCcdKZRmMU8KSwMrxOLoy9COmw8LWtbwtbCyp+eWVVa6KuF0B6iWJZE/h1H+HF94VzahkhVKCSAxoNo4ivcuSTdButySdx44Ccxi+NLOc5ipIHnnYrFGAWYKzWBIF7KCepHhhDcyeKYc0nSTLI6x6iFDqmj1KqxjUx7oGoHc946fLfawM3OMvyrOpZ6ZtL1FP3WdAVkTw7r2swB2I7wB6jC2ruG804ckaelcz0l7vsStv76O/dP6an4i9sSPKngiuSnhrKOsgVZyGljeEEkI7KUL2LeB6Fdz8cPFluLHfAU/gHmfTZotlPZVAF3hY7+rIfrr69R4geNxwneYXJghvbMqvFMh1mFDpuRvqhI+g36PQ+Fuh3+V/N72oikrbR1Y7qsRpEpG2kj6sn6PQ+FjtgGngwYMAYMGDAGDBgwBgwYMAYoXNTmYmWQ6I7NVSD5tfBB07V/S/QeJHkDic454xjy2keeTdvoxp4yOei+7xJ8AD6DCr5WcFyZlUtm2Yd9S+qJW6SMNtdj/ZpayjpceS7hucsuWl2GZZqdUsjBoo5T9Zj3ZJNXVj9VPDr1sA6cJvmnSx5xE75fU9tLQEmSBb2YHq8e1mYaSAQSDYgb2vqcm+PKaGnrZq6qAneXtHEjbuukWMa/WJYuNKC/Ta1sA78RPFlS0dFO6QCpKxk9idxIPrLaxvtfaxvjPDHEkVfTJUwatD3sGFmBUlSCLkdR4E4oXMfnOlIxpqICaqvpLdUiPTTYfTkv8AVGwPW57uArtTSmjny7M5/ZsvAiAmhjLCSUb/ADawBD9UqpJbbYkqRj4zDm7mWZyGDKado16awA0lvNmPzcQ+/wBGx78Kcmaitk9sziSQl+92Rb5xvISMPza/oLuP0bWw5crymGmjEUEaRRr0VAAPft1PqdzgE1lPIKeoftszq2LncqhLv7jJJsPcAR64YGTcpMspraaVJG+1N84T62e6j4AYuGDAeVPSJGNKIqDyUAD7hj1wYMAY85Y1YWYAg7WNiD8DiL4u4jWgo5qlxqEa3C/aYkKi+l2IF/DC04j4znnHD0txGk0omnINkvGYxJck7IFaQ7nofTAS/E+X5JLDXSyUsZNEdMpiXs2LkDSqtGRc6jo38QfLFEyDkxJV0UNbSTmnlfWyxPeygSOE0yL3h3QpvpN732xo0mc0y1FdFVSOKCrqTOZBHJepRJGZI4zpGldRuz9e7YWvfD84VzuCqp1alV1hUBU1RNGLAADQGAuoG1xttbwwCch5gZzkzCPMYWqIb2Dv1P6ky3DHxs9z7sNTg/mBRZknzDgPa7QuAHHnt0Yeq3GLHVUqSIySKrowsysAVYeRB2IwoeNORVm9pypzDKp1CLUQLjxie90b0Jt6rgN3lVUzZfUz5XUwyIpkeWlfSSjLuSupbqBYBh66gbGww1sJrgTnO8cvsebAxSqdHbMNNj4CcfVP6Y26Xt9LDkVgRcbg4DOFdzY5WpWf1il0pWgatIIHtAW1/wDWDaze4HwInOZmc1lPEklLLTwxq39YllbdRtpRRofc3P1Sem1r4Wmd8YVBqfae0WKVoJGja4KRDUqqEP0ZYtLFtSFi8guygIEULZyj5omp/qVaStVHcKzbGXT1Vgf7RbG/nYnqDhqY5t4ioWr1aupBO1TTjtZKhadoo6lVI+disTaRDtbYsqatipBbfKvmEuZ0vfIFTFZZl+15SqPJvwNx0tcLvgwYMAYMGDAGPmSQKCSQABck9AB1Jx9YVnPrjI09ItJEfnam4a3URD6X757vqNeAptQ78TZzoUsKKn8d9owd29HlI28QLfZOH9BRIkYiVFEaqECAd0KBYLbyttiqcquCxl1AiMLTy2kmPiGI2T3KNvfqPji5YDmbiaaXLs5q58sieKOnK9oAh7MBgoYMv/ZM3Tw6FbbWvlJyoos2jpswKtTGZRJPDGe45N76b7pc73Hgel98XfmJw/NW0E1PTmNZJdKlpCwGkMGIuqk32t08TiicyONTllFT5ZSn+tGFI2KXJjUKF7vjrcg28QN9iVwGnzC5hFSuUZOtm/NM0Xh4dlFboeup/DffqRaOWPKSLLlWacLLVkfS6rFfqsfr4F+vgLDqcpOWS5dCJp1Bq5F73j2Kn+zX1+0fPboN2LgDBiG4yrpoKGomp9PaxRmRdQuDo7zKRsd1BGx8cQdFxpWLGklRQPLG6q6zUTCUMGAIPZPplGx8NWAuuDFXpuZuXs2lqhYX8UnV4WHoe1VR9xxOUmcQSi8c0TjzR1b/AAnAbmK5xlnMsQggpiq1FVL2UbMNQjUKXll0nZtKg2B8SMWK+KlVfOZ7ApG1PRSSj0aaVIx/CjYCn8WVlXNFWZRLFNWzkRvDPGkaLoJDI024RSHVl2+kB4YpmXtFmEUVHUVopZqcCOmpZILRLIpCkTO19bNYgg23OwP0cOKpIiz2NiQBNQum/i0UysPwkON3NOC8uqJe2npqd5PF2A7363g3xvgK3waudJKsOYQU0tONhIpiUpb6JVUsCPC2lT6+GGMBiMquI6SEfOVMEYH2pY1/m2IiXmfQXKxzGof7FPHJKT7uzUr+OAtWDFPfiuumBNPl7RLYnta2RYgtvExprkI99sbvL/Np6qhjqKnTrlLMoRSqhNREdgSTYqA25v3sBp8weW1PmkXeAjnUfNzAbj9F/tJ6eHhbe614F47qMmqfybmdxEDZHO/ZA/RZT9aE/wAPpYgPnFS5i8v4s0pihss6XMMn2T9lv0D4j4+GAVmaUNZmFXKMvpqujll1+2F5CKaTYhWFxuWFiLfa22u2JXLuTzzZWYwr0lVq70czLJE7IdpEIBMer7aeoIYWxnk7xzLTzHKa66ujFIS/VSOsJPiPFD8BsVw6sBH5BSSx00MdQ6ySqiq7qLBiBuQP/QX8h0wj+Ncok4fzWOvpV/q0zG6DZRfeWA+ABHeXyt+hjoDELxhwymYUctNJtrHdb7DjdHHuP3i48cBv5TmkdTDHNE2qORQ6n0Pn5EdCPAgjG3hKcieJHgmnyqp7rozNED4Mp+djH+Me5z44deAMGDBgMM1hc7AYQXCsZzziKSqbvU9OdaA9NKHTAvxPzhHo2GTzh4h9kyqcg2eW0Ce97hre5A5+GI3kRw77PliykWepYynz0juxj3WBb9vAMfBgwYCG4v4ljoKOWpk3CDurf6bHZEHvP3C58MKfkzwrJXVUmb1nfOsmK42aT60gH2U+ivkR+iMeXODMZMyzSmyqA7Iw1+WthcsfMRx7/FsOrJ8qjpoI4IhpjjUIo9B4nzJ6k+JJwG5gwYMB8yxBlKsLgggg+IPUHFGyPOBlWmirSUhU6aSqb820dyUhlbpHIg7vesGAFvWyLxdRmVovaYRKjFWjaRVcEdRpYg4kZoUlQqwV0YWIIBVh6g7EYDEkMcyd4JIh33AZSPjcHELVcvMuk+lQ01/MRIp+9QMQdJTw5TmLKFENHWqgQgkRxVCF7pb6KdorXHQEpbF9vgKieU2V/wCiIPc0g/k+JTIeDqSiZmpoViZwAxBYkgbgd4nE1gwEZnXDNNV6faYI5tF9OtQdN7areV7D7sRK8r8sH/yUH7v/ADOLTgwEHTcD0Ee6UVKp8xDHf79N8Skk0UK94pGo8yqj8bDGxiiZrFDmeZwxaUnp6JZHn1KrxmWQBI4Te4LKNTkeG198BnOc5/KpNFRMWgJ01dUv0FT60MLdHkcd0kXCgn4Xamp1jRUQBVUBVUdAALAD0A2x4tLDToATHDGosLlUUDyHQDEFVczMtRlT2uJ3YhVWImQkk2CgRBtydsBZ8GDBgFJz04FMkQzCnBWeAAyadiyDcPt9ZOt/s3+yMWzldxsMyoVkYjt4/m5h+kBs4Hkw399x4YtskYYEEAgixB6EHqD6YQORE5DxC1OSRS1JCrfpocnsm38Ue6E+WrzwHQGDBgwCL52ZU9BmFLmtOLFmUP5donS/o6DSR+gfPDpynM0qIIp4zdJUV19zAEA+vhiD5lcOe25bUQgXcJ2kfnrTvKB77Ff2jio/J64h7agenY3amfb9SS7L/EH/AAwDVwYMGAR3ygaxp6uhoIz3m71vNpHEcd/dZv3sOnL6JYYo4kFljRUUeigAfgMJB/65xiAd0gb7uxiv/wCZh74Axp5vmS08Es7/AEYkaRvcoJI/C2NzC559Zv2OUsgO88iRfDd2/BLftYCqchMrapq6zMpt2LFVP6ch1ykeVhpHuc4eOKZygyb2bKKUWs0i9s3qZDqX+HSPhi54AwYMY1YBI8/uAS1sxhW9gFqAPIbJL8BZT6BT54S9BnE8BvDNLEf0HZf8JGO1JYwylWAKkWIIuCD1BB6jHP3MzkhJAzVFApkhO7Qjd4/1B1dPT6Q9RuApdPzPrwpSWc1MR2eKoAkRx5Nq73rcEEW64msp5kr3Yw9XRjbS0dVLJDEw+jeGQMxjuLMocmxNgehXZW3XGMB1hlXMlGiVp4ZlNvzkEbzwSHzjkgDbH7LhWHQjE7w/xLFWCRolkAjfs27SNkOrSrEaXs3Rh1A645N4Np3lrYIVd0Esiq5Vivcv3ybHoF1H4Y6D5e8bUK0muWrpo5Z5pp3RpUBUySsVUgnayaR8MBcOJuIUoadqiRXZFKhggBYamCggEi+5HTfELUcx4yp9npqyeTwQ08kaqf7ySZVSNfNidsa3GnFGX1WX1UIrqQs8LhB28X0wCU+t9oDHP3MLMpJKtmMkhjmSKoVSzFR20SSEAE2FmZhb0wFh4r5hlZGja1W5u0z+01Yg1szExwpFMqGJAVQG3eKk7g4q9RzBrSuiOY08Q6RU/wA0g89o7Fj5liSfE4rmDAes9S7nU7Mx82JJ+84cXIXl6XkGYTr3EuKcH6zdDL7l3A9bn6uIjlhybkrWSoq1aOlG4U3Dz+i+Kp5t4/V8x0dBCkaKiAIigKqgWCgCwAHQADAeuDGs2ZRBgpkj1E2C6luSegAvc42cAYUvyhuHO1o46tR36d9LH+7cgfg+m36xw2sRfFGTiqo6inP9rEyD0JB0n4NY/DAaHL3iH23Lqacm7smmT9dO65+JF/jix4TXyb82JgqqZusciyAfrgqw+BQfvYcuAMIbgIfk7ieppOiTGRVHgAQJov4e78cPnCI5tf1TiChqxsG7JmPnokKv/BpGAe+DGNODAIvk+e2z/MZ+v54j9udbfgDh64Rfydd6nMH9E/F5D/uxOx866gxxS/kqUxTOIoXWYESOSwCr82NyVIt6YBr4R/ykKks1DAvj2jEepMar/wAWGTwTxoa/tw9NJTPA4R0kN2uV1eQtt/PCx5yjXn2WxnoRD/FUMD/LAO6hpRFGka9EVUHuUAD+WPfBgwBha83+WzV0YqKXaqiFrA27ZBvo/WH1T43I8rMrBgOL1zyriJUT1EbKbEdpIpBGxBFxYjyxtw8fZiv0a6q/20h/m2OieYHKSmzK8g+YqbfnVGz+QkX63lqFiPUC2Of+K+W9bl5PbQkxjpMl2jPrcDu+5gDgPk8XLPtXwLUH/tlPZVA97qpWT/WIx9Rj5OS0Uu8Fb2RP1KqJ1t6CSHtFPvIT4YrmDAWvL+E66KQSUjxu630vTVUDMLgg2CyaxsSOnjj4q+OM0hdo5KqoR0OllZjdSOoN8RvCeWioraeJvoNKuv0QG8h+Chj8Ma2c5iaiommOxlkeQjy1sWt+OAlxzFzDxqXPvCH+a43c84ZzGeXVVND2igIe0qqNCoHRSO1FrX6WxT8WHjnvTxTf9vTQS3827JUk/jR8BkcKxR71FdSp+jEWnf4dkOz++QY+hntLTf5nAXkHSoqgrFT5xwi8aH1cyEeFsVrBgJeo4vrZL66upa/W80n/AFY0DPJKwBZ3ZjYC5JJOwA8ScT3CnLqtzAjsIT2Z6zPdYx594jve5QT6Y6A5f8oqbLbSN8/U2/OsNk8xEv1f1jc+4G2Ah+T3Kn2ICrqlHtLDuIf7FSN7/wB4RsfIbeJw1cGMFh9/TAZwHBgwCJ5Yj2biWvg6K3bqB7pFdP4b4e2EVTDRxowH1i38VJf+eGhxtS1mhJqKojheHUzrL+alWwush+ra1w3hc7jrgLLhKfKVpfm6KX7LSpf3hCP8JxN5PzySSPv0NW8gJVvZkWWK46lXDC4PXoevU9canyjkvl9O3/1AH3xSf8sBs/0peo/D/njGED+W3wYBufJ0Fp8wT0j/AAaUf78b1NwRm6w09JppUiy+Y1MEzMSJ2VmaNGAN1Hea5IHh8dDkz8znmYweko/cnA/kTiLzHhCFsuqquZppJaauMLh5WK6FnRCLHcHS43vgGxy4y2WMVUtQ8DVFRP2siQtqWIaQqoTc77H/ANcLznEdOf5a56Wg/CpYnFw4ByeKhzXMqWBdERjppY1uxsNLq+7Ek9436+OKl8o2EpNQTjw7Rb+qtGy/zOAeWDHnTTh0V13DAMPcRcY9L4CrcweDmr6e0MzwVEdzFIrMvXqj6TfS1hv1BAPmDzpm/EOcUMphnqqyN18GmkII81JYhl9RtjrTEbnvDtNWR9nUxJKvgGG6nzUjdT6gjAcp/wBJWZ/6dU/7RsfJ5jZkf/nqn/at/wA8NXiT5OKNdqKoKeUcwuPg6i4HvU+/C5zrlFmdNfVStIo+tDaQH1sveHxUYDQ/ytSX/O6OCY+MkYMEvvvDaMn1aNsHYZZJ0kq6Y+TpHMv7yNE38BxA1FMyMVdWVh1DAgj4HfHlgLbleUrDMstJmdKJFvpLieNtwVI+chKbgkfSPXBmvF9fTzSQyyRF4nKN8zTMNSmzAExb77Y0OBqdWromcXjh1VEg80hUysD79Gn9rEPV1DSO7ubs7FmPmSbk/ecBNnjyqPX2c++joz/+nEtxFlReRBW19HG0caqqRQSjQjXlUBYadY99Zbr9brikjFh4ysxpJh/a0cN/fEGpz/5OAz7Nlsf0pquoPlHFHEp/bkdz/wCHg/ypii/zWjhjPhJNeeQeo7QdkD6iMHFcx6QU7OwVFLMegUEk+4DfASU/FdY7mRqqcufHtXHuAsdgPIbDH2vGdcOlZVD/AF8v/ViayTlDmdTbTTNGv2pvmwPWzd8/BThkcN/JxjWzVtQZD4xxDSvuLt3iPcF9+AUuWVuZVsohhlq5nb6olkPxN2sB6mwx0Dyv5Yfk5TPUN2tW4sWuSIl8UQnck+Lelht1t+R8O09HH2dNCkS+IUbt6sTux9STiRLWwGcGPCCtjclUdGK/SCsCRfpcA7dD92PfAIuHv8ak/ZJ/Ckti+c1hRmCAV0koi7YWhivqqGsbRkKQdI+kfcLEEjFB5ef1niium6hDOQfTWsS/gcXnmSkkNRl9esLzxUjy9tGgu4WVAolUeOm1/u6dQH0vMnL6OpGXiOSLs5EgBWMCFWcAqLhtuu9x5n1xA/KPf/8Az6cedSD90Uv/ADxG5tnNLmuqly2CdpauoimqJXVgkIQi8hLE6TYWAFhubb2B+vlKVVoaKP7TyP8Auqg/4sAkfyU/ljOHh/Ra32f/AH9+M4CNpf6nxiw6LOzfHtYtQ/8AE2xeM1zGtp6ieHL8pV1d+1adpVSOR3VSzlWtc32O/VcUrnxA1LmNBXoNxYftQuHF/eGt+zi18wJJPacurViqamkj1SGOmuWEhAMMjKCNSnp5dR9axCa4Z/K7Th60UccOkjs4dZe/1SSbjb3+OIL5QGU9rlfaAbwSo5/Va8Z/FlPwx7rxfm9SQ0GXx0sIN2krJLHTffuCzLt5gjFxznL466jliDKyTxMquCCO8vdcEbGxsQR5YCH5VZx7TlNI97lYxE3vj7m/vAB+OJriLIY6ynkglvpcdQbMhH0XU+DA7/h0Jwpfk95y0T1eXy910YyKp8CCI5l+BCbe/DswHJ/FUOZ5VUNA9TUqOsbpLKFkXwZe9948DtiOj5iZkOldVfGZz/M46tz/AIZpq2MR1UKyqDcA3BB81KkMPgcUPM/k85fJcxNPCfABwy/c4LfxYBKf0n5n/ps/72A8z8z/ANNn/exfsy+TXMPzFXG/pIjJ+Kl/5Yq+Y8j81i6QLKPOORD+DFW/DAQh5iZgfp1Uko+zLpkX92UMv4Yx/lgG/PUVFL6iJoj/APjPGPwxqZhwjWQX7WlqIwPFonA++1sRJGAvnB+f0xq444qIxPUMtOdEyuhWRlBBSphlBHQ9fDriMruME7RwtHROgZghMAUlbnST2TIL2t0Ax5cAxkVLzAX9ngmmG31liYR/+IyYrZGAsQ4yt9GioF/1Gr/zHYYm+KMypQaYVEM0xFPHIgjanp4VEqiVlVIacmwdmFybkg4oWLLxNTsaPLpWDD5qSHcEX7OZ2BF+vclQfDAfH+VUKfmcvpV8mk7WZvulkMf8GPObjutK6VnaJPsQBIVPvWBVB+OIG2JGg4aqp/zNNPJ+pE7fyGA9E4srF6VdSPdNJ/1Y+/8ALOu/02q/28v/AFYnsu5MZrNb+rGMHxkdF/Atq/DFryv5NtQ3+cVUMfpGrOf4tA/ngFlJxXWNs1VUH3zSH+bY+sny2pr50gi1yyOfFiQB4sxPRR1Jw/cp+T3l8VjK0058Qz6V+6MBv4sXrI+FaWjBFNTxxXFiVUamHkzHvH4nAaPAfBUWWUqwx95z3pZLbyP4n0UdAPAepJMpn2aCmpp526RRvJ79KkgfHp8cb+Fd8oHiLscvWnB79S4BH6CEM5+/QPicBD/Jwywlayqbcu6xA+oBd/8AEn3YseamrzPMamlhq5KOCjWMOYvzkskilh3rghQBb4eN9pvldw97HldNEws7L2knnqk7xB9QCF/Zxp8TcATPVGtoKs0lQyhZbqHjmC7LrU+IG17HoNh1IaXDlVW0GZR0FVUGshqI3eCVltIhj3ZX3NxbxJPh03GKbzmPtWd0FINxaNT6GWXvfwhTi/8AB3CkgqXrKysWsqQpgGgKI4ADd0AX69+uwI388L7hQ/lHiueo6pAZGB8CI1EEdveSGwD3vgxnBgKDzt4f9qyqUqLvTkTr7luH/gLH9kY0uVmfzVWRhKdkFVTgwKZASt1sYywG9tBAv5qetrYZE0IdSrAFWBBB6EEWIOENy6nOT59Pl8hIinOhCfE/Sp295UlPe3pgJLiHLKaNgc7zOWslvcUdPst/Ls039xOjF25W8UR1tK/YUrU1PC/ZQgm4ZQAT8QTuN+o3O9qZzR9my4Cmo6fRU1zMZZo0LSiNm+cWIk31NcqEUgAX6XBxL8L5xUwGmjkSkyuhjFlhqJV9omFiL7kBSWOo7A3v1vgKpzMpXyjO4MyiU9nM2pwPFgNMyftKdQv4k+WHpRViTRpJGwZHUOrDoQwuD92ILjzhRMzoZILjURrifwVwO41/I3Kn0Y4XnIzjJo2fKqq6SxM3YhuuxPaQ+8G7D01eQwDnwYMGAMGDBgDGjX5FTz/noIZf140b/EDjewYCnZly/wAugSSoWDsGjRnLwSSxEBQWO8Trtt0xzeeP6w7SSLOPKoiim/GZGP446S5tVbR5RV6AzM6CMBQSbOwVunhpLY5MIwFh/wAvKlfzPY0/rBBDG376pr/iw9+WmRUmYZdT1NVCtRPZld5y0pLK5F/nC1rgA7eeOZsdE/JzqmNDPEysAs2tSQQCHUAhT0Nih6eeAZdFkNPD+aghj/UjRf8ACBjftgwYAwYMGAMGDBgAnHPzt+X+IhbvUlN+6Y423P8ArHP7p9MXTnfx57HS+yxN/WKgEbdY4zcM3oW3UftHwxIcnuB/yfRBpFtUT2eW/VRbuR/sgkn1Y+WAmeO83WGlZfbYqKV7dnK4U7hgSAhPeuNjsbasVGi43zaGLtHpoMygsdNRRPcm32kAJJ8wFFsYoUpJs9r0zFYmmAjWkScKU7LSSeyD90sSbnx3NvrY9OH8ripOIHhoDaB6YyVMKm6RuHshH2WP2fAMfA2Ae+XztlPD71Eu1RIjTuT1M857uoeYLID+qcRXydcgMdJNVMN530KT4pHe5HvcsP2MRvPrO2qailyuDvOzK7gfbfuxKfKwJY/rKcN7h7JkpKWGnT6MSBL+dhux9Sbn44CRwYMGAMKHn9wmzxR5hDcSU9lkK9dGq6Pt9hj9zk+GG9jyqqVZEaN1DI6lWU9GBFiD6EYCr8CcVrmNBHVBVM6KUcWF1kAGpR4hW7rW8iPLC/4WoKBqSPMMzU1U9bOYpJHBKU7FmVUYXAiUWG9ttQtYYiMmqn4bzl4JSTRz27x+wSezk/WQ3VvTV5rhj5pyhoqmoM+qVYpWEksEb2hnbqHIHQ7kkg732tc3D05YU8sBrqUrIKenqSlMZL30EatAJ6qLgg+T4q/OngF9QzSjus0VmmCdSFtpmW31lsL+gB+qbt6KIIoVRYKAAPIDYDEPk/GFNVzzwQMZGgsJGCnRc37qt0JFrEfdexsENyx5iR5pTb2WpjAE0fn4CRP0T+B28ibphFcwuAJ8qqPynll1jUlpI1H5q/0u74wnxH1fd9FicvOZUGaRbER1Cj5yEnf9dL/ST8R0PgSFxwYMGAMGDBgDEFxRlNEYZZqunhkSNGd2aNWYBRc2NtV9vDE4TbC35i8y8u9kraQVKtO0MkYVVkYaypAXUqlOux328cBM8D5FlklNFVUlJEiyDUpaMdoLEgglrm4II2NttsW8DCf5TczqCCgpaSafs5QXB1KwQapXZbvbSNiNybYcCtfcYDODBgwBgwYMAYgONeMoctpmnlNz0jjB3kfwUeQ8SfAfAE4y41p8tgMs7bm4jjFtch8lHl5sdh9wKb4e4equJKz2ysulIhsqi4BAP5qL/if/AH2sG7yt4TmzStbNq/vIHvEpGzuuwsD/AGcdrDzIHWxvfOOeO8sTtqCrnkQugD9msl1DC47yA2NrG24sd7gkYsuuFQ1HBKkMqw9xE06olsVRwh8AfPbbCeXNYKqU0GayL7TA5ipszhNrutiEd9hqFxcHa/WzWYhFni2gd0psxdcxpRtDVhZUqYB9iW4VnHuLee/QN6DL6DJKGaaKMRxqutjcl5D0RSX7xJJ0gHYFug3x88IZTVASR5jHTymJh2NSqrqmHXU627rDbfa587aitOaXEMmb5hFlVGboj2dh9FpBfUxt9SMX+OrrtgPbktkslfX1GbVO9nYR+RkYd4r6IhCj9YfZw88RvDuRR0VNFTxCyRrpHmT1Zj6k3J9TiSwBgwYMAYMGDAVLmVwImaUhj2WZLtA58Gtup/RbofgfDFF5N8fvE/5KrrpLGSkJfrcdYG9R9XzG32bufCx5vcr/AG1fa6UaauMbgbdso6D/ALwfVPj08rBN8eUdfVPHSUvzMEoJqKq41IoNjGi9dRB6+N+oAOFrxPxCYadaLJQYqWKZIpKpTZp52OyI43Y7amYdQANlsGsvLHmalfGcvzDao0mPv7dutiGU9LSWuCPHqN7jH3zG4VqEXK6bK6cBIpi4NrpG6gGOSQm58XYs17keJNiF+g4ip2qTRdqHqEjDulvq7C7EDSCbg6etmG1jhYce8mpI5fbcpJjlU6zCh02Pi0J8P1OnW32cYzylXLqCaOiqJHqI54mzWeO/tGhwWZ1LdBci1jt3rm+o4sHCnE0tO86TTS1dCtMKqCsZCWK3AaJmUfOML/rCxv5AIfgfnorEU+Zr2EynSZSpVSRtaResbettP6uG5DMrqGUhlIuCCCCD0II2IxSc74Qy3PYRMrKzEWWohI1jyV/O32XFx4WwuX4VzvImLUbmppgblVBZbfpwk6lPmUP7WAf+IDi/jemy2LtKh7E30Rru8hHgo/mTYC/XCZl57VMgN5PZ3W90ESsrW8A7XeM+Auji/U4iMzpcvqlhn7Wsnkk0mUS1MZdC3b6o/wA1cEGMEEixVwbC+AlZONvy0a1ah5lRIJ5YKaMhYl7OMsrzMDqle4Hdtp8fTENw3wjR1FCCSO2MFTK8hm0tE8NzGqxEfORlRdnF7EkXUgA2XJeUIqTJJl881PTnXCJ5WDNULukmhI1S0RIK3ZiTboMRdVkL5Y7ZfXy1Rp5I5JIjTT6Y5SAW7NkeNraiADY2BKkgjfARzct+zyiWpeORp9MUykfm0jcm4uPpPpGpvBQyjrqtaKzOpcnhnFJI/wDVZ6eFllcyR1AkhMhIVvzRBH9mVup3vYHEfkPB9LOslLCKrtZZWUx+0L2RSFm+fmtDeykgADcs9gRuRYuK+UskdHrkq56yOmUuadnKd1V73ZNd9LBRYalbYWwFq4X5y0FVFGZJkp5m2aKQkaW9HICkHwN/He2L0jggEEEHoR445kzDh/Kg8BjM4hk7Nmd5k1BG7MvZezADKC46ndMacXFpoLLR11R2erV2EZuqDyMsiBS/nph0+p6kOqCcLLjznhT0mqKk01NR0uDeKM/pMPpn9FfiRij09Pn2eIqOzRUxFizgRo482CqGl+A07eGGBw1y1y7Jo/aKh0eRNzPNYKh/ulOyny6t5HwwFQ4T5WVeaT+3Zuz6WsViOzuOoBA/NR/oixO/TqWNxRxA9GaahoII2qJgREjd2KGOMd53076QNgo67+41zOuO3raialgqEoKeFFlmqnYCWSNgCrUw6BWDLZ73762sbA5zCmlzCGlzDLO17eiZkiNQNPtkelQxubXDb2Y6b3b6JsQHrnfAU9XCs1TNBS5mrFYZ6YuiuLWWNyTqa4vuNwD0O4P1wLksVTl8mW1tAYTTEK+x0SMQSJopL31nqSD9Yb2Nhg0tdmtVRPUURooqOUTszyKzyOLWjjCgELcC5PUe7ff5nczo8si0JpeqcdxPBB/2knkPIfW91yAiubnMNcvgWipDaodAo0/2EdrAi3RyNlHUdfK+3yc5c/k+Dt51/rUw7wPWJOoj9/Qt62H1d4DlNy3kkl/KmY3eVz2kSP1udxM4Pj9keHXys5cAYMGDAGDBgwBgwYMAYMGDAK/mlyiFYTVUdo6te8QDpE1um/1ZPJvHx8xGcvOchV/Ys1vFMh0CZxpuRtpmv9Fv0uh8bdS48Uzj/lfTZompvmqgCyTKN/RZB9dfxHgRuCGtnvBtWlTPVZbLADVKFqIahS0TkKVWRSoJBseh2Nz52x95VAuQZN8/IJDCGY22DO7EiNL7gFiBf3nbwW2W8V5nw7ItPWRmelvZDe4t/cSEbefZt9y3vhp0OaZbnkKWKzCN1l7JiVeNl6F0vuNyPFTc9cBTuHODjR0hzapnlp6glqqZIiFRoydQpmjI07+Hipe3gMTOXcx6mCgp6qupJGSVTI8sCjTCpa0WtWe+62bULDvDa98S/Mfhqevjp6aMqKdp1aqOqzdmu+lRbe59diF9bRHNj54UOVxbe1zKHC/Vhisz7eAGxH6hwG3oyXO1ZrQSsLamsY5VvsNR7r9dh1F8VrN/k4U7b01TLF6OqyD3AjSR8b4lebVDGy0NHGiq1ZVRRuQoBMUfUEjchdQIHhiR4uzSU5tldJBI8YZpJpgpsGjQd1W81Olhb3YChR8os7pBppK8aB0VZ5kH7pGn8cROf8u+IaoxmcGYxX7Nu2hut7XIOoHwHXyxec0rs2p8zgooq6Kc1CSSjtqdVESrqIBMZ1MDa18bOZ8Y5pHWxUKnLhN7N28rydssertHXShD36BdiOurAL3JeX/EVM7PCGjZl0FjNATpvqsCzEgX32xLvyw4gqRaortKnZlaolIIPXuxrpOG1wrVVkiuaz2S4ICGmd2Ui3e1a+h6YjOaPEs1HRqachZp5kp0dhcRl79+x2NgD18T42tgKNlPybYgQamrd/NYkC/xOW/kMWBKHIcmIuIe2HQG809/Cy94oT6BRjS4ryusyiBa+PMKqp7J09oinYGORWYKdC2+b3I87X67bxOTU1RTZvWU1BHSK1QBWRTTqbpE9tSx6Rc95rab27h9cA6Y5AwBHQi4+OFBzB4LkpRFmUs0le1PMHmjmCFOxJsRHGBpXTtv66trYbWXxyLEiyuHkCgO4XSGYDvMF8Lne2PqrpFljeORQyOpVlPQqRYg+8YBd8x+ElroKfMaONJpoAkqIUDLURfT7Mr4+YHqw6kWlMgyeuqZo6utkNMibw0ULbLcEXqGH5xrG2kbD03GJGKSjyWiSN5uzhjBCmRtTtuSQoG7G5+io28sKrP+aFdnEppMqikjjOzONpCvmzdIU+Nz572wFs5lc5I6LVT0lpqo90kbpCenet9J/wBHwPXyMRy25TSSS/lDNbvM51pFJub+DzX8fJPDa/kJ/lzychy/TNORPVddVu5Ef7sHqf0zv5Ab3Y2AMGDBgDBgwYAwYMGAMGDBgDBgwYAwYMGA1swy6OeNo5kWSNhZlYAg/A4UHE/IZ45PaMpmaJ1OpYmcgj/u5BuPc372HRgwCIy7nJmOXOIM1pme22uwSS3mCPm5R6i3vwxsg5kZZXMjJNGJh9FZgEkUkWIXVsSRt3CcWivy2KdDHNGkiHqrqGB+B2wuOIfk/UM92p2kpmPgvfj/AHXN/uYD0wFt4x4NWvWFhK8E0D9pDMliUba9wdmBsNtug3630eGeBJYax62rqzV1Bj7FG7JY1jS9yAqki5PiLdT1vhb/ANGufZd/mVX2qDoiy2++Ob5v7icfX9J+f0e1VQ6wOrNA4/jiOj8MAxf8nZ2z72xkHYR0fZRtqXdy9z3b6hszb28MVjjbImfOTPNl01bTeyrEojANn16tW7DoCR8cRVP8pS20tCQfHTN/uaP/AH4kY/lIUf1qaoHu7M/8QwFz5fJEsUiQ0E1CofUUlW2slQCy9432AGNzjbhNMxpHp3YoSQyOBco6/Ra3j4gjbYncYoL/ACkKPwpqk+/sh/xnEfU/KVT+zomPlqmA/BUP88BY6vgjNK6NKbMKqn9lUqZOwRxLOFIIDlrKtyL3UdfA4uFTwnA9XT1ZDCWnRo00mylWFrMLbgXNh6n0woTzezqq2pKCwPRlhlcj9o2T7xjB4N4jzD/OagwIeqtKFBH6lON/c2Aa/EPH9DRX9oqY1Yf2YOp/3Euw+NhhYZ1z4qKp+wyqlcs2wdl1v71jW4HvYkemJXIPk7UsdmqppKhvFV+bT42Jc+/UMMzJ8gp6RNFPDHEvkigX9WPVj6m+ATmSclKyul9ozeoe5/swwaQj7JbdIx6Lf4YcOR8PU9HEIqaJYkHgo3J82J3Y+pJOJHBgDBgwYAwYMGAMGDBgDBgwYAwYMGAMGDBgDBgwYAwYMGAMGDBgDGBgwYCj8x/ofD/lhA511PvOM4MBq5X1w8uWnX/36YzgwDMbGcGDAGDBgwBgwYMAYMGDAGDBgwBgwYMAYMGDAf/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solidFill>
                <a:srgbClr val="000000"/>
              </a:solidFill>
              <a:latin typeface="Calibri" pitchFamily="34" charset="0"/>
            </a:endParaRPr>
          </a:p>
        </p:txBody>
      </p:sp>
      <p:sp>
        <p:nvSpPr>
          <p:cNvPr id="2" name="AutoShape 2" descr="http://img3.imgtn.bdimg.com/it/u=1346181516,1603538379&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aphicFrame>
        <p:nvGraphicFramePr>
          <p:cNvPr id="5" name="Object 6"/>
          <p:cNvGraphicFramePr>
            <a:graphicFrameLocks/>
          </p:cNvGraphicFramePr>
          <p:nvPr/>
        </p:nvGraphicFramePr>
        <p:xfrm>
          <a:off x="7145338" y="3200400"/>
          <a:ext cx="1709737" cy="2971800"/>
        </p:xfrm>
        <a:graphic>
          <a:graphicData uri="http://schemas.openxmlformats.org/presentationml/2006/ole">
            <mc:AlternateContent xmlns:mc="http://schemas.openxmlformats.org/markup-compatibility/2006">
              <mc:Choice xmlns:v="urn:schemas-microsoft-com:vml" Requires="v">
                <p:oleObj spid="_x0000_s1025" r:id="rId4" imgW="2643188" imgH="4587875" progId="">
                  <p:embed/>
                </p:oleObj>
              </mc:Choice>
              <mc:Fallback>
                <p:oleObj r:id="rId4" imgW="2643188" imgH="4587875"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338" y="3200400"/>
                        <a:ext cx="1709737"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6" name="Picture 9"/>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3789363"/>
            <a:ext cx="31686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pic>
        <p:nvPicPr>
          <p:cNvPr id="7" name="Picture 10" descr="HIT校徽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403350"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pic>
    </p:spTree>
  </p:cSld>
  <p:clrMapOvr>
    <a:masterClrMapping/>
  </p:clrMapOvr>
  <p:transition xmlns:p14="http://schemas.microsoft.com/office/powerpoint/2010/main" advTm="8687"/>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13A318AC-1FAF-4A9A-BF2F-4B57095D0D6D}"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典型的物联网搜索方式</a:t>
            </a:r>
          </a:p>
        </p:txBody>
      </p:sp>
      <p:sp>
        <p:nvSpPr>
          <p:cNvPr id="6" name="Rectangle 5"/>
          <p:cNvSpPr>
            <a:spLocks noChangeArrowheads="1"/>
          </p:cNvSpPr>
          <p:nvPr/>
        </p:nvSpPr>
        <p:spPr bwMode="auto">
          <a:xfrm>
            <a:off x="1403350" y="1289050"/>
            <a:ext cx="7710488"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57351" name="内容占位符 5"/>
          <p:cNvSpPr>
            <a:spLocks noGrp="1"/>
          </p:cNvSpPr>
          <p:nvPr>
            <p:ph idx="4294967295"/>
          </p:nvPr>
        </p:nvSpPr>
        <p:spPr>
          <a:xfrm>
            <a:off x="1476375" y="1341438"/>
            <a:ext cx="5472113" cy="1655762"/>
          </a:xfrm>
        </p:spPr>
        <p:txBody>
          <a:bodyPr/>
          <a:lstStyle/>
          <a:p>
            <a:r>
              <a:rPr lang="zh-CN" altLang="en-US" sz="2400" dirty="0" smtClean="0">
                <a:latin typeface="华文中宋"/>
                <a:ea typeface="华文中宋"/>
                <a:cs typeface="华文中宋"/>
              </a:rPr>
              <a:t>实例</a:t>
            </a:r>
            <a:r>
              <a:rPr lang="en-US" altLang="zh-CN" sz="2400" dirty="0" smtClean="0">
                <a:latin typeface="华文中宋"/>
                <a:ea typeface="华文中宋"/>
                <a:cs typeface="华文中宋"/>
              </a:rPr>
              <a:t>2</a:t>
            </a:r>
            <a:r>
              <a:rPr lang="zh-CN" altLang="en-US" sz="2400" dirty="0" smtClean="0">
                <a:latin typeface="华文中宋"/>
                <a:ea typeface="华文中宋"/>
                <a:cs typeface="华文中宋"/>
              </a:rPr>
              <a:t>（搜设备状态）：</a:t>
            </a:r>
            <a:endParaRPr lang="en-US" altLang="zh-CN" sz="2400" dirty="0" smtClean="0">
              <a:latin typeface="华文中宋"/>
              <a:ea typeface="华文中宋"/>
              <a:cs typeface="华文中宋"/>
            </a:endParaRPr>
          </a:p>
          <a:p>
            <a:pPr lvl="1"/>
            <a:r>
              <a:rPr lang="zh-CN" altLang="en-US" sz="2000" b="1" dirty="0" smtClean="0">
                <a:latin typeface="Calibri" pitchFamily="34" charset="0"/>
                <a:ea typeface="宋体" charset="-122"/>
              </a:rPr>
              <a:t>在智能电力物联网中，搜索线路、器件的当前与历史状态，以提前对可能的故障范围进行判断，并及时排除</a:t>
            </a:r>
            <a:endParaRPr lang="en-US" altLang="zh-CN" sz="2000" b="1" dirty="0" smtClean="0">
              <a:latin typeface="Calibri" pitchFamily="34" charset="0"/>
              <a:ea typeface="宋体" charset="-122"/>
            </a:endParaRPr>
          </a:p>
        </p:txBody>
      </p:sp>
      <p:pic>
        <p:nvPicPr>
          <p:cNvPr id="57352" name="Picture 2"/>
          <p:cNvPicPr>
            <a:picLocks noChangeAspect="1" noChangeArrowheads="1"/>
          </p:cNvPicPr>
          <p:nvPr/>
        </p:nvPicPr>
        <p:blipFill>
          <a:blip r:embed="rId3"/>
          <a:srcRect/>
          <a:stretch>
            <a:fillRect/>
          </a:stretch>
        </p:blipFill>
        <p:spPr bwMode="auto">
          <a:xfrm>
            <a:off x="179388" y="6308725"/>
            <a:ext cx="1212850" cy="434975"/>
          </a:xfrm>
          <a:prstGeom prst="rect">
            <a:avLst/>
          </a:prstGeom>
          <a:noFill/>
          <a:ln w="9525">
            <a:noFill/>
            <a:miter lim="800000"/>
            <a:headEnd/>
            <a:tailEnd/>
          </a:ln>
        </p:spPr>
      </p:pic>
      <p:pic>
        <p:nvPicPr>
          <p:cNvPr id="57353" name="图片 14" descr="u=4074057388,1056817707&amp;fm=21&amp;gp=0 - 副本 (2).jpg"/>
          <p:cNvPicPr>
            <a:picLocks noChangeAspect="1"/>
          </p:cNvPicPr>
          <p:nvPr/>
        </p:nvPicPr>
        <p:blipFill>
          <a:blip r:embed="rId4"/>
          <a:srcRect/>
          <a:stretch>
            <a:fillRect/>
          </a:stretch>
        </p:blipFill>
        <p:spPr bwMode="auto">
          <a:xfrm>
            <a:off x="6938963" y="1412875"/>
            <a:ext cx="1881187" cy="1119188"/>
          </a:xfrm>
          <a:prstGeom prst="rect">
            <a:avLst/>
          </a:prstGeom>
          <a:noFill/>
          <a:ln w="9525">
            <a:noFill/>
            <a:miter lim="800000"/>
            <a:headEnd/>
            <a:tailEnd/>
          </a:ln>
        </p:spPr>
      </p:pic>
      <p:pic>
        <p:nvPicPr>
          <p:cNvPr id="57354" name="Picture 3"/>
          <p:cNvPicPr>
            <a:picLocks noChangeAspect="1" noChangeArrowheads="1"/>
          </p:cNvPicPr>
          <p:nvPr/>
        </p:nvPicPr>
        <p:blipFill>
          <a:blip r:embed="rId5"/>
          <a:srcRect/>
          <a:stretch>
            <a:fillRect/>
          </a:stretch>
        </p:blipFill>
        <p:spPr bwMode="auto">
          <a:xfrm>
            <a:off x="1476375" y="2792413"/>
            <a:ext cx="3671888" cy="3876675"/>
          </a:xfrm>
          <a:prstGeom prst="rect">
            <a:avLst/>
          </a:prstGeom>
          <a:noFill/>
          <a:ln w="9525">
            <a:noFill/>
            <a:miter lim="800000"/>
            <a:headEnd/>
            <a:tailEnd/>
          </a:ln>
        </p:spPr>
      </p:pic>
      <p:sp>
        <p:nvSpPr>
          <p:cNvPr id="280" name="右箭头 279"/>
          <p:cNvSpPr/>
          <p:nvPr/>
        </p:nvSpPr>
        <p:spPr bwMode="auto">
          <a:xfrm>
            <a:off x="5394325" y="4271963"/>
            <a:ext cx="473075" cy="603250"/>
          </a:xfrm>
          <a:prstGeom prst="rightArrow">
            <a:avLst/>
          </a:prstGeom>
          <a:ln>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a:lstStyle/>
          <a:p>
            <a:pPr eaLnBrk="0" hangingPunct="0">
              <a:defRPr/>
            </a:pPr>
            <a:endParaRPr lang="zh-CN" altLang="en-US">
              <a:solidFill>
                <a:schemeClr val="tx1"/>
              </a:solidFill>
              <a:latin typeface="Arial" pitchFamily="34" charset="0"/>
            </a:endParaRPr>
          </a:p>
        </p:txBody>
      </p:sp>
      <p:grpSp>
        <p:nvGrpSpPr>
          <p:cNvPr id="281" name="组合 280"/>
          <p:cNvGrpSpPr>
            <a:grpSpLocks/>
          </p:cNvGrpSpPr>
          <p:nvPr/>
        </p:nvGrpSpPr>
        <p:grpSpPr bwMode="auto">
          <a:xfrm>
            <a:off x="6516688" y="2582863"/>
            <a:ext cx="2303462" cy="674687"/>
            <a:chOff x="6516216" y="2442692"/>
            <a:chExt cx="2304256" cy="675395"/>
          </a:xfrm>
        </p:grpSpPr>
        <p:sp>
          <p:nvSpPr>
            <p:cNvPr id="57391" name="圆角矩形 281"/>
            <p:cNvSpPr>
              <a:spLocks noChangeArrowheads="1"/>
            </p:cNvSpPr>
            <p:nvPr/>
          </p:nvSpPr>
          <p:spPr bwMode="auto">
            <a:xfrm>
              <a:off x="6560052" y="2442692"/>
              <a:ext cx="1512168" cy="360040"/>
            </a:xfrm>
            <a:prstGeom prst="roundRect">
              <a:avLst>
                <a:gd name="adj" fmla="val 16667"/>
              </a:avLst>
            </a:prstGeom>
            <a:noFill/>
            <a:ln w="9525" algn="ctr">
              <a:noFill/>
              <a:round/>
              <a:headEnd/>
              <a:tailEnd/>
            </a:ln>
          </p:spPr>
          <p:txBody>
            <a:bodyPr/>
            <a:lstStyle/>
            <a:p>
              <a:pPr eaLnBrk="0" hangingPunct="0"/>
              <a:r>
                <a:rPr lang="zh-CN" altLang="en-US" b="1">
                  <a:solidFill>
                    <a:srgbClr val="C00000"/>
                  </a:solidFill>
                  <a:latin typeface="微软雅黑"/>
                  <a:ea typeface="微软雅黑"/>
                  <a:cs typeface="微软雅黑"/>
                </a:rPr>
                <a:t>搜索结果：</a:t>
              </a:r>
            </a:p>
          </p:txBody>
        </p:sp>
        <p:sp>
          <p:nvSpPr>
            <p:cNvPr id="283" name="圆角矩形 282"/>
            <p:cNvSpPr/>
            <p:nvPr/>
          </p:nvSpPr>
          <p:spPr bwMode="auto">
            <a:xfrm>
              <a:off x="6516216" y="2757347"/>
              <a:ext cx="2304256" cy="360740"/>
            </a:xfrm>
            <a:prstGeom prst="roundRect">
              <a:avLst/>
            </a:prstGeom>
            <a:noFill/>
            <a:ln w="9525" cap="flat" cmpd="sng" algn="ctr">
              <a:noFill/>
              <a:prstDash val="solid"/>
              <a:round/>
              <a:headEnd type="none" w="med" len="med"/>
              <a:tailEnd type="none" w="med" len="med"/>
            </a:ln>
            <a:effectLst/>
            <a:extLst/>
          </p:spPr>
          <p:txBody>
            <a:bodyPr/>
            <a:lstStyle/>
            <a:p>
              <a:pPr eaLnBrk="0" hangingPunct="0">
                <a:defRPr/>
              </a:pPr>
              <a:r>
                <a:rPr lang="zh-CN" altLang="en-US" dirty="0">
                  <a:solidFill>
                    <a:schemeClr val="tx2">
                      <a:lumMod val="75000"/>
                    </a:schemeClr>
                  </a:solidFill>
                  <a:latin typeface="微软雅黑" pitchFamily="34" charset="-122"/>
                  <a:ea typeface="微软雅黑" pitchFamily="34" charset="-122"/>
                </a:rPr>
                <a:t>故障电塔范围：</a:t>
              </a:r>
            </a:p>
          </p:txBody>
        </p:sp>
      </p:grpSp>
      <p:graphicFrame>
        <p:nvGraphicFramePr>
          <p:cNvPr id="57394" name="Group 50"/>
          <p:cNvGraphicFramePr>
            <a:graphicFrameLocks noGrp="1"/>
          </p:cNvGraphicFramePr>
          <p:nvPr/>
        </p:nvGraphicFramePr>
        <p:xfrm>
          <a:off x="6011863" y="3378200"/>
          <a:ext cx="2952750" cy="2990852"/>
        </p:xfrm>
        <a:graphic>
          <a:graphicData uri="http://schemas.openxmlformats.org/drawingml/2006/table">
            <a:tbl>
              <a:tblPr/>
              <a:tblGrid>
                <a:gridCol w="1144587"/>
                <a:gridCol w="800100"/>
                <a:gridCol w="1008063"/>
              </a:tblGrid>
              <a:tr h="374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FFFFFF"/>
                          </a:solidFill>
                          <a:effectLst/>
                          <a:latin typeface="Calibri" pitchFamily="34" charset="0"/>
                          <a:ea typeface="宋体" charset="-122"/>
                        </a:rPr>
                        <a:t>故障范围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FFFFFF"/>
                          </a:solidFill>
                          <a:effectLst/>
                          <a:latin typeface="Calibri" pitchFamily="34" charset="0"/>
                          <a:ea typeface="宋体" charset="-122"/>
                        </a:rPr>
                        <a:t>时间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FFFFFF"/>
                          </a:solidFill>
                          <a:effectLst/>
                          <a:latin typeface="Calibri" pitchFamily="34" charset="0"/>
                          <a:ea typeface="宋体" charset="-122"/>
                        </a:rPr>
                        <a:t>数据来源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61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pylon #1</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1.10</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12:30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电力网</a:t>
                      </a:r>
                      <a:r>
                        <a:rPr kumimoji="0" lang="en-US" altLang="zh-CN" sz="1200" b="1" i="0" u="none" strike="noStrike" cap="none" normalizeH="0" baseline="0" smtClean="0">
                          <a:ln>
                            <a:noFill/>
                          </a:ln>
                          <a:solidFill>
                            <a:srgbClr val="000000"/>
                          </a:solidFill>
                          <a:effectLst/>
                          <a:latin typeface="Calibri" pitchFamily="34" charset="0"/>
                          <a:ea typeface="宋体" charset="-122"/>
                        </a:rPr>
                        <a:t>RFID</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r>
              <a:tr h="461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pylon #1, #3</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1.10</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13:40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电力网</a:t>
                      </a:r>
                      <a:r>
                        <a:rPr kumimoji="0" lang="en-US" altLang="zh-CN" sz="1200" b="1" i="0" u="none" strike="noStrike" cap="none" normalizeH="0" baseline="0" smtClean="0">
                          <a:ln>
                            <a:noFill/>
                          </a:ln>
                          <a:solidFill>
                            <a:srgbClr val="000000"/>
                          </a:solidFill>
                          <a:effectLst/>
                          <a:latin typeface="Calibri" pitchFamily="34" charset="0"/>
                          <a:ea typeface="宋体" charset="-122"/>
                        </a:rPr>
                        <a:t>RFID</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r>
              <a:tr h="4619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pylon #1, #3,#4,#5</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1.10</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16:40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电力网</a:t>
                      </a:r>
                      <a:r>
                        <a:rPr kumimoji="0" lang="en-US" altLang="zh-CN" sz="1200" b="1" i="0" u="none" strike="noStrike" cap="none" normalizeH="0" baseline="0" smtClean="0">
                          <a:ln>
                            <a:noFill/>
                          </a:ln>
                          <a:solidFill>
                            <a:srgbClr val="000000"/>
                          </a:solidFill>
                          <a:effectLst/>
                          <a:latin typeface="Calibri" pitchFamily="34" charset="0"/>
                          <a:ea typeface="宋体" charset="-122"/>
                        </a:rPr>
                        <a:t>RFID</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r>
              <a:tr h="374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r>
              <a:tr h="4810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r>
              <a:tr h="374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r>
            </a:tbl>
          </a:graphicData>
        </a:graphic>
      </p:graphicFrame>
      <p:sp>
        <p:nvSpPr>
          <p:cNvPr id="17" name="矩形 16"/>
          <p:cNvSpPr/>
          <p:nvPr/>
        </p:nvSpPr>
        <p:spPr bwMode="auto">
          <a:xfrm>
            <a:off x="-1588" y="1289050"/>
            <a:ext cx="1404938" cy="555625"/>
          </a:xfrm>
          <a:prstGeom prst="rect">
            <a:avLst/>
          </a:prstGeom>
          <a:solidFill>
            <a:schemeClr val="accent6">
              <a:lumMod val="20000"/>
              <a:lumOff val="80000"/>
            </a:schemeClr>
          </a:solidFill>
          <a:ln w="9525">
            <a:noFill/>
            <a:miter lim="800000"/>
            <a:headEnd/>
            <a:tailEnd/>
          </a:ln>
        </p:spPr>
        <p:txBody>
          <a:bodyPr lIns="0" tIns="0" rIns="0" bIns="0" anchor="ctr"/>
          <a:lstStyle/>
          <a:p>
            <a:pPr algn="ctr">
              <a:defRPr/>
            </a:pPr>
            <a:endParaRPr lang="zh-CN" altLang="en-US" sz="1400" dirty="0">
              <a:solidFill>
                <a:prstClr val="black"/>
              </a:solidFill>
              <a:latin typeface="Times New Roman" pitchFamily="18" charset="0"/>
              <a:ea typeface="+mn-ea"/>
            </a:endParaRPr>
          </a:p>
        </p:txBody>
      </p:sp>
      <p:sp>
        <p:nvSpPr>
          <p:cNvPr id="18" name="矩形 7"/>
          <p:cNvSpPr>
            <a:spLocks noChangeArrowheads="1"/>
          </p:cNvSpPr>
          <p:nvPr/>
        </p:nvSpPr>
        <p:spPr bwMode="auto">
          <a:xfrm>
            <a:off x="-1588" y="1341438"/>
            <a:ext cx="1404938" cy="503237"/>
          </a:xfrm>
          <a:prstGeom prst="rect">
            <a:avLst/>
          </a:prstGeom>
          <a:solidFill>
            <a:srgbClr val="FFFF00"/>
          </a:solidFill>
          <a:ln w="9525">
            <a:noFill/>
            <a:miter lim="800000"/>
            <a:headEnd/>
            <a:tailEnd/>
          </a:ln>
        </p:spPr>
        <p:txBody>
          <a:bodyPr lIns="0" tIns="0" rIns="0" bIns="0" anchor="ctr"/>
          <a:lstStyle/>
          <a:p>
            <a:pPr algn="ctr"/>
            <a:endParaRPr lang="zh-CN" altLang="en-US" sz="1400">
              <a:solidFill>
                <a:srgbClr val="000000"/>
              </a:solidFill>
              <a:latin typeface="Times New Roman"/>
            </a:endParaRPr>
          </a:p>
        </p:txBody>
      </p:sp>
      <p:sp>
        <p:nvSpPr>
          <p:cNvPr id="19" name="内容占位符 2"/>
          <p:cNvSpPr txBox="1">
            <a:spLocks/>
          </p:cNvSpPr>
          <p:nvPr/>
        </p:nvSpPr>
        <p:spPr bwMode="auto">
          <a:xfrm>
            <a:off x="-36513" y="1289050"/>
            <a:ext cx="1439863" cy="555625"/>
          </a:xfrm>
          <a:prstGeom prst="rect">
            <a:avLst/>
          </a:prstGeom>
          <a:noFill/>
          <a:ln w="9525">
            <a:noFill/>
            <a:miter lim="800000"/>
            <a:headEnd/>
            <a:tailEnd/>
          </a:ln>
        </p:spPr>
        <p:txBody>
          <a:bodyPr/>
          <a:lstStyle/>
          <a:p>
            <a:pPr>
              <a:lnSpc>
                <a:spcPct val="130000"/>
              </a:lnSpc>
              <a:spcBef>
                <a:spcPct val="20000"/>
              </a:spcBef>
              <a:buFont typeface="Arial" charset="0"/>
              <a:buNone/>
            </a:pPr>
            <a:r>
              <a:rPr lang="zh-CN" altLang="en-US" sz="2400" b="1" dirty="0" smtClean="0">
                <a:solidFill>
                  <a:srgbClr val="0070C0"/>
                </a:solidFill>
                <a:latin typeface="微软雅黑"/>
                <a:ea typeface="微软雅黑"/>
                <a:cs typeface="微软雅黑"/>
              </a:rPr>
              <a:t>设备搜索</a:t>
            </a:r>
            <a:endParaRPr lang="zh-CN" altLang="en-US" sz="2400" b="1" dirty="0">
              <a:solidFill>
                <a:srgbClr val="0070C0"/>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wipe(left)">
                                      <p:cBhvr>
                                        <p:cTn id="7" dur="500"/>
                                        <p:tgtEl>
                                          <p:spTgt spid="2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81"/>
                                        </p:tgtEl>
                                        <p:attrNameLst>
                                          <p:attrName>style.visibility</p:attrName>
                                        </p:attrNameLst>
                                      </p:cBhvr>
                                      <p:to>
                                        <p:strVal val="visible"/>
                                      </p:to>
                                    </p:set>
                                    <p:animEffect transition="in" filter="wipe(left)">
                                      <p:cBhvr>
                                        <p:cTn id="11" dur="500"/>
                                        <p:tgtEl>
                                          <p:spTgt spid="281"/>
                                        </p:tgtEl>
                                      </p:cBhvr>
                                    </p:animEffect>
                                  </p:childTnLst>
                                </p:cTn>
                              </p:par>
                              <p:par>
                                <p:cTn id="12" presetID="22" presetClass="entr" presetSubtype="8" fill="hold" nodeType="withEffect">
                                  <p:stCondLst>
                                    <p:cond delay="0"/>
                                  </p:stCondLst>
                                  <p:childTnLst>
                                    <p:set>
                                      <p:cBhvr>
                                        <p:cTn id="13" dur="1" fill="hold">
                                          <p:stCondLst>
                                            <p:cond delay="0"/>
                                          </p:stCondLst>
                                        </p:cTn>
                                        <p:tgtEl>
                                          <p:spTgt spid="57394"/>
                                        </p:tgtEl>
                                        <p:attrNameLst>
                                          <p:attrName>style.visibility</p:attrName>
                                        </p:attrNameLst>
                                      </p:cBhvr>
                                      <p:to>
                                        <p:strVal val="visible"/>
                                      </p:to>
                                    </p:set>
                                    <p:animEffect transition="in" filter="wipe(left)">
                                      <p:cBhvr>
                                        <p:cTn id="14" dur="500"/>
                                        <p:tgtEl>
                                          <p:spTgt spid="57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390BBB66-C6DF-47DF-ADF0-7B5DA90BAB46}"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典型的物联网搜索方式</a:t>
            </a:r>
          </a:p>
        </p:txBody>
      </p:sp>
      <p:sp>
        <p:nvSpPr>
          <p:cNvPr id="63492" name="矩形 7"/>
          <p:cNvSpPr>
            <a:spLocks noChangeArrowheads="1"/>
          </p:cNvSpPr>
          <p:nvPr/>
        </p:nvSpPr>
        <p:spPr bwMode="auto">
          <a:xfrm>
            <a:off x="-1588" y="1340769"/>
            <a:ext cx="1404938" cy="503238"/>
          </a:xfrm>
          <a:prstGeom prst="rect">
            <a:avLst/>
          </a:prstGeom>
          <a:solidFill>
            <a:srgbClr val="FFFF00"/>
          </a:solidFill>
          <a:ln w="9525">
            <a:noFill/>
            <a:miter lim="800000"/>
            <a:headEnd/>
            <a:tailEnd/>
          </a:ln>
        </p:spPr>
        <p:txBody>
          <a:bodyPr lIns="0" tIns="0" rIns="0" bIns="0" anchor="ctr"/>
          <a:lstStyle/>
          <a:p>
            <a:pPr algn="ctr"/>
            <a:endParaRPr lang="zh-CN" altLang="en-US" sz="1400">
              <a:solidFill>
                <a:srgbClr val="000000"/>
              </a:solidFill>
              <a:latin typeface="Times New Roman"/>
            </a:endParaRPr>
          </a:p>
        </p:txBody>
      </p:sp>
      <p:sp>
        <p:nvSpPr>
          <p:cNvPr id="63493" name="内容占位符 2"/>
          <p:cNvSpPr txBox="1">
            <a:spLocks/>
          </p:cNvSpPr>
          <p:nvPr/>
        </p:nvSpPr>
        <p:spPr bwMode="auto">
          <a:xfrm>
            <a:off x="-36513" y="1340768"/>
            <a:ext cx="1439863" cy="503239"/>
          </a:xfrm>
          <a:prstGeom prst="rect">
            <a:avLst/>
          </a:prstGeom>
          <a:noFill/>
          <a:ln w="9525">
            <a:noFill/>
            <a:miter lim="800000"/>
            <a:headEnd/>
            <a:tailEnd/>
          </a:ln>
        </p:spPr>
        <p:txBody>
          <a:bodyPr/>
          <a:lstStyle/>
          <a:p>
            <a:pPr>
              <a:lnSpc>
                <a:spcPct val="130000"/>
              </a:lnSpc>
              <a:spcBef>
                <a:spcPct val="20000"/>
              </a:spcBef>
              <a:buFont typeface="Arial" charset="0"/>
              <a:buNone/>
            </a:pPr>
            <a:r>
              <a:rPr lang="zh-CN" altLang="en-US" sz="2400" b="1" dirty="0" smtClean="0">
                <a:solidFill>
                  <a:srgbClr val="0070C0"/>
                </a:solidFill>
                <a:latin typeface="微软雅黑"/>
                <a:ea typeface="微软雅黑"/>
                <a:cs typeface="微软雅黑"/>
              </a:rPr>
              <a:t>信息搜索</a:t>
            </a:r>
          </a:p>
        </p:txBody>
      </p:sp>
      <p:sp>
        <p:nvSpPr>
          <p:cNvPr id="6" name="Rectangle 5"/>
          <p:cNvSpPr>
            <a:spLocks noChangeArrowheads="1"/>
          </p:cNvSpPr>
          <p:nvPr/>
        </p:nvSpPr>
        <p:spPr bwMode="auto">
          <a:xfrm>
            <a:off x="1403350" y="1289050"/>
            <a:ext cx="7710488"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63495" name="内容占位符 5"/>
          <p:cNvSpPr>
            <a:spLocks noGrp="1"/>
          </p:cNvSpPr>
          <p:nvPr>
            <p:ph idx="4294967295"/>
          </p:nvPr>
        </p:nvSpPr>
        <p:spPr>
          <a:xfrm>
            <a:off x="1476375" y="1341438"/>
            <a:ext cx="7488238" cy="5245100"/>
          </a:xfrm>
        </p:spPr>
        <p:txBody>
          <a:bodyPr/>
          <a:lstStyle/>
          <a:p>
            <a:r>
              <a:rPr lang="zh-CN" altLang="en-US" sz="2400" dirty="0" smtClean="0">
                <a:latin typeface="华文中宋"/>
                <a:ea typeface="华文中宋"/>
                <a:cs typeface="华文中宋"/>
              </a:rPr>
              <a:t>实例</a:t>
            </a:r>
            <a:r>
              <a:rPr lang="en-US" altLang="zh-CN" sz="2400" dirty="0" smtClean="0">
                <a:latin typeface="华文中宋"/>
                <a:ea typeface="华文中宋"/>
                <a:cs typeface="华文中宋"/>
              </a:rPr>
              <a:t>3</a:t>
            </a:r>
            <a:r>
              <a:rPr lang="zh-CN" altLang="en-US" sz="2400" dirty="0" smtClean="0">
                <a:latin typeface="华文中宋"/>
                <a:ea typeface="华文中宋"/>
                <a:cs typeface="华文中宋"/>
              </a:rPr>
              <a:t>（搜视频信息）：</a:t>
            </a:r>
          </a:p>
          <a:p>
            <a:pPr lvl="1" eaLnBrk="1" hangingPunct="1"/>
            <a:r>
              <a:rPr lang="zh-CN" altLang="en-US" sz="2000" dirty="0" smtClean="0">
                <a:latin typeface="华文中宋"/>
                <a:ea typeface="华文中宋"/>
                <a:cs typeface="华文中宋"/>
              </a:rPr>
              <a:t>在视频监控（如街头摄像头）中，根据道路情况，判断拥塞程度，搜索较优路径。</a:t>
            </a:r>
          </a:p>
          <a:p>
            <a:endParaRPr lang="en-US" altLang="zh-CN" sz="1200" dirty="0" smtClean="0">
              <a:latin typeface="华文中宋"/>
              <a:ea typeface="华文中宋"/>
              <a:cs typeface="华文中宋"/>
            </a:endParaRPr>
          </a:p>
        </p:txBody>
      </p:sp>
      <p:pic>
        <p:nvPicPr>
          <p:cNvPr id="63496" name="Picture 2"/>
          <p:cNvPicPr>
            <a:picLocks noChangeAspect="1" noChangeArrowheads="1"/>
          </p:cNvPicPr>
          <p:nvPr/>
        </p:nvPicPr>
        <p:blipFill>
          <a:blip r:embed="rId3"/>
          <a:srcRect/>
          <a:stretch>
            <a:fillRect/>
          </a:stretch>
        </p:blipFill>
        <p:spPr bwMode="auto">
          <a:xfrm>
            <a:off x="179388" y="6308725"/>
            <a:ext cx="1212850" cy="434975"/>
          </a:xfrm>
          <a:prstGeom prst="rect">
            <a:avLst/>
          </a:prstGeom>
          <a:noFill/>
          <a:ln w="9525">
            <a:noFill/>
            <a:miter lim="800000"/>
            <a:headEnd/>
            <a:tailEnd/>
          </a:ln>
        </p:spPr>
      </p:pic>
      <p:pic>
        <p:nvPicPr>
          <p:cNvPr id="13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00326" y="5290430"/>
            <a:ext cx="743944" cy="65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43" name="组合 142"/>
          <p:cNvGrpSpPr/>
          <p:nvPr/>
        </p:nvGrpSpPr>
        <p:grpSpPr>
          <a:xfrm>
            <a:off x="1739105" y="2973038"/>
            <a:ext cx="3048919" cy="3456384"/>
            <a:chOff x="226937" y="3140968"/>
            <a:chExt cx="3048919" cy="3456384"/>
          </a:xfrm>
        </p:grpSpPr>
        <p:sp>
          <p:nvSpPr>
            <p:cNvPr id="144" name="矩形 143"/>
            <p:cNvSpPr/>
            <p:nvPr/>
          </p:nvSpPr>
          <p:spPr>
            <a:xfrm>
              <a:off x="1377138" y="3140968"/>
              <a:ext cx="1898718" cy="3456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prstClr val="white"/>
                </a:solidFill>
              </a:endParaRPr>
            </a:p>
          </p:txBody>
        </p:sp>
        <p:cxnSp>
          <p:nvCxnSpPr>
            <p:cNvPr id="145" name="直接箭头连接符 144"/>
            <p:cNvCxnSpPr>
              <a:stCxn id="182" idx="3"/>
              <a:endCxn id="149" idx="1"/>
            </p:cNvCxnSpPr>
            <p:nvPr/>
          </p:nvCxnSpPr>
          <p:spPr>
            <a:xfrm flipV="1">
              <a:off x="945750" y="3551971"/>
              <a:ext cx="601914" cy="4785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a:stCxn id="183" idx="3"/>
              <a:endCxn id="150" idx="1"/>
            </p:cNvCxnSpPr>
            <p:nvPr/>
          </p:nvCxnSpPr>
          <p:spPr>
            <a:xfrm flipV="1">
              <a:off x="916816" y="4098118"/>
              <a:ext cx="630848" cy="46635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a:stCxn id="184" idx="3"/>
              <a:endCxn id="151" idx="1"/>
            </p:cNvCxnSpPr>
            <p:nvPr/>
          </p:nvCxnSpPr>
          <p:spPr>
            <a:xfrm flipV="1">
              <a:off x="892225" y="4804550"/>
              <a:ext cx="655439" cy="277903"/>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stCxn id="155" idx="3"/>
              <a:endCxn id="152" idx="1"/>
            </p:cNvCxnSpPr>
            <p:nvPr/>
          </p:nvCxnSpPr>
          <p:spPr>
            <a:xfrm flipV="1">
              <a:off x="1016747" y="5357570"/>
              <a:ext cx="538880" cy="7094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9" name="流程图: 文档 148"/>
            <p:cNvSpPr/>
            <p:nvPr/>
          </p:nvSpPr>
          <p:spPr bwMode="auto">
            <a:xfrm>
              <a:off x="1547664" y="3314901"/>
              <a:ext cx="1573690" cy="474139"/>
            </a:xfrm>
            <a:prstGeom prst="flowChartDocumen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r>
                <a:rPr lang="zh-CN" altLang="en-US" sz="1200" dirty="0" smtClean="0">
                  <a:solidFill>
                    <a:prstClr val="black"/>
                  </a:solidFill>
                </a:rPr>
                <a:t>处理摄像头</a:t>
              </a:r>
              <a:r>
                <a:rPr lang="en-US" altLang="zh-CN" sz="1200" dirty="0" smtClean="0">
                  <a:solidFill>
                    <a:prstClr val="black"/>
                  </a:solidFill>
                </a:rPr>
                <a:t>1</a:t>
              </a:r>
              <a:r>
                <a:rPr lang="zh-CN" altLang="en-US" sz="1200" dirty="0" smtClean="0">
                  <a:solidFill>
                    <a:prstClr val="black"/>
                  </a:solidFill>
                </a:rPr>
                <a:t>视频流，对道路</a:t>
              </a:r>
              <a:r>
                <a:rPr lang="zh-CN" altLang="en-US" sz="1200" dirty="0">
                  <a:solidFill>
                    <a:prstClr val="black"/>
                  </a:solidFill>
                </a:rPr>
                <a:t>拥堵</a:t>
              </a:r>
              <a:r>
                <a:rPr lang="zh-CN" altLang="en-US" sz="1200" dirty="0" smtClean="0">
                  <a:solidFill>
                    <a:prstClr val="black"/>
                  </a:solidFill>
                </a:rPr>
                <a:t>进行排序</a:t>
              </a:r>
              <a:endParaRPr lang="zh-CN" altLang="en-US" sz="700" dirty="0" smtClean="0">
                <a:solidFill>
                  <a:prstClr val="black"/>
                </a:solidFill>
              </a:endParaRPr>
            </a:p>
          </p:txBody>
        </p:sp>
        <p:sp>
          <p:nvSpPr>
            <p:cNvPr id="150" name="流程图: 文档 149"/>
            <p:cNvSpPr/>
            <p:nvPr/>
          </p:nvSpPr>
          <p:spPr bwMode="auto">
            <a:xfrm>
              <a:off x="1547664" y="3861048"/>
              <a:ext cx="1573690" cy="474139"/>
            </a:xfrm>
            <a:prstGeom prst="flowChartDocumen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lvl="0" defTabSz="1300163" fontAlgn="base">
                <a:spcBef>
                  <a:spcPct val="0"/>
                </a:spcBef>
                <a:spcAft>
                  <a:spcPct val="0"/>
                </a:spcAft>
              </a:pPr>
              <a:r>
                <a:rPr lang="zh-CN" altLang="en-US" sz="1200" dirty="0" smtClean="0">
                  <a:solidFill>
                    <a:prstClr val="black"/>
                  </a:solidFill>
                </a:rPr>
                <a:t>处理摄像头</a:t>
              </a:r>
              <a:r>
                <a:rPr lang="en-US" altLang="zh-CN" sz="1200" dirty="0" smtClean="0">
                  <a:solidFill>
                    <a:prstClr val="black"/>
                  </a:solidFill>
                </a:rPr>
                <a:t>2</a:t>
              </a:r>
              <a:r>
                <a:rPr lang="zh-CN" altLang="en-US" sz="1200" dirty="0" smtClean="0">
                  <a:solidFill>
                    <a:prstClr val="black"/>
                  </a:solidFill>
                </a:rPr>
                <a:t>视频</a:t>
              </a:r>
              <a:r>
                <a:rPr lang="zh-CN" altLang="en-US" sz="1200" dirty="0">
                  <a:solidFill>
                    <a:prstClr val="black"/>
                  </a:solidFill>
                </a:rPr>
                <a:t>流，对</a:t>
              </a:r>
              <a:r>
                <a:rPr lang="zh-CN" altLang="en-US" sz="1200" dirty="0" smtClean="0">
                  <a:solidFill>
                    <a:prstClr val="black"/>
                  </a:solidFill>
                </a:rPr>
                <a:t>道路</a:t>
              </a:r>
              <a:r>
                <a:rPr lang="zh-CN" altLang="en-US" sz="1200" dirty="0">
                  <a:solidFill>
                    <a:prstClr val="black"/>
                  </a:solidFill>
                </a:rPr>
                <a:t>拥堵</a:t>
              </a:r>
              <a:r>
                <a:rPr lang="zh-CN" altLang="en-US" sz="1200" dirty="0" smtClean="0">
                  <a:solidFill>
                    <a:prstClr val="black"/>
                  </a:solidFill>
                </a:rPr>
                <a:t>进行</a:t>
              </a:r>
              <a:r>
                <a:rPr lang="zh-CN" altLang="en-US" sz="1200" dirty="0">
                  <a:solidFill>
                    <a:prstClr val="black"/>
                  </a:solidFill>
                </a:rPr>
                <a:t>排序</a:t>
              </a:r>
              <a:endParaRPr lang="zh-CN" altLang="en-US" sz="700" dirty="0">
                <a:solidFill>
                  <a:prstClr val="black"/>
                </a:solidFill>
              </a:endParaRPr>
            </a:p>
          </p:txBody>
        </p:sp>
        <p:sp>
          <p:nvSpPr>
            <p:cNvPr id="151" name="流程图: 文档 150"/>
            <p:cNvSpPr/>
            <p:nvPr/>
          </p:nvSpPr>
          <p:spPr bwMode="auto">
            <a:xfrm>
              <a:off x="1547664" y="4543592"/>
              <a:ext cx="1573690" cy="521915"/>
            </a:xfrm>
            <a:prstGeom prst="flowChartDocumen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lvl="0" defTabSz="1300163" fontAlgn="base">
                <a:spcBef>
                  <a:spcPct val="0"/>
                </a:spcBef>
                <a:spcAft>
                  <a:spcPct val="0"/>
                </a:spcAft>
              </a:pPr>
              <a:r>
                <a:rPr lang="zh-CN" altLang="en-US" sz="1200" dirty="0">
                  <a:solidFill>
                    <a:prstClr val="black"/>
                  </a:solidFill>
                </a:rPr>
                <a:t>处理</a:t>
              </a:r>
              <a:r>
                <a:rPr lang="zh-CN" altLang="en-US" sz="1200" dirty="0" smtClean="0">
                  <a:solidFill>
                    <a:prstClr val="black"/>
                  </a:solidFill>
                </a:rPr>
                <a:t>摄像头</a:t>
              </a:r>
              <a:r>
                <a:rPr lang="en-US" altLang="zh-CN" sz="1200" dirty="0" smtClean="0">
                  <a:solidFill>
                    <a:prstClr val="black"/>
                  </a:solidFill>
                </a:rPr>
                <a:t>3</a:t>
              </a:r>
              <a:r>
                <a:rPr lang="zh-CN" altLang="en-US" sz="1200" dirty="0" smtClean="0">
                  <a:solidFill>
                    <a:prstClr val="black"/>
                  </a:solidFill>
                </a:rPr>
                <a:t>视频</a:t>
              </a:r>
              <a:r>
                <a:rPr lang="zh-CN" altLang="en-US" sz="1200" dirty="0">
                  <a:solidFill>
                    <a:prstClr val="black"/>
                  </a:solidFill>
                </a:rPr>
                <a:t>流，对</a:t>
              </a:r>
              <a:r>
                <a:rPr lang="zh-CN" altLang="en-US" sz="1200" dirty="0" smtClean="0">
                  <a:solidFill>
                    <a:prstClr val="black"/>
                  </a:solidFill>
                </a:rPr>
                <a:t>道路拥堵进行</a:t>
              </a:r>
              <a:r>
                <a:rPr lang="zh-CN" altLang="en-US" sz="1200" dirty="0">
                  <a:solidFill>
                    <a:prstClr val="black"/>
                  </a:solidFill>
                </a:rPr>
                <a:t>排序</a:t>
              </a:r>
              <a:endParaRPr lang="zh-CN" altLang="en-US" sz="700" dirty="0">
                <a:solidFill>
                  <a:prstClr val="black"/>
                </a:solidFill>
              </a:endParaRPr>
            </a:p>
          </p:txBody>
        </p:sp>
        <p:sp>
          <p:nvSpPr>
            <p:cNvPr id="152" name="流程图: 文档 151"/>
            <p:cNvSpPr/>
            <p:nvPr/>
          </p:nvSpPr>
          <p:spPr bwMode="auto">
            <a:xfrm>
              <a:off x="1555627" y="5150162"/>
              <a:ext cx="1573690" cy="414816"/>
            </a:xfrm>
            <a:prstGeom prst="flowChartDocumen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lvl="0" defTabSz="1300163" fontAlgn="base">
                <a:spcBef>
                  <a:spcPct val="0"/>
                </a:spcBef>
                <a:spcAft>
                  <a:spcPct val="0"/>
                </a:spcAft>
              </a:pPr>
              <a:r>
                <a:rPr lang="zh-CN" altLang="en-US" sz="1200" dirty="0">
                  <a:solidFill>
                    <a:prstClr val="black"/>
                  </a:solidFill>
                </a:rPr>
                <a:t>处理</a:t>
              </a:r>
              <a:r>
                <a:rPr lang="zh-CN" altLang="en-US" sz="1200" dirty="0" smtClean="0">
                  <a:solidFill>
                    <a:prstClr val="black"/>
                  </a:solidFill>
                </a:rPr>
                <a:t>摄像头</a:t>
              </a:r>
              <a:r>
                <a:rPr lang="en-US" altLang="zh-CN" sz="1200" dirty="0" smtClean="0">
                  <a:solidFill>
                    <a:prstClr val="black"/>
                  </a:solidFill>
                </a:rPr>
                <a:t>4</a:t>
              </a:r>
              <a:r>
                <a:rPr lang="zh-CN" altLang="en-US" sz="1200" dirty="0" smtClean="0">
                  <a:solidFill>
                    <a:prstClr val="black"/>
                  </a:solidFill>
                </a:rPr>
                <a:t>视频</a:t>
              </a:r>
              <a:r>
                <a:rPr lang="zh-CN" altLang="en-US" sz="1200" dirty="0">
                  <a:solidFill>
                    <a:prstClr val="black"/>
                  </a:solidFill>
                </a:rPr>
                <a:t>流，对</a:t>
              </a:r>
              <a:r>
                <a:rPr lang="zh-CN" altLang="en-US" sz="1200" dirty="0" smtClean="0">
                  <a:solidFill>
                    <a:prstClr val="black"/>
                  </a:solidFill>
                </a:rPr>
                <a:t>道路拥堵进行</a:t>
              </a:r>
              <a:r>
                <a:rPr lang="zh-CN" altLang="en-US" sz="1200" dirty="0">
                  <a:solidFill>
                    <a:prstClr val="black"/>
                  </a:solidFill>
                </a:rPr>
                <a:t>排序</a:t>
              </a:r>
              <a:endParaRPr lang="zh-CN" altLang="en-US" sz="700" dirty="0">
                <a:solidFill>
                  <a:prstClr val="black"/>
                </a:solidFill>
              </a:endParaRPr>
            </a:p>
          </p:txBody>
        </p:sp>
        <p:sp>
          <p:nvSpPr>
            <p:cNvPr id="153" name="流程图: 文档 152"/>
            <p:cNvSpPr/>
            <p:nvPr/>
          </p:nvSpPr>
          <p:spPr bwMode="auto">
            <a:xfrm>
              <a:off x="1555627" y="5746082"/>
              <a:ext cx="1573690" cy="474139"/>
            </a:xfrm>
            <a:prstGeom prst="flowChartDocumen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lvl="0" defTabSz="1300163" fontAlgn="base">
                <a:spcBef>
                  <a:spcPct val="0"/>
                </a:spcBef>
                <a:spcAft>
                  <a:spcPct val="0"/>
                </a:spcAft>
              </a:pPr>
              <a:r>
                <a:rPr lang="zh-CN" altLang="en-US" sz="1200" dirty="0">
                  <a:solidFill>
                    <a:prstClr val="black"/>
                  </a:solidFill>
                </a:rPr>
                <a:t>处理</a:t>
              </a:r>
              <a:r>
                <a:rPr lang="zh-CN" altLang="en-US" sz="1200" dirty="0" smtClean="0">
                  <a:solidFill>
                    <a:prstClr val="black"/>
                  </a:solidFill>
                </a:rPr>
                <a:t>摄像头</a:t>
              </a:r>
              <a:r>
                <a:rPr lang="en-US" altLang="zh-CN" sz="1200" dirty="0" smtClean="0">
                  <a:solidFill>
                    <a:prstClr val="black"/>
                  </a:solidFill>
                </a:rPr>
                <a:t>n</a:t>
              </a:r>
              <a:r>
                <a:rPr lang="zh-CN" altLang="en-US" sz="1200" dirty="0" smtClean="0">
                  <a:solidFill>
                    <a:prstClr val="black"/>
                  </a:solidFill>
                </a:rPr>
                <a:t>视频</a:t>
              </a:r>
              <a:r>
                <a:rPr lang="zh-CN" altLang="en-US" sz="1200" dirty="0">
                  <a:solidFill>
                    <a:prstClr val="black"/>
                  </a:solidFill>
                </a:rPr>
                <a:t>流，对</a:t>
              </a:r>
              <a:r>
                <a:rPr lang="zh-CN" altLang="en-US" sz="1200" dirty="0" smtClean="0">
                  <a:solidFill>
                    <a:prstClr val="black"/>
                  </a:solidFill>
                </a:rPr>
                <a:t>道路拥堵进行</a:t>
              </a:r>
              <a:r>
                <a:rPr lang="zh-CN" altLang="en-US" sz="1200" dirty="0">
                  <a:solidFill>
                    <a:prstClr val="black"/>
                  </a:solidFill>
                </a:rPr>
                <a:t>排序</a:t>
              </a:r>
              <a:endParaRPr lang="zh-CN" altLang="en-US" sz="700" dirty="0">
                <a:solidFill>
                  <a:prstClr val="black"/>
                </a:solidFill>
              </a:endParaRPr>
            </a:p>
          </p:txBody>
        </p:sp>
        <p:sp>
          <p:nvSpPr>
            <p:cNvPr id="154" name="TextBox 153"/>
            <p:cNvSpPr txBox="1"/>
            <p:nvPr/>
          </p:nvSpPr>
          <p:spPr>
            <a:xfrm>
              <a:off x="1710129" y="6212685"/>
              <a:ext cx="1565727" cy="369332"/>
            </a:xfrm>
            <a:prstGeom prst="rect">
              <a:avLst/>
            </a:prstGeom>
            <a:noFill/>
          </p:spPr>
          <p:txBody>
            <a:bodyPr wrap="square" rtlCol="0">
              <a:spAutoFit/>
            </a:bodyPr>
            <a:lstStyle/>
            <a:p>
              <a:r>
                <a:rPr lang="en-US" altLang="zh-CN" dirty="0" smtClean="0">
                  <a:solidFill>
                    <a:prstClr val="black"/>
                  </a:solidFill>
                </a:rPr>
                <a:t>……</a:t>
              </a:r>
              <a:endParaRPr lang="zh-CN" altLang="en-US" dirty="0">
                <a:solidFill>
                  <a:prstClr val="black"/>
                </a:solidFill>
              </a:endParaRPr>
            </a:p>
          </p:txBody>
        </p:sp>
        <p:sp>
          <p:nvSpPr>
            <p:cNvPr id="155" name="TextBox 154"/>
            <p:cNvSpPr txBox="1"/>
            <p:nvPr/>
          </p:nvSpPr>
          <p:spPr>
            <a:xfrm>
              <a:off x="226937" y="5243846"/>
              <a:ext cx="789810" cy="369332"/>
            </a:xfrm>
            <a:prstGeom prst="rect">
              <a:avLst/>
            </a:prstGeom>
            <a:noFill/>
          </p:spPr>
          <p:txBody>
            <a:bodyPr wrap="square" rtlCol="0">
              <a:spAutoFit/>
            </a:bodyPr>
            <a:lstStyle/>
            <a:p>
              <a:r>
                <a:rPr lang="en-US" altLang="zh-CN" dirty="0" smtClean="0">
                  <a:solidFill>
                    <a:prstClr val="black"/>
                  </a:solidFill>
                </a:rPr>
                <a:t>……</a:t>
              </a:r>
              <a:endParaRPr lang="zh-CN" altLang="en-US" dirty="0">
                <a:solidFill>
                  <a:prstClr val="black"/>
                </a:solidFill>
              </a:endParaRPr>
            </a:p>
          </p:txBody>
        </p:sp>
        <p:cxnSp>
          <p:nvCxnSpPr>
            <p:cNvPr id="156" name="直接箭头连接符 155"/>
            <p:cNvCxnSpPr>
              <a:stCxn id="139" idx="3"/>
            </p:cNvCxnSpPr>
            <p:nvPr/>
          </p:nvCxnSpPr>
          <p:spPr>
            <a:xfrm>
              <a:off x="2444270" y="5418991"/>
              <a:ext cx="651748" cy="6504"/>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7" name="组合 156"/>
          <p:cNvGrpSpPr/>
          <p:nvPr/>
        </p:nvGrpSpPr>
        <p:grpSpPr>
          <a:xfrm>
            <a:off x="6444208" y="3450045"/>
            <a:ext cx="868655" cy="2402033"/>
            <a:chOff x="5796136" y="3861048"/>
            <a:chExt cx="868655" cy="2402033"/>
          </a:xfrm>
        </p:grpSpPr>
        <p:cxnSp>
          <p:nvCxnSpPr>
            <p:cNvPr id="158" name="直接箭头连接符 157"/>
            <p:cNvCxnSpPr/>
            <p:nvPr/>
          </p:nvCxnSpPr>
          <p:spPr bwMode="auto">
            <a:xfrm>
              <a:off x="5796136" y="3861048"/>
              <a:ext cx="868655" cy="94350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箭头连接符 158"/>
            <p:cNvCxnSpPr/>
            <p:nvPr/>
          </p:nvCxnSpPr>
          <p:spPr bwMode="auto">
            <a:xfrm>
              <a:off x="5940152" y="5065507"/>
              <a:ext cx="720080" cy="1694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0" name="直接箭头连接符 159"/>
            <p:cNvCxnSpPr/>
            <p:nvPr/>
          </p:nvCxnSpPr>
          <p:spPr bwMode="auto">
            <a:xfrm flipV="1">
              <a:off x="5796136" y="5262381"/>
              <a:ext cx="864096" cy="10007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61" name="组合 160"/>
          <p:cNvGrpSpPr/>
          <p:nvPr/>
        </p:nvGrpSpPr>
        <p:grpSpPr>
          <a:xfrm>
            <a:off x="7410952" y="3612373"/>
            <a:ext cx="1697552" cy="1606319"/>
            <a:chOff x="6834888" y="4040831"/>
            <a:chExt cx="1697552" cy="1606319"/>
          </a:xfrm>
        </p:grpSpPr>
        <p:sp>
          <p:nvSpPr>
            <p:cNvPr id="162" name="流程图: 过程 161"/>
            <p:cNvSpPr/>
            <p:nvPr/>
          </p:nvSpPr>
          <p:spPr bwMode="auto">
            <a:xfrm>
              <a:off x="6834888" y="4490649"/>
              <a:ext cx="1697552" cy="1156501"/>
            </a:xfrm>
            <a:prstGeom prst="flowChartProcess">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r>
                <a:rPr lang="zh-CN" altLang="en-US" sz="1200" dirty="0" smtClean="0">
                  <a:solidFill>
                    <a:prstClr val="black"/>
                  </a:solidFill>
                </a:rPr>
                <a:t>道路</a:t>
              </a:r>
              <a:r>
                <a:rPr lang="en-US" altLang="zh-CN" sz="1200" dirty="0">
                  <a:solidFill>
                    <a:prstClr val="black"/>
                  </a:solidFill>
                </a:rPr>
                <a:t>2</a:t>
              </a:r>
              <a:r>
                <a:rPr lang="zh-CN" altLang="en-US" sz="1200" dirty="0" smtClean="0">
                  <a:solidFill>
                    <a:prstClr val="black"/>
                  </a:solidFill>
                </a:rPr>
                <a:t>   </a:t>
              </a:r>
              <a:r>
                <a:rPr lang="en-GB" altLang="zh-CN" sz="1200" dirty="0" smtClean="0">
                  <a:solidFill>
                    <a:prstClr val="black"/>
                  </a:solidFill>
                </a:rPr>
                <a:t>22</a:t>
              </a:r>
              <a:r>
                <a:rPr lang="zh-CN" altLang="en-US" sz="1200" dirty="0" smtClean="0">
                  <a:solidFill>
                    <a:prstClr val="black"/>
                  </a:solidFill>
                </a:rPr>
                <a:t>（拥塞指数）</a:t>
              </a:r>
              <a:endParaRPr lang="en-US" altLang="zh-CN" sz="1200" dirty="0">
                <a:solidFill>
                  <a:prstClr val="black"/>
                </a:solidFill>
              </a:endParaRP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1</a:t>
              </a:r>
              <a:r>
                <a:rPr lang="zh-CN" altLang="en-US" sz="1200" dirty="0" smtClean="0">
                  <a:solidFill>
                    <a:prstClr val="black"/>
                  </a:solidFill>
                </a:rPr>
                <a:t>  </a:t>
              </a:r>
              <a:r>
                <a:rPr lang="en-US" altLang="zh-CN" sz="1200" dirty="0" smtClean="0">
                  <a:solidFill>
                    <a:prstClr val="black"/>
                  </a:solidFill>
                </a:rPr>
                <a:t> 17</a:t>
              </a:r>
              <a:endParaRPr lang="en-US" altLang="zh-CN" sz="1200" dirty="0">
                <a:solidFill>
                  <a:prstClr val="black"/>
                </a:solidFill>
              </a:endParaRP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3</a:t>
              </a:r>
              <a:r>
                <a:rPr lang="zh-CN" altLang="en-US" sz="1200" dirty="0" smtClean="0">
                  <a:solidFill>
                    <a:prstClr val="black"/>
                  </a:solidFill>
                </a:rPr>
                <a:t>   </a:t>
              </a:r>
              <a:r>
                <a:rPr lang="en-US" altLang="zh-CN" sz="1200" dirty="0" smtClean="0">
                  <a:solidFill>
                    <a:prstClr val="black"/>
                  </a:solidFill>
                </a:rPr>
                <a:t>7</a:t>
              </a:r>
              <a:endParaRPr lang="en-US" altLang="zh-CN" sz="1200" dirty="0">
                <a:solidFill>
                  <a:prstClr val="black"/>
                </a:solidFill>
              </a:endParaRP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4</a:t>
              </a:r>
              <a:r>
                <a:rPr lang="zh-CN" altLang="en-US" sz="1200" dirty="0" smtClean="0">
                  <a:solidFill>
                    <a:prstClr val="black"/>
                  </a:solidFill>
                </a:rPr>
                <a:t>   </a:t>
              </a:r>
              <a:r>
                <a:rPr lang="en-US" altLang="zh-CN" sz="1200" dirty="0" smtClean="0">
                  <a:solidFill>
                    <a:prstClr val="black"/>
                  </a:solidFill>
                </a:rPr>
                <a:t>4 </a:t>
              </a: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5</a:t>
              </a:r>
              <a:r>
                <a:rPr lang="zh-CN" altLang="en-US" sz="1200" dirty="0" smtClean="0">
                  <a:solidFill>
                    <a:prstClr val="black"/>
                  </a:solidFill>
                </a:rPr>
                <a:t>   </a:t>
              </a:r>
              <a:r>
                <a:rPr lang="en-US" altLang="zh-CN" sz="1200" dirty="0" smtClean="0">
                  <a:solidFill>
                    <a:prstClr val="black"/>
                  </a:solidFill>
                </a:rPr>
                <a:t>3</a:t>
              </a:r>
            </a:p>
            <a:p>
              <a:pPr defTabSz="1300163" fontAlgn="base">
                <a:spcBef>
                  <a:spcPct val="0"/>
                </a:spcBef>
                <a:spcAft>
                  <a:spcPct val="0"/>
                </a:spcAft>
              </a:pPr>
              <a:r>
                <a:rPr lang="en-GB" altLang="zh-CN" sz="1200" dirty="0">
                  <a:solidFill>
                    <a:prstClr val="black"/>
                  </a:solidFill>
                </a:rPr>
                <a:t>…..</a:t>
              </a:r>
              <a:endParaRPr lang="zh-CN" altLang="en-US" sz="1200" dirty="0">
                <a:solidFill>
                  <a:prstClr val="black"/>
                </a:solidFill>
              </a:endParaRPr>
            </a:p>
            <a:p>
              <a:pPr defTabSz="1300163" fontAlgn="base">
                <a:spcBef>
                  <a:spcPct val="0"/>
                </a:spcBef>
                <a:spcAft>
                  <a:spcPct val="0"/>
                </a:spcAft>
              </a:pPr>
              <a:endParaRPr lang="zh-CN" altLang="en-US" sz="1200" dirty="0">
                <a:solidFill>
                  <a:prstClr val="black"/>
                </a:solidFill>
              </a:endParaRPr>
            </a:p>
          </p:txBody>
        </p:sp>
        <p:sp>
          <p:nvSpPr>
            <p:cNvPr id="163" name="TextBox 162"/>
            <p:cNvSpPr txBox="1"/>
            <p:nvPr/>
          </p:nvSpPr>
          <p:spPr>
            <a:xfrm>
              <a:off x="6853184" y="4040831"/>
              <a:ext cx="1229500" cy="276999"/>
            </a:xfrm>
            <a:prstGeom prst="rect">
              <a:avLst/>
            </a:prstGeom>
            <a:noFill/>
          </p:spPr>
          <p:txBody>
            <a:bodyPr wrap="square" rtlCol="0">
              <a:spAutoFit/>
            </a:bodyPr>
            <a:lstStyle/>
            <a:p>
              <a:r>
                <a:rPr lang="zh-CN" altLang="en-US" sz="1200" b="1" dirty="0" smtClean="0">
                  <a:solidFill>
                    <a:srgbClr val="FF0000"/>
                  </a:solidFill>
                </a:rPr>
                <a:t>最终结果</a:t>
              </a:r>
              <a:endParaRPr lang="zh-CN" altLang="en-US" sz="1200" b="1" dirty="0">
                <a:solidFill>
                  <a:srgbClr val="FF0000"/>
                </a:solidFill>
              </a:endParaRPr>
            </a:p>
          </p:txBody>
        </p:sp>
      </p:grpSp>
      <p:grpSp>
        <p:nvGrpSpPr>
          <p:cNvPr id="2" name="组合 1"/>
          <p:cNvGrpSpPr/>
          <p:nvPr/>
        </p:nvGrpSpPr>
        <p:grpSpPr>
          <a:xfrm>
            <a:off x="4788024" y="2996952"/>
            <a:ext cx="1635500" cy="3213311"/>
            <a:chOff x="4788024" y="2996952"/>
            <a:chExt cx="1635500" cy="3213311"/>
          </a:xfrm>
        </p:grpSpPr>
        <p:grpSp>
          <p:nvGrpSpPr>
            <p:cNvPr id="165" name="组合 164"/>
            <p:cNvGrpSpPr/>
            <p:nvPr/>
          </p:nvGrpSpPr>
          <p:grpSpPr>
            <a:xfrm>
              <a:off x="4896036" y="2996952"/>
              <a:ext cx="1527488" cy="957149"/>
              <a:chOff x="4103948" y="3293519"/>
              <a:chExt cx="1527488" cy="957149"/>
            </a:xfrm>
          </p:grpSpPr>
          <p:sp>
            <p:nvSpPr>
              <p:cNvPr id="167" name="流程图: 过程 166"/>
              <p:cNvSpPr/>
              <p:nvPr/>
            </p:nvSpPr>
            <p:spPr bwMode="auto">
              <a:xfrm>
                <a:off x="4767340" y="3293519"/>
                <a:ext cx="864096" cy="957149"/>
              </a:xfrm>
              <a:prstGeom prst="flowChartProcess">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1</a:t>
                </a:r>
                <a:r>
                  <a:rPr lang="zh-CN" altLang="en-US" sz="1200" dirty="0" smtClean="0">
                    <a:solidFill>
                      <a:prstClr val="black"/>
                    </a:solidFill>
                  </a:rPr>
                  <a:t>   </a:t>
                </a:r>
                <a:r>
                  <a:rPr lang="en-US" altLang="zh-CN" sz="1200" dirty="0" smtClean="0">
                    <a:solidFill>
                      <a:prstClr val="black"/>
                    </a:solidFill>
                  </a:rPr>
                  <a:t>9</a:t>
                </a: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2</a:t>
                </a:r>
                <a:r>
                  <a:rPr lang="zh-CN" altLang="en-US" sz="1200" dirty="0" smtClean="0">
                    <a:solidFill>
                      <a:prstClr val="black"/>
                    </a:solidFill>
                  </a:rPr>
                  <a:t>  </a:t>
                </a:r>
                <a:r>
                  <a:rPr lang="en-US" altLang="zh-CN" sz="1200" dirty="0" smtClean="0">
                    <a:solidFill>
                      <a:prstClr val="black"/>
                    </a:solidFill>
                  </a:rPr>
                  <a:t> 5</a:t>
                </a:r>
              </a:p>
              <a:p>
                <a:pPr defTabSz="1300163" fontAlgn="base">
                  <a:spcBef>
                    <a:spcPct val="0"/>
                  </a:spcBef>
                  <a:spcAft>
                    <a:spcPct val="0"/>
                  </a:spcAft>
                </a:pPr>
                <a:r>
                  <a:rPr lang="zh-CN" altLang="en-US" sz="1200" dirty="0" smtClean="0">
                    <a:solidFill>
                      <a:prstClr val="black"/>
                    </a:solidFill>
                  </a:rPr>
                  <a:t>道路</a:t>
                </a:r>
                <a:r>
                  <a:rPr lang="en-US" altLang="zh-CN" sz="1200" dirty="0">
                    <a:solidFill>
                      <a:prstClr val="black"/>
                    </a:solidFill>
                  </a:rPr>
                  <a:t>4</a:t>
                </a:r>
                <a:r>
                  <a:rPr lang="zh-CN" altLang="en-US" sz="1200" dirty="0" smtClean="0">
                    <a:solidFill>
                      <a:prstClr val="black"/>
                    </a:solidFill>
                  </a:rPr>
                  <a:t>   </a:t>
                </a:r>
                <a:r>
                  <a:rPr lang="en-US" altLang="zh-CN" sz="1200" dirty="0" smtClean="0">
                    <a:solidFill>
                      <a:prstClr val="black"/>
                    </a:solidFill>
                  </a:rPr>
                  <a:t>4</a:t>
                </a:r>
              </a:p>
              <a:p>
                <a:pPr defTabSz="1300163" fontAlgn="base">
                  <a:spcBef>
                    <a:spcPct val="0"/>
                  </a:spcBef>
                  <a:spcAft>
                    <a:spcPct val="0"/>
                  </a:spcAft>
                </a:pPr>
                <a:r>
                  <a:rPr lang="en-GB" altLang="zh-CN" sz="1200" dirty="0" smtClean="0">
                    <a:solidFill>
                      <a:prstClr val="black"/>
                    </a:solidFill>
                  </a:rPr>
                  <a:t>…..</a:t>
                </a:r>
                <a:endParaRPr lang="zh-CN" altLang="en-US" sz="1200" dirty="0" smtClean="0">
                  <a:solidFill>
                    <a:prstClr val="black"/>
                  </a:solidFill>
                </a:endParaRPr>
              </a:p>
            </p:txBody>
          </p:sp>
          <p:sp>
            <p:nvSpPr>
              <p:cNvPr id="168" name="TextBox 167"/>
              <p:cNvSpPr txBox="1"/>
              <p:nvPr/>
            </p:nvSpPr>
            <p:spPr>
              <a:xfrm>
                <a:off x="4103948" y="3293519"/>
                <a:ext cx="648072" cy="276999"/>
              </a:xfrm>
              <a:prstGeom prst="rect">
                <a:avLst/>
              </a:prstGeom>
              <a:noFill/>
            </p:spPr>
            <p:txBody>
              <a:bodyPr wrap="square" rtlCol="0">
                <a:spAutoFit/>
              </a:bodyPr>
              <a:lstStyle/>
              <a:p>
                <a:r>
                  <a:rPr lang="en-US" altLang="zh-CN" sz="1200" dirty="0" smtClean="0">
                    <a:solidFill>
                      <a:srgbClr val="FF0000"/>
                    </a:solidFill>
                  </a:rPr>
                  <a:t>CPU1</a:t>
                </a:r>
                <a:endParaRPr lang="zh-CN" altLang="en-US" sz="1200" dirty="0">
                  <a:solidFill>
                    <a:srgbClr val="FF0000"/>
                  </a:solidFill>
                </a:endParaRPr>
              </a:p>
            </p:txBody>
          </p:sp>
        </p:grpSp>
        <p:sp>
          <p:nvSpPr>
            <p:cNvPr id="166" name="右箭头 165"/>
            <p:cNvSpPr/>
            <p:nvPr/>
          </p:nvSpPr>
          <p:spPr bwMode="auto">
            <a:xfrm>
              <a:off x="4818224" y="3361484"/>
              <a:ext cx="663010" cy="299795"/>
            </a:xfrm>
            <a:prstGeom prst="rightArrow">
              <a:avLst/>
            </a:prstGeom>
            <a:ln>
              <a:headEnd type="none" w="med" len="med"/>
              <a:tailEnd type="none" w="med" len="med"/>
            </a:ln>
            <a:extLst/>
          </p:spPr>
          <p:style>
            <a:lnRef idx="0">
              <a:schemeClr val="accent3"/>
            </a:lnRef>
            <a:fillRef idx="3">
              <a:schemeClr val="accent3"/>
            </a:fillRef>
            <a:effectRef idx="3">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endParaRPr lang="zh-CN" altLang="en-US" sz="2600" smtClean="0">
                <a:solidFill>
                  <a:prstClr val="black"/>
                </a:solidFill>
              </a:endParaRPr>
            </a:p>
          </p:txBody>
        </p:sp>
        <p:grpSp>
          <p:nvGrpSpPr>
            <p:cNvPr id="170" name="组合 169"/>
            <p:cNvGrpSpPr/>
            <p:nvPr/>
          </p:nvGrpSpPr>
          <p:grpSpPr>
            <a:xfrm>
              <a:off x="4896036" y="4098117"/>
              <a:ext cx="1527488" cy="957149"/>
              <a:chOff x="4103948" y="3293519"/>
              <a:chExt cx="1527488" cy="957149"/>
            </a:xfrm>
          </p:grpSpPr>
          <p:sp>
            <p:nvSpPr>
              <p:cNvPr id="172" name="流程图: 过程 171"/>
              <p:cNvSpPr/>
              <p:nvPr/>
            </p:nvSpPr>
            <p:spPr bwMode="auto">
              <a:xfrm>
                <a:off x="4767340" y="3293519"/>
                <a:ext cx="864096" cy="957149"/>
              </a:xfrm>
              <a:prstGeom prst="flowChartProcess">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2</a:t>
                </a:r>
                <a:r>
                  <a:rPr lang="zh-CN" altLang="en-US" sz="1200" dirty="0" smtClean="0">
                    <a:solidFill>
                      <a:prstClr val="black"/>
                    </a:solidFill>
                  </a:rPr>
                  <a:t>  </a:t>
                </a:r>
                <a:r>
                  <a:rPr lang="en-GB" altLang="zh-CN" sz="1200" dirty="0" smtClean="0">
                    <a:solidFill>
                      <a:prstClr val="black"/>
                    </a:solidFill>
                  </a:rPr>
                  <a:t>12</a:t>
                </a:r>
                <a:endParaRPr lang="en-US" altLang="zh-CN" sz="1200" dirty="0">
                  <a:solidFill>
                    <a:prstClr val="black"/>
                  </a:solidFill>
                </a:endParaRPr>
              </a:p>
              <a:p>
                <a:pPr defTabSz="1300163" fontAlgn="base">
                  <a:spcBef>
                    <a:spcPct val="0"/>
                  </a:spcBef>
                  <a:spcAft>
                    <a:spcPct val="0"/>
                  </a:spcAft>
                </a:pPr>
                <a:r>
                  <a:rPr lang="zh-CN" altLang="en-US" sz="1200" dirty="0" smtClean="0">
                    <a:solidFill>
                      <a:prstClr val="black"/>
                    </a:solidFill>
                  </a:rPr>
                  <a:t>道路</a:t>
                </a:r>
                <a:r>
                  <a:rPr lang="en-US" altLang="zh-CN" sz="1200" dirty="0">
                    <a:solidFill>
                      <a:prstClr val="black"/>
                    </a:solidFill>
                  </a:rPr>
                  <a:t>3</a:t>
                </a:r>
                <a:r>
                  <a:rPr lang="zh-CN" altLang="en-US" sz="1200" dirty="0" smtClean="0">
                    <a:solidFill>
                      <a:prstClr val="black"/>
                    </a:solidFill>
                  </a:rPr>
                  <a:t>  </a:t>
                </a:r>
                <a:r>
                  <a:rPr lang="en-US" altLang="zh-CN" sz="1200" dirty="0" smtClean="0">
                    <a:solidFill>
                      <a:prstClr val="black"/>
                    </a:solidFill>
                  </a:rPr>
                  <a:t> 7</a:t>
                </a:r>
                <a:endParaRPr lang="en-US" altLang="zh-CN" sz="1200" dirty="0">
                  <a:solidFill>
                    <a:prstClr val="black"/>
                  </a:solidFill>
                </a:endParaRP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5</a:t>
                </a:r>
                <a:r>
                  <a:rPr lang="zh-CN" altLang="en-US" sz="1200" dirty="0" smtClean="0">
                    <a:solidFill>
                      <a:prstClr val="black"/>
                    </a:solidFill>
                  </a:rPr>
                  <a:t>   </a:t>
                </a:r>
                <a:r>
                  <a:rPr lang="en-US" altLang="zh-CN" sz="1200" dirty="0" smtClean="0">
                    <a:solidFill>
                      <a:prstClr val="black"/>
                    </a:solidFill>
                  </a:rPr>
                  <a:t>1</a:t>
                </a:r>
                <a:endParaRPr lang="en-US" altLang="zh-CN" sz="1200" dirty="0">
                  <a:solidFill>
                    <a:prstClr val="black"/>
                  </a:solidFill>
                </a:endParaRPr>
              </a:p>
              <a:p>
                <a:pPr defTabSz="1300163" fontAlgn="base">
                  <a:spcBef>
                    <a:spcPct val="0"/>
                  </a:spcBef>
                  <a:spcAft>
                    <a:spcPct val="0"/>
                  </a:spcAft>
                </a:pPr>
                <a:r>
                  <a:rPr lang="en-GB" altLang="zh-CN" sz="1200" dirty="0">
                    <a:solidFill>
                      <a:prstClr val="black"/>
                    </a:solidFill>
                  </a:rPr>
                  <a:t>…..</a:t>
                </a:r>
                <a:endParaRPr lang="zh-CN" altLang="en-US" sz="1200" dirty="0">
                  <a:solidFill>
                    <a:prstClr val="black"/>
                  </a:solidFill>
                </a:endParaRPr>
              </a:p>
            </p:txBody>
          </p:sp>
          <p:sp>
            <p:nvSpPr>
              <p:cNvPr id="173" name="TextBox 172"/>
              <p:cNvSpPr txBox="1"/>
              <p:nvPr/>
            </p:nvSpPr>
            <p:spPr>
              <a:xfrm>
                <a:off x="4103948" y="3293519"/>
                <a:ext cx="648072" cy="276999"/>
              </a:xfrm>
              <a:prstGeom prst="rect">
                <a:avLst/>
              </a:prstGeom>
              <a:noFill/>
            </p:spPr>
            <p:txBody>
              <a:bodyPr wrap="square" rtlCol="0">
                <a:spAutoFit/>
              </a:bodyPr>
              <a:lstStyle/>
              <a:p>
                <a:r>
                  <a:rPr lang="en-US" altLang="zh-CN" sz="1200" dirty="0" smtClean="0">
                    <a:solidFill>
                      <a:srgbClr val="FF0000"/>
                    </a:solidFill>
                  </a:rPr>
                  <a:t>CPU2</a:t>
                </a:r>
                <a:endParaRPr lang="zh-CN" altLang="en-US" sz="1200" dirty="0">
                  <a:solidFill>
                    <a:srgbClr val="FF0000"/>
                  </a:solidFill>
                </a:endParaRPr>
              </a:p>
            </p:txBody>
          </p:sp>
        </p:grpSp>
        <p:sp>
          <p:nvSpPr>
            <p:cNvPr id="171" name="右箭头 170"/>
            <p:cNvSpPr/>
            <p:nvPr/>
          </p:nvSpPr>
          <p:spPr bwMode="auto">
            <a:xfrm>
              <a:off x="4802962" y="4518402"/>
              <a:ext cx="663010" cy="299795"/>
            </a:xfrm>
            <a:prstGeom prst="rightArrow">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endParaRPr lang="zh-CN" altLang="en-US" sz="2600" smtClean="0">
                <a:solidFill>
                  <a:prstClr val="black"/>
                </a:solidFill>
              </a:endParaRPr>
            </a:p>
          </p:txBody>
        </p:sp>
        <p:grpSp>
          <p:nvGrpSpPr>
            <p:cNvPr id="175" name="组合 174"/>
            <p:cNvGrpSpPr/>
            <p:nvPr/>
          </p:nvGrpSpPr>
          <p:grpSpPr>
            <a:xfrm>
              <a:off x="4860032" y="5253114"/>
              <a:ext cx="1527488" cy="957149"/>
              <a:chOff x="4103948" y="3293519"/>
              <a:chExt cx="1527488" cy="957149"/>
            </a:xfrm>
          </p:grpSpPr>
          <p:sp>
            <p:nvSpPr>
              <p:cNvPr id="177" name="流程图: 过程 176"/>
              <p:cNvSpPr/>
              <p:nvPr/>
            </p:nvSpPr>
            <p:spPr bwMode="auto">
              <a:xfrm>
                <a:off x="4767340" y="3293519"/>
                <a:ext cx="864096" cy="957149"/>
              </a:xfrm>
              <a:prstGeom prst="flowChartProcess">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r>
                  <a:rPr lang="zh-CN" altLang="en-US" sz="1200" dirty="0" smtClean="0">
                    <a:solidFill>
                      <a:prstClr val="black"/>
                    </a:solidFill>
                  </a:rPr>
                  <a:t>道路</a:t>
                </a:r>
                <a:r>
                  <a:rPr lang="en-GB" altLang="zh-CN" sz="1200" dirty="0" smtClean="0">
                    <a:solidFill>
                      <a:prstClr val="black"/>
                    </a:solidFill>
                  </a:rPr>
                  <a:t>1</a:t>
                </a:r>
                <a:r>
                  <a:rPr lang="zh-CN" altLang="en-US" sz="1200" dirty="0" smtClean="0">
                    <a:solidFill>
                      <a:prstClr val="black"/>
                    </a:solidFill>
                  </a:rPr>
                  <a:t>  </a:t>
                </a:r>
                <a:r>
                  <a:rPr lang="en-GB" altLang="zh-CN" sz="1200" dirty="0" smtClean="0">
                    <a:solidFill>
                      <a:prstClr val="black"/>
                    </a:solidFill>
                  </a:rPr>
                  <a:t> 8</a:t>
                </a:r>
                <a:endParaRPr lang="en-US" altLang="zh-CN" sz="1200" dirty="0">
                  <a:solidFill>
                    <a:prstClr val="black"/>
                  </a:solidFill>
                </a:endParaRPr>
              </a:p>
              <a:p>
                <a:pPr defTabSz="1300163" fontAlgn="base">
                  <a:spcBef>
                    <a:spcPct val="0"/>
                  </a:spcBef>
                  <a:spcAft>
                    <a:spcPct val="0"/>
                  </a:spcAft>
                </a:pPr>
                <a:r>
                  <a:rPr lang="zh-CN" altLang="en-US" sz="1200" dirty="0" smtClean="0">
                    <a:solidFill>
                      <a:prstClr val="black"/>
                    </a:solidFill>
                  </a:rPr>
                  <a:t>道路</a:t>
                </a:r>
                <a:r>
                  <a:rPr lang="en-US" altLang="zh-CN" sz="1200" dirty="0" smtClean="0">
                    <a:solidFill>
                      <a:prstClr val="black"/>
                    </a:solidFill>
                  </a:rPr>
                  <a:t>2</a:t>
                </a:r>
                <a:r>
                  <a:rPr lang="zh-CN" altLang="en-US" sz="1200" dirty="0" smtClean="0">
                    <a:solidFill>
                      <a:prstClr val="black"/>
                    </a:solidFill>
                  </a:rPr>
                  <a:t>  </a:t>
                </a:r>
                <a:r>
                  <a:rPr lang="en-US" altLang="zh-CN" sz="1200" dirty="0" smtClean="0">
                    <a:solidFill>
                      <a:prstClr val="black"/>
                    </a:solidFill>
                  </a:rPr>
                  <a:t> 5</a:t>
                </a:r>
                <a:endParaRPr lang="en-US" altLang="zh-CN" sz="1200" dirty="0">
                  <a:solidFill>
                    <a:prstClr val="black"/>
                  </a:solidFill>
                </a:endParaRPr>
              </a:p>
              <a:p>
                <a:pPr defTabSz="1300163" fontAlgn="base">
                  <a:spcBef>
                    <a:spcPct val="0"/>
                  </a:spcBef>
                  <a:spcAft>
                    <a:spcPct val="0"/>
                  </a:spcAft>
                </a:pPr>
                <a:r>
                  <a:rPr lang="zh-CN" altLang="en-US" sz="1200" dirty="0">
                    <a:solidFill>
                      <a:prstClr val="black"/>
                    </a:solidFill>
                  </a:rPr>
                  <a:t>道路</a:t>
                </a:r>
                <a:r>
                  <a:rPr lang="en-US" altLang="zh-CN" sz="1200" dirty="0">
                    <a:solidFill>
                      <a:prstClr val="black"/>
                    </a:solidFill>
                  </a:rPr>
                  <a:t>5</a:t>
                </a:r>
                <a:r>
                  <a:rPr lang="zh-CN" altLang="en-US" sz="1200" dirty="0">
                    <a:solidFill>
                      <a:prstClr val="black"/>
                    </a:solidFill>
                  </a:rPr>
                  <a:t>   </a:t>
                </a:r>
                <a:r>
                  <a:rPr lang="en-US" altLang="zh-CN" sz="1200" dirty="0" smtClean="0">
                    <a:solidFill>
                      <a:prstClr val="black"/>
                    </a:solidFill>
                  </a:rPr>
                  <a:t>2</a:t>
                </a:r>
                <a:endParaRPr lang="en-US" altLang="zh-CN" sz="1200" dirty="0">
                  <a:solidFill>
                    <a:prstClr val="black"/>
                  </a:solidFill>
                </a:endParaRPr>
              </a:p>
              <a:p>
                <a:pPr defTabSz="1300163" fontAlgn="base">
                  <a:spcBef>
                    <a:spcPct val="0"/>
                  </a:spcBef>
                  <a:spcAft>
                    <a:spcPct val="0"/>
                  </a:spcAft>
                </a:pPr>
                <a:r>
                  <a:rPr lang="en-GB" altLang="zh-CN" sz="1200" dirty="0">
                    <a:solidFill>
                      <a:prstClr val="black"/>
                    </a:solidFill>
                  </a:rPr>
                  <a:t>…..</a:t>
                </a:r>
                <a:endParaRPr lang="zh-CN" altLang="en-US" sz="1200" dirty="0">
                  <a:solidFill>
                    <a:prstClr val="black"/>
                  </a:solidFill>
                </a:endParaRPr>
              </a:p>
            </p:txBody>
          </p:sp>
          <p:sp>
            <p:nvSpPr>
              <p:cNvPr id="178" name="TextBox 177"/>
              <p:cNvSpPr txBox="1"/>
              <p:nvPr/>
            </p:nvSpPr>
            <p:spPr>
              <a:xfrm>
                <a:off x="4103948" y="3293519"/>
                <a:ext cx="648072" cy="276999"/>
              </a:xfrm>
              <a:prstGeom prst="rect">
                <a:avLst/>
              </a:prstGeom>
              <a:noFill/>
            </p:spPr>
            <p:txBody>
              <a:bodyPr wrap="square" rtlCol="0">
                <a:spAutoFit/>
              </a:bodyPr>
              <a:lstStyle/>
              <a:p>
                <a:r>
                  <a:rPr lang="en-US" altLang="zh-CN" sz="1200" dirty="0" smtClean="0">
                    <a:solidFill>
                      <a:srgbClr val="FF0000"/>
                    </a:solidFill>
                  </a:rPr>
                  <a:t>CPU</a:t>
                </a:r>
                <a:r>
                  <a:rPr lang="en-GB" altLang="zh-CN" sz="1200" dirty="0" smtClean="0">
                    <a:solidFill>
                      <a:srgbClr val="FF0000"/>
                    </a:solidFill>
                  </a:rPr>
                  <a:t>n</a:t>
                </a:r>
                <a:endParaRPr lang="zh-CN" altLang="en-US" sz="1200" dirty="0">
                  <a:solidFill>
                    <a:srgbClr val="FF0000"/>
                  </a:solidFill>
                </a:endParaRPr>
              </a:p>
            </p:txBody>
          </p:sp>
        </p:grpSp>
        <p:sp>
          <p:nvSpPr>
            <p:cNvPr id="176" name="右箭头 175"/>
            <p:cNvSpPr/>
            <p:nvPr/>
          </p:nvSpPr>
          <p:spPr bwMode="auto">
            <a:xfrm>
              <a:off x="4788024" y="5581850"/>
              <a:ext cx="663010" cy="299795"/>
            </a:xfrm>
            <a:prstGeom prst="rightArrow">
              <a:avLst/>
            </a:prstGeom>
            <a:ln>
              <a:headEnd type="none" w="med" len="med"/>
              <a:tailEnd type="none" w="med" len="med"/>
            </a:ln>
            <a:extLst/>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endParaRPr lang="zh-CN" altLang="en-US" sz="2600" smtClean="0">
                <a:solidFill>
                  <a:prstClr val="black"/>
                </a:solidFill>
              </a:endParaRPr>
            </a:p>
          </p:txBody>
        </p:sp>
      </p:grpSp>
      <p:sp>
        <p:nvSpPr>
          <p:cNvPr id="179" name="椭圆 178"/>
          <p:cNvSpPr/>
          <p:nvPr/>
        </p:nvSpPr>
        <p:spPr bwMode="auto">
          <a:xfrm>
            <a:off x="2503785" y="5535438"/>
            <a:ext cx="2510328" cy="878649"/>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endParaRPr lang="zh-CN" altLang="en-US" sz="2600" smtClean="0">
              <a:solidFill>
                <a:prstClr val="black"/>
              </a:solidFill>
            </a:endParaRPr>
          </a:p>
        </p:txBody>
      </p:sp>
      <p:sp>
        <p:nvSpPr>
          <p:cNvPr id="180" name="椭圆 179"/>
          <p:cNvSpPr/>
          <p:nvPr/>
        </p:nvSpPr>
        <p:spPr bwMode="auto">
          <a:xfrm>
            <a:off x="2550790" y="4318492"/>
            <a:ext cx="2510328" cy="11360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endParaRPr lang="zh-CN" altLang="en-US" sz="2600" smtClean="0">
              <a:solidFill>
                <a:prstClr val="black"/>
              </a:solidFill>
            </a:endParaRPr>
          </a:p>
        </p:txBody>
      </p:sp>
      <p:sp>
        <p:nvSpPr>
          <p:cNvPr id="181" name="椭圆 180"/>
          <p:cNvSpPr/>
          <p:nvPr/>
        </p:nvSpPr>
        <p:spPr bwMode="auto">
          <a:xfrm>
            <a:off x="2528915" y="2973038"/>
            <a:ext cx="2510328" cy="1262253"/>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defTabSz="1300163" fontAlgn="base">
              <a:spcBef>
                <a:spcPct val="0"/>
              </a:spcBef>
              <a:spcAft>
                <a:spcPct val="0"/>
              </a:spcAft>
            </a:pPr>
            <a:endParaRPr lang="zh-CN" altLang="en-US" sz="2600" smtClean="0">
              <a:solidFill>
                <a:prstClr val="black"/>
              </a:solidFill>
            </a:endParaRPr>
          </a:p>
        </p:txBody>
      </p:sp>
      <p:pic>
        <p:nvPicPr>
          <p:cNvPr id="18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3974" y="3536296"/>
            <a:ext cx="743944" cy="65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85040" y="4070270"/>
            <a:ext cx="743944" cy="65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0449" y="4588250"/>
            <a:ext cx="743944" cy="652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6398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wipe(left)">
                                      <p:cBhvr>
                                        <p:cTn id="7" dur="500"/>
                                        <p:tgtEl>
                                          <p:spTgt spid="143"/>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81"/>
                                        </p:tgtEl>
                                        <p:attrNameLst>
                                          <p:attrName>style.visibility</p:attrName>
                                        </p:attrNameLst>
                                      </p:cBhvr>
                                      <p:to>
                                        <p:strVal val="visible"/>
                                      </p:to>
                                    </p:set>
                                    <p:animEffect transition="in" filter="wheel(1)">
                                      <p:cBhvr>
                                        <p:cTn id="11" dur="500"/>
                                        <p:tgtEl>
                                          <p:spTgt spid="181"/>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80"/>
                                        </p:tgtEl>
                                        <p:attrNameLst>
                                          <p:attrName>style.visibility</p:attrName>
                                        </p:attrNameLst>
                                      </p:cBhvr>
                                      <p:to>
                                        <p:strVal val="visible"/>
                                      </p:to>
                                    </p:set>
                                    <p:animEffect transition="in" filter="wheel(1)">
                                      <p:cBhvr>
                                        <p:cTn id="14" dur="500"/>
                                        <p:tgtEl>
                                          <p:spTgt spid="180"/>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79"/>
                                        </p:tgtEl>
                                        <p:attrNameLst>
                                          <p:attrName>style.visibility</p:attrName>
                                        </p:attrNameLst>
                                      </p:cBhvr>
                                      <p:to>
                                        <p:strVal val="visible"/>
                                      </p:to>
                                    </p:set>
                                    <p:animEffect transition="in" filter="wheel(1)">
                                      <p:cBhvr>
                                        <p:cTn id="17" dur="500"/>
                                        <p:tgtEl>
                                          <p:spTgt spid="179"/>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57"/>
                                        </p:tgtEl>
                                        <p:attrNameLst>
                                          <p:attrName>style.visibility</p:attrName>
                                        </p:attrNameLst>
                                      </p:cBhvr>
                                      <p:to>
                                        <p:strVal val="visible"/>
                                      </p:to>
                                    </p:set>
                                    <p:animEffect transition="in" filter="wipe(left)">
                                      <p:cBhvr>
                                        <p:cTn id="25" dur="500"/>
                                        <p:tgtEl>
                                          <p:spTgt spid="157"/>
                                        </p:tgtEl>
                                      </p:cBhvr>
                                    </p:animEffect>
                                  </p:childTnLst>
                                </p:cTn>
                              </p:par>
                            </p:childTnLst>
                          </p:cTn>
                        </p:par>
                        <p:par>
                          <p:cTn id="26" fill="hold">
                            <p:stCondLst>
                              <p:cond delay="2000"/>
                            </p:stCondLst>
                            <p:childTnLst>
                              <p:par>
                                <p:cTn id="27" presetID="1" presetClass="entr" presetSubtype="0" fill="hold" nodeType="afterEffect">
                                  <p:stCondLst>
                                    <p:cond delay="0"/>
                                  </p:stCondLst>
                                  <p:childTnLst>
                                    <p:set>
                                      <p:cBhvr>
                                        <p:cTn id="28" dur="1" fill="hold">
                                          <p:stCondLst>
                                            <p:cond delay="0"/>
                                          </p:stCondLst>
                                        </p:cTn>
                                        <p:tgtEl>
                                          <p:spTgt spid="1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animBg="1"/>
      <p:bldP spid="180" grpId="0" animBg="1"/>
      <p:bldP spid="18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5496" y="1484784"/>
            <a:ext cx="4236298" cy="3263322"/>
          </a:xfrm>
          <a:prstGeom prst="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华文中宋" pitchFamily="2" charset="-122"/>
              <a:ea typeface="华文中宋" pitchFamily="2" charset="-122"/>
            </a:endParaRPr>
          </a:p>
        </p:txBody>
      </p:sp>
      <p:sp>
        <p:nvSpPr>
          <p:cNvPr id="4" name="圆角矩形 3"/>
          <p:cNvSpPr/>
          <p:nvPr/>
        </p:nvSpPr>
        <p:spPr>
          <a:xfrm>
            <a:off x="251520" y="1328283"/>
            <a:ext cx="1800200" cy="58854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华文中宋" pitchFamily="2" charset="-122"/>
                <a:ea typeface="华文中宋" pitchFamily="2" charset="-122"/>
              </a:rPr>
              <a:t>多源</a:t>
            </a:r>
            <a:r>
              <a:rPr lang="zh-CN" altLang="en-US" sz="2400" dirty="0" smtClean="0">
                <a:solidFill>
                  <a:schemeClr val="bg1"/>
                </a:solidFill>
                <a:latin typeface="华文中宋" pitchFamily="2" charset="-122"/>
                <a:ea typeface="华文中宋" pitchFamily="2" charset="-122"/>
              </a:rPr>
              <a:t>异构性</a:t>
            </a:r>
          </a:p>
        </p:txBody>
      </p:sp>
      <p:sp>
        <p:nvSpPr>
          <p:cNvPr id="5" name="矩形 4"/>
          <p:cNvSpPr/>
          <p:nvPr/>
        </p:nvSpPr>
        <p:spPr>
          <a:xfrm>
            <a:off x="201926" y="1876023"/>
            <a:ext cx="3888432" cy="2862322"/>
          </a:xfrm>
          <a:prstGeom prst="rect">
            <a:avLst/>
          </a:prstGeom>
        </p:spPr>
        <p:txBody>
          <a:bodyPr wrap="square">
            <a:spAutoFit/>
          </a:bodyPr>
          <a:lstStyle/>
          <a:p>
            <a:pPr marL="285750" indent="-285750">
              <a:lnSpc>
                <a:spcPct val="150000"/>
              </a:lnSpc>
              <a:buFont typeface="Arial"/>
              <a:buChar char="•"/>
            </a:pPr>
            <a:r>
              <a:rPr kumimoji="1" lang="zh-CN" altLang="en-US" sz="2000" dirty="0">
                <a:latin typeface="+mj-ea"/>
                <a:cs typeface="楷体"/>
              </a:rPr>
              <a:t>在物联网空间中，由于海量设备的种类不同</a:t>
            </a:r>
            <a:r>
              <a:rPr kumimoji="1" lang="zh-CN" altLang="en-US" sz="2000" dirty="0" smtClean="0">
                <a:latin typeface="+mj-ea"/>
                <a:cs typeface="楷体"/>
              </a:rPr>
              <a:t>，所属</a:t>
            </a:r>
            <a:r>
              <a:rPr kumimoji="1" lang="zh-CN" altLang="en-US" sz="2000" dirty="0">
                <a:latin typeface="+mj-ea"/>
                <a:cs typeface="楷体"/>
              </a:rPr>
              <a:t>的机构不同</a:t>
            </a:r>
            <a:r>
              <a:rPr kumimoji="1" lang="zh-CN" altLang="en-US" sz="2000" dirty="0" smtClean="0">
                <a:latin typeface="+mj-ea"/>
                <a:cs typeface="楷体"/>
              </a:rPr>
              <a:t>，可能暴露在外，使得</a:t>
            </a:r>
            <a:r>
              <a:rPr kumimoji="1" lang="zh-CN" altLang="en-US" sz="2000" dirty="0">
                <a:latin typeface="+mj-ea"/>
                <a:cs typeface="楷体"/>
              </a:rPr>
              <a:t>对设备进行数据采集时</a:t>
            </a:r>
            <a:r>
              <a:rPr kumimoji="1" lang="zh-CN" altLang="en-US" sz="2000" dirty="0" smtClean="0">
                <a:latin typeface="+mj-ea"/>
                <a:cs typeface="楷体"/>
              </a:rPr>
              <a:t>，不但面临数据格式问题。还要面对数据可能被</a:t>
            </a:r>
            <a:r>
              <a:rPr kumimoji="1" lang="zh-CN" altLang="en-US" sz="2000" dirty="0" smtClean="0">
                <a:solidFill>
                  <a:srgbClr val="FF0000"/>
                </a:solidFill>
                <a:latin typeface="+mj-ea"/>
                <a:cs typeface="楷体"/>
              </a:rPr>
              <a:t>篡改</a:t>
            </a:r>
            <a:r>
              <a:rPr kumimoji="1" lang="zh-CN" altLang="en-US" sz="2000" dirty="0" smtClean="0">
                <a:latin typeface="+mj-ea"/>
                <a:cs typeface="楷体"/>
              </a:rPr>
              <a:t>和</a:t>
            </a:r>
            <a:r>
              <a:rPr kumimoji="1" lang="zh-CN" altLang="en-US" sz="2000" dirty="0" smtClean="0">
                <a:solidFill>
                  <a:srgbClr val="FF0000"/>
                </a:solidFill>
                <a:latin typeface="+mj-ea"/>
                <a:cs typeface="楷体"/>
              </a:rPr>
              <a:t>干扰</a:t>
            </a:r>
            <a:r>
              <a:rPr kumimoji="1" lang="zh-CN" altLang="en-US" sz="2000" dirty="0">
                <a:latin typeface="+mj-ea"/>
                <a:cs typeface="楷体"/>
              </a:rPr>
              <a:t>等</a:t>
            </a:r>
            <a:r>
              <a:rPr kumimoji="1" lang="zh-CN" altLang="en-US" sz="2000" dirty="0" smtClean="0">
                <a:latin typeface="+mj-ea"/>
                <a:cs typeface="楷体"/>
              </a:rPr>
              <a:t>威胁。</a:t>
            </a:r>
            <a:endParaRPr kumimoji="1" lang="en-US" altLang="zh-CN" sz="2000" dirty="0">
              <a:latin typeface="+mj-ea"/>
              <a:cs typeface="楷体"/>
            </a:endParaRPr>
          </a:p>
        </p:txBody>
      </p:sp>
      <p:sp>
        <p:nvSpPr>
          <p:cNvPr id="8" name="矩形 7"/>
          <p:cNvSpPr/>
          <p:nvPr/>
        </p:nvSpPr>
        <p:spPr>
          <a:xfrm>
            <a:off x="4283968" y="1378209"/>
            <a:ext cx="4896544" cy="5322350"/>
          </a:xfrm>
          <a:prstGeom prst="rect">
            <a:avLst/>
          </a:prstGeom>
          <a:solidFill>
            <a:srgbClr val="FFF6C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9" name="文本框 46"/>
          <p:cNvSpPr txBox="1"/>
          <p:nvPr/>
        </p:nvSpPr>
        <p:spPr>
          <a:xfrm>
            <a:off x="4236298" y="5692447"/>
            <a:ext cx="2339102" cy="338554"/>
          </a:xfrm>
          <a:prstGeom prst="rect">
            <a:avLst/>
          </a:prstGeom>
          <a:noFill/>
        </p:spPr>
        <p:txBody>
          <a:bodyPr wrap="none" rtlCol="0">
            <a:spAutoFit/>
          </a:bodyPr>
          <a:lstStyle/>
          <a:p>
            <a:r>
              <a:rPr kumimoji="1" lang="zh-CN" altLang="en-US" sz="1600" dirty="0" smtClean="0">
                <a:latin typeface="楷体"/>
                <a:ea typeface="楷体"/>
                <a:cs typeface="楷体"/>
              </a:rPr>
              <a:t>来自机构</a:t>
            </a:r>
            <a:r>
              <a:rPr kumimoji="1" lang="en-US" altLang="zh-CN" sz="1600" dirty="0" smtClean="0">
                <a:latin typeface="楷体"/>
                <a:ea typeface="楷体"/>
                <a:cs typeface="楷体"/>
              </a:rPr>
              <a:t>A</a:t>
            </a:r>
            <a:r>
              <a:rPr kumimoji="1" lang="zh-CN" altLang="en-US" sz="1600" dirty="0" smtClean="0">
                <a:latin typeface="楷体"/>
                <a:ea typeface="楷体"/>
                <a:cs typeface="楷体"/>
              </a:rPr>
              <a:t>的温度传感器</a:t>
            </a:r>
            <a:endParaRPr kumimoji="1" lang="zh-CN" altLang="en-US" sz="1600" dirty="0">
              <a:latin typeface="楷体"/>
              <a:ea typeface="楷体"/>
              <a:cs typeface="楷体"/>
            </a:endParaRPr>
          </a:p>
        </p:txBody>
      </p:sp>
      <p:sp>
        <p:nvSpPr>
          <p:cNvPr id="10" name="文本框 47"/>
          <p:cNvSpPr txBox="1"/>
          <p:nvPr/>
        </p:nvSpPr>
        <p:spPr>
          <a:xfrm>
            <a:off x="6769402" y="5620439"/>
            <a:ext cx="2339102" cy="338554"/>
          </a:xfrm>
          <a:prstGeom prst="rect">
            <a:avLst/>
          </a:prstGeom>
          <a:noFill/>
        </p:spPr>
        <p:txBody>
          <a:bodyPr wrap="none" rtlCol="0">
            <a:spAutoFit/>
          </a:bodyPr>
          <a:lstStyle/>
          <a:p>
            <a:r>
              <a:rPr kumimoji="1" lang="zh-CN" altLang="en-US" sz="1600" dirty="0" smtClean="0">
                <a:latin typeface="楷体"/>
                <a:ea typeface="楷体"/>
                <a:cs typeface="楷体"/>
              </a:rPr>
              <a:t>来自机构</a:t>
            </a:r>
            <a:r>
              <a:rPr kumimoji="1" lang="en-US" altLang="zh-CN" sz="1600" dirty="0" smtClean="0">
                <a:latin typeface="楷体"/>
                <a:ea typeface="楷体"/>
                <a:cs typeface="楷体"/>
              </a:rPr>
              <a:t>B</a:t>
            </a:r>
            <a:r>
              <a:rPr kumimoji="1" lang="zh-CN" altLang="en-US" sz="1600" dirty="0" smtClean="0">
                <a:latin typeface="楷体"/>
                <a:ea typeface="楷体"/>
                <a:cs typeface="楷体"/>
              </a:rPr>
              <a:t>的温度传感器</a:t>
            </a:r>
            <a:endParaRPr kumimoji="1" lang="zh-CN" altLang="en-US" sz="1600" dirty="0">
              <a:latin typeface="楷体"/>
              <a:ea typeface="楷体"/>
              <a:cs typeface="楷体"/>
            </a:endParaRPr>
          </a:p>
        </p:txBody>
      </p:sp>
      <p:grpSp>
        <p:nvGrpSpPr>
          <p:cNvPr id="11" name="组 59"/>
          <p:cNvGrpSpPr/>
          <p:nvPr/>
        </p:nvGrpSpPr>
        <p:grpSpPr>
          <a:xfrm>
            <a:off x="4583393" y="1876023"/>
            <a:ext cx="4299322" cy="3694253"/>
            <a:chOff x="3642962" y="2348880"/>
            <a:chExt cx="5680863" cy="4109580"/>
          </a:xfrm>
        </p:grpSpPr>
        <p:grpSp>
          <p:nvGrpSpPr>
            <p:cNvPr id="12" name="组 33"/>
            <p:cNvGrpSpPr/>
            <p:nvPr/>
          </p:nvGrpSpPr>
          <p:grpSpPr>
            <a:xfrm rot="426480">
              <a:off x="3642962" y="4802276"/>
              <a:ext cx="2347759" cy="1656184"/>
              <a:chOff x="3398115" y="4836799"/>
              <a:chExt cx="2347759" cy="1656184"/>
            </a:xfrm>
          </p:grpSpPr>
          <p:sp>
            <p:nvSpPr>
              <p:cNvPr id="41" name="椭圆 40"/>
              <p:cNvSpPr/>
              <p:nvPr/>
            </p:nvSpPr>
            <p:spPr>
              <a:xfrm rot="21273873">
                <a:off x="3398115" y="4836799"/>
                <a:ext cx="2347759" cy="1656184"/>
              </a:xfrm>
              <a:prstGeom prst="ellipse">
                <a:avLst/>
              </a:prstGeom>
              <a:solidFill>
                <a:schemeClr val="bg1"/>
              </a:solidFill>
              <a:ln>
                <a:solidFill>
                  <a:schemeClr val="accent4">
                    <a:lumMod val="60000"/>
                    <a:lumOff val="40000"/>
                  </a:schemeClr>
                </a:solidFill>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nvGrpSpPr>
              <p:cNvPr id="42" name="组 24"/>
              <p:cNvGrpSpPr/>
              <p:nvPr/>
            </p:nvGrpSpPr>
            <p:grpSpPr>
              <a:xfrm>
                <a:off x="3923928" y="5127358"/>
                <a:ext cx="1224136" cy="1109954"/>
                <a:chOff x="3923928" y="5127358"/>
                <a:chExt cx="1224136" cy="1109954"/>
              </a:xfrm>
            </p:grpSpPr>
            <p:sp>
              <p:nvSpPr>
                <p:cNvPr id="43" name="椭圆 42"/>
                <p:cNvSpPr/>
                <p:nvPr/>
              </p:nvSpPr>
              <p:spPr>
                <a:xfrm>
                  <a:off x="4427984" y="5589240"/>
                  <a:ext cx="216024" cy="2160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44" name="椭圆 43"/>
                <p:cNvSpPr/>
                <p:nvPr/>
              </p:nvSpPr>
              <p:spPr>
                <a:xfrm>
                  <a:off x="4211960" y="6021288"/>
                  <a:ext cx="216024" cy="2160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45" name="椭圆 44"/>
                <p:cNvSpPr/>
                <p:nvPr/>
              </p:nvSpPr>
              <p:spPr>
                <a:xfrm>
                  <a:off x="4860032" y="5877272"/>
                  <a:ext cx="216024" cy="2160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46" name="椭圆 45"/>
                <p:cNvSpPr/>
                <p:nvPr/>
              </p:nvSpPr>
              <p:spPr>
                <a:xfrm>
                  <a:off x="4932040" y="5301208"/>
                  <a:ext cx="216024" cy="2160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47" name="椭圆 46"/>
                <p:cNvSpPr/>
                <p:nvPr/>
              </p:nvSpPr>
              <p:spPr>
                <a:xfrm>
                  <a:off x="4379203" y="5127358"/>
                  <a:ext cx="216024" cy="2160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48" name="椭圆 47"/>
                <p:cNvSpPr/>
                <p:nvPr/>
              </p:nvSpPr>
              <p:spPr>
                <a:xfrm>
                  <a:off x="3923928" y="5589240"/>
                  <a:ext cx="216024" cy="216024"/>
                </a:xfrm>
                <a:prstGeom prst="ellipse">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grpSp>
        <p:grpSp>
          <p:nvGrpSpPr>
            <p:cNvPr id="13" name="组 32"/>
            <p:cNvGrpSpPr/>
            <p:nvPr/>
          </p:nvGrpSpPr>
          <p:grpSpPr>
            <a:xfrm rot="392355">
              <a:off x="6358100" y="4659029"/>
              <a:ext cx="2520280" cy="1656184"/>
              <a:chOff x="6084933" y="4840786"/>
              <a:chExt cx="2520280" cy="1656184"/>
            </a:xfrm>
          </p:grpSpPr>
          <p:sp>
            <p:nvSpPr>
              <p:cNvPr id="33" name="椭圆 32"/>
              <p:cNvSpPr/>
              <p:nvPr/>
            </p:nvSpPr>
            <p:spPr>
              <a:xfrm rot="21273873">
                <a:off x="6084933" y="4840786"/>
                <a:ext cx="2520280" cy="1656184"/>
              </a:xfrm>
              <a:prstGeom prst="ellipse">
                <a:avLst/>
              </a:prstGeom>
              <a:solidFill>
                <a:schemeClr val="bg1"/>
              </a:solidFill>
              <a:ln>
                <a:solidFill>
                  <a:schemeClr val="tx2">
                    <a:lumMod val="60000"/>
                    <a:lumOff val="40000"/>
                  </a:schemeClr>
                </a:solidFill>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nvGrpSpPr>
              <p:cNvPr id="34" name="组 28"/>
              <p:cNvGrpSpPr/>
              <p:nvPr/>
            </p:nvGrpSpPr>
            <p:grpSpPr>
              <a:xfrm>
                <a:off x="6732240" y="5157192"/>
                <a:ext cx="1224136" cy="1080120"/>
                <a:chOff x="6228184" y="5157192"/>
                <a:chExt cx="1224136" cy="1080120"/>
              </a:xfrm>
            </p:grpSpPr>
            <p:sp>
              <p:nvSpPr>
                <p:cNvPr id="35" name="椭圆 34"/>
                <p:cNvSpPr/>
                <p:nvPr/>
              </p:nvSpPr>
              <p:spPr>
                <a:xfrm>
                  <a:off x="6732240" y="5589240"/>
                  <a:ext cx="216024" cy="216024"/>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6" name="椭圆 35"/>
                <p:cNvSpPr/>
                <p:nvPr/>
              </p:nvSpPr>
              <p:spPr>
                <a:xfrm>
                  <a:off x="6516216" y="6021288"/>
                  <a:ext cx="216024" cy="216024"/>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7" name="椭圆 36"/>
                <p:cNvSpPr/>
                <p:nvPr/>
              </p:nvSpPr>
              <p:spPr>
                <a:xfrm>
                  <a:off x="7164288" y="5877272"/>
                  <a:ext cx="216024" cy="216024"/>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8" name="椭圆 37"/>
                <p:cNvSpPr/>
                <p:nvPr/>
              </p:nvSpPr>
              <p:spPr>
                <a:xfrm>
                  <a:off x="7236296" y="5301208"/>
                  <a:ext cx="216024" cy="216024"/>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9" name="椭圆 38"/>
                <p:cNvSpPr/>
                <p:nvPr/>
              </p:nvSpPr>
              <p:spPr>
                <a:xfrm>
                  <a:off x="6444208" y="5157192"/>
                  <a:ext cx="216024" cy="216024"/>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40" name="椭圆 39"/>
                <p:cNvSpPr/>
                <p:nvPr/>
              </p:nvSpPr>
              <p:spPr>
                <a:xfrm>
                  <a:off x="6228184" y="5589240"/>
                  <a:ext cx="216024" cy="216024"/>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grpSp>
        <p:sp>
          <p:nvSpPr>
            <p:cNvPr id="14" name="椭圆 13"/>
            <p:cNvSpPr/>
            <p:nvPr/>
          </p:nvSpPr>
          <p:spPr>
            <a:xfrm>
              <a:off x="4211960" y="2780928"/>
              <a:ext cx="1512168" cy="1152128"/>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2400" dirty="0" smtClean="0">
                  <a:solidFill>
                    <a:schemeClr val="tx1"/>
                  </a:solidFill>
                  <a:latin typeface="华文中宋" pitchFamily="2" charset="-122"/>
                  <a:ea typeface="华文中宋" pitchFamily="2" charset="-122"/>
                </a:rPr>
                <a:t>采集</a:t>
              </a:r>
            </a:p>
          </p:txBody>
        </p:sp>
        <p:grpSp>
          <p:nvGrpSpPr>
            <p:cNvPr id="15" name="组 45"/>
            <p:cNvGrpSpPr/>
            <p:nvPr/>
          </p:nvGrpSpPr>
          <p:grpSpPr>
            <a:xfrm>
              <a:off x="6688737" y="2348880"/>
              <a:ext cx="2347759" cy="1656184"/>
              <a:chOff x="6471558" y="1952295"/>
              <a:chExt cx="2347759" cy="1656184"/>
            </a:xfrm>
          </p:grpSpPr>
          <p:sp>
            <p:nvSpPr>
              <p:cNvPr id="25" name="椭圆 24"/>
              <p:cNvSpPr/>
              <p:nvPr/>
            </p:nvSpPr>
            <p:spPr>
              <a:xfrm rot="21273873">
                <a:off x="6471558" y="1952295"/>
                <a:ext cx="2347759" cy="1656184"/>
              </a:xfrm>
              <a:prstGeom prst="ellipse">
                <a:avLst/>
              </a:prstGeom>
              <a:solidFill>
                <a:schemeClr val="bg1"/>
              </a:solidFill>
              <a:ln>
                <a:solidFill>
                  <a:schemeClr val="accent5">
                    <a:lumMod val="60000"/>
                    <a:lumOff val="40000"/>
                  </a:schemeClr>
                </a:solidFill>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nvGrpSpPr>
              <p:cNvPr id="26" name="组 40"/>
              <p:cNvGrpSpPr/>
              <p:nvPr/>
            </p:nvGrpSpPr>
            <p:grpSpPr>
              <a:xfrm>
                <a:off x="7020272" y="2204864"/>
                <a:ext cx="1152128" cy="1184407"/>
                <a:chOff x="7020272" y="2204864"/>
                <a:chExt cx="1152128" cy="1184407"/>
              </a:xfrm>
            </p:grpSpPr>
            <p:sp>
              <p:nvSpPr>
                <p:cNvPr id="27" name="等腰三角形 26"/>
                <p:cNvSpPr/>
                <p:nvPr/>
              </p:nvSpPr>
              <p:spPr>
                <a:xfrm>
                  <a:off x="7164288" y="2204864"/>
                  <a:ext cx="288032" cy="248303"/>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28" name="等腰三角形 27"/>
                <p:cNvSpPr/>
                <p:nvPr/>
              </p:nvSpPr>
              <p:spPr>
                <a:xfrm>
                  <a:off x="7380312" y="2708920"/>
                  <a:ext cx="288032" cy="248303"/>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29" name="等腰三角形 28"/>
                <p:cNvSpPr/>
                <p:nvPr/>
              </p:nvSpPr>
              <p:spPr>
                <a:xfrm>
                  <a:off x="7668344" y="2276872"/>
                  <a:ext cx="288032" cy="248303"/>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0" name="等腰三角形 29"/>
                <p:cNvSpPr/>
                <p:nvPr/>
              </p:nvSpPr>
              <p:spPr>
                <a:xfrm>
                  <a:off x="7884368" y="2780928"/>
                  <a:ext cx="288032" cy="248303"/>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1" name="等腰三角形 30"/>
                <p:cNvSpPr/>
                <p:nvPr/>
              </p:nvSpPr>
              <p:spPr>
                <a:xfrm>
                  <a:off x="7020272" y="2852936"/>
                  <a:ext cx="288032" cy="248303"/>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32" name="等腰三角形 31"/>
                <p:cNvSpPr/>
                <p:nvPr/>
              </p:nvSpPr>
              <p:spPr>
                <a:xfrm>
                  <a:off x="7524328" y="3140968"/>
                  <a:ext cx="288032" cy="248303"/>
                </a:xfrm>
                <a:prstGeom prst="triangle">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grpSp>
        <p:sp>
          <p:nvSpPr>
            <p:cNvPr id="16" name="右箭头 15"/>
            <p:cNvSpPr/>
            <p:nvPr/>
          </p:nvSpPr>
          <p:spPr>
            <a:xfrm rot="17428104">
              <a:off x="4570021" y="4119683"/>
              <a:ext cx="720080" cy="504056"/>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17" name="文本框 48"/>
            <p:cNvSpPr txBox="1"/>
            <p:nvPr/>
          </p:nvSpPr>
          <p:spPr>
            <a:xfrm>
              <a:off x="6644114" y="3995772"/>
              <a:ext cx="2679711" cy="351303"/>
            </a:xfrm>
            <a:prstGeom prst="rect">
              <a:avLst/>
            </a:prstGeom>
            <a:noFill/>
          </p:spPr>
          <p:txBody>
            <a:bodyPr wrap="none" rtlCol="0">
              <a:spAutoFit/>
            </a:bodyPr>
            <a:lstStyle/>
            <a:p>
              <a:r>
                <a:rPr kumimoji="1" lang="zh-CN" altLang="en-US" sz="1600" dirty="0" smtClean="0">
                  <a:latin typeface="楷体"/>
                  <a:ea typeface="楷体"/>
                  <a:cs typeface="楷体"/>
                </a:rPr>
                <a:t>来自机构</a:t>
              </a:r>
              <a:r>
                <a:rPr kumimoji="1" lang="en-US" altLang="zh-CN" sz="1600" dirty="0" smtClean="0">
                  <a:latin typeface="楷体"/>
                  <a:ea typeface="楷体"/>
                  <a:cs typeface="楷体"/>
                </a:rPr>
                <a:t>C</a:t>
              </a:r>
              <a:r>
                <a:rPr kumimoji="1" lang="zh-CN" altLang="en-US" sz="1600" dirty="0" smtClean="0">
                  <a:latin typeface="楷体"/>
                  <a:ea typeface="楷体"/>
                  <a:cs typeface="楷体"/>
                </a:rPr>
                <a:t>的声音传感器</a:t>
              </a:r>
              <a:endParaRPr kumimoji="1" lang="zh-CN" altLang="en-US" sz="1600" dirty="0">
                <a:latin typeface="楷体"/>
                <a:ea typeface="楷体"/>
                <a:cs typeface="楷体"/>
              </a:endParaRPr>
            </a:p>
          </p:txBody>
        </p:sp>
        <p:sp>
          <p:nvSpPr>
            <p:cNvPr id="18" name="文本框 49"/>
            <p:cNvSpPr txBox="1"/>
            <p:nvPr/>
          </p:nvSpPr>
          <p:spPr>
            <a:xfrm rot="17651239">
              <a:off x="4641203" y="4201656"/>
              <a:ext cx="547806" cy="366010"/>
            </a:xfrm>
            <a:prstGeom prst="rect">
              <a:avLst/>
            </a:prstGeom>
            <a:noFill/>
          </p:spPr>
          <p:txBody>
            <a:bodyPr wrap="none" rtlCol="0">
              <a:spAutoFit/>
            </a:bodyPr>
            <a:lstStyle/>
            <a:p>
              <a:r>
                <a:rPr kumimoji="1" lang="zh-CN" altLang="en-US" sz="1200" dirty="0" smtClean="0"/>
                <a:t>接入</a:t>
              </a:r>
              <a:endParaRPr kumimoji="1" lang="zh-CN" altLang="en-US" sz="1600" dirty="0"/>
            </a:p>
          </p:txBody>
        </p:sp>
        <p:grpSp>
          <p:nvGrpSpPr>
            <p:cNvPr id="19" name="组 57"/>
            <p:cNvGrpSpPr/>
            <p:nvPr/>
          </p:nvGrpSpPr>
          <p:grpSpPr>
            <a:xfrm>
              <a:off x="5508104" y="3861048"/>
              <a:ext cx="802137" cy="504056"/>
              <a:chOff x="5730610" y="3670933"/>
              <a:chExt cx="802137" cy="504056"/>
            </a:xfrm>
          </p:grpSpPr>
          <p:sp>
            <p:nvSpPr>
              <p:cNvPr id="23" name="右箭头 22"/>
              <p:cNvSpPr/>
              <p:nvPr/>
            </p:nvSpPr>
            <p:spPr>
              <a:xfrm rot="13126177">
                <a:off x="5730610" y="3670933"/>
                <a:ext cx="720080" cy="504056"/>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24" name="文本框 51"/>
              <p:cNvSpPr txBox="1"/>
              <p:nvPr/>
            </p:nvSpPr>
            <p:spPr>
              <a:xfrm rot="2355017">
                <a:off x="5882062" y="3857222"/>
                <a:ext cx="650685" cy="308140"/>
              </a:xfrm>
              <a:prstGeom prst="rect">
                <a:avLst/>
              </a:prstGeom>
              <a:noFill/>
            </p:spPr>
            <p:txBody>
              <a:bodyPr wrap="none" rtlCol="0">
                <a:spAutoFit/>
              </a:bodyPr>
              <a:lstStyle/>
              <a:p>
                <a:r>
                  <a:rPr kumimoji="1" lang="zh-CN" altLang="en-US" sz="1200" dirty="0" smtClean="0"/>
                  <a:t>接入</a:t>
                </a:r>
                <a:endParaRPr kumimoji="1" lang="zh-CN" altLang="en-US" sz="1200" dirty="0"/>
              </a:p>
            </p:txBody>
          </p:sp>
        </p:grpSp>
        <p:grpSp>
          <p:nvGrpSpPr>
            <p:cNvPr id="20" name="组 56"/>
            <p:cNvGrpSpPr/>
            <p:nvPr/>
          </p:nvGrpSpPr>
          <p:grpSpPr>
            <a:xfrm>
              <a:off x="5796136" y="2924944"/>
              <a:ext cx="805143" cy="504056"/>
              <a:chOff x="6008446" y="2701163"/>
              <a:chExt cx="805143" cy="504056"/>
            </a:xfrm>
          </p:grpSpPr>
          <p:sp>
            <p:nvSpPr>
              <p:cNvPr id="21" name="右箭头 20"/>
              <p:cNvSpPr/>
              <p:nvPr/>
            </p:nvSpPr>
            <p:spPr>
              <a:xfrm rot="10505018">
                <a:off x="6008446" y="2701163"/>
                <a:ext cx="720080" cy="504056"/>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22" name="文本框 52"/>
              <p:cNvSpPr txBox="1"/>
              <p:nvPr/>
            </p:nvSpPr>
            <p:spPr>
              <a:xfrm>
                <a:off x="6162905" y="2765104"/>
                <a:ext cx="650684" cy="308140"/>
              </a:xfrm>
              <a:prstGeom prst="rect">
                <a:avLst/>
              </a:prstGeom>
              <a:noFill/>
            </p:spPr>
            <p:txBody>
              <a:bodyPr wrap="none" rtlCol="0">
                <a:spAutoFit/>
              </a:bodyPr>
              <a:lstStyle/>
              <a:p>
                <a:r>
                  <a:rPr kumimoji="1" lang="zh-CN" altLang="en-US" sz="1200" dirty="0" smtClean="0"/>
                  <a:t>接入</a:t>
                </a:r>
                <a:endParaRPr kumimoji="1" lang="zh-CN" altLang="en-US" sz="1400" dirty="0"/>
              </a:p>
            </p:txBody>
          </p:sp>
        </p:grpSp>
      </p:grpSp>
      <p:sp>
        <p:nvSpPr>
          <p:cNvPr id="50"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eaLnBrk="1" hangingPunct="1"/>
            <a:r>
              <a:rPr lang="zh-CN" altLang="en-US" sz="3200" b="1" kern="1200" dirty="0">
                <a:solidFill>
                  <a:srgbClr val="003399"/>
                </a:solidFill>
                <a:latin typeface="华文中宋" pitchFamily="2" charset="-122"/>
                <a:ea typeface="华文中宋" pitchFamily="2" charset="-122"/>
              </a:rPr>
              <a:t>物联网搜索</a:t>
            </a:r>
            <a:r>
              <a:rPr lang="zh-CN" altLang="en-US" sz="3200" b="1" kern="1200" dirty="0" smtClean="0">
                <a:solidFill>
                  <a:srgbClr val="003399"/>
                </a:solidFill>
                <a:latin typeface="华文中宋" pitchFamily="2" charset="-122"/>
                <a:ea typeface="华文中宋" pitchFamily="2" charset="-122"/>
              </a:rPr>
              <a:t>特点</a:t>
            </a:r>
            <a:endParaRPr lang="zh-CN" altLang="en-US" sz="3200" b="1" kern="1200" dirty="0">
              <a:solidFill>
                <a:srgbClr val="003399"/>
              </a:solidFill>
              <a:latin typeface="华文中宋" pitchFamily="2" charset="-122"/>
              <a:ea typeface="华文中宋" pitchFamily="2" charset="-122"/>
            </a:endParaRPr>
          </a:p>
        </p:txBody>
      </p:sp>
    </p:spTree>
    <p:extLst>
      <p:ext uri="{BB962C8B-B14F-4D97-AF65-F5344CB8AC3E}">
        <p14:creationId xmlns:p14="http://schemas.microsoft.com/office/powerpoint/2010/main" val="402479131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eaLnBrk="1" hangingPunct="1"/>
            <a:r>
              <a:rPr lang="zh-CN" altLang="en-US" sz="3200" b="1" kern="1200" dirty="0">
                <a:solidFill>
                  <a:srgbClr val="003399"/>
                </a:solidFill>
                <a:latin typeface="华文中宋" pitchFamily="2" charset="-122"/>
                <a:ea typeface="华文中宋" pitchFamily="2" charset="-122"/>
              </a:rPr>
              <a:t>物联网搜索</a:t>
            </a:r>
            <a:r>
              <a:rPr lang="zh-CN" altLang="en-US" sz="3200" b="1" kern="1200" dirty="0" smtClean="0">
                <a:solidFill>
                  <a:srgbClr val="003399"/>
                </a:solidFill>
                <a:latin typeface="华文中宋" pitchFamily="2" charset="-122"/>
                <a:ea typeface="华文中宋" pitchFamily="2" charset="-122"/>
              </a:rPr>
              <a:t>特点</a:t>
            </a:r>
            <a:endParaRPr lang="zh-CN" altLang="en-US" sz="3200" b="1" kern="1200" dirty="0">
              <a:solidFill>
                <a:srgbClr val="003399"/>
              </a:solidFill>
              <a:latin typeface="华文中宋" pitchFamily="2" charset="-122"/>
              <a:ea typeface="华文中宋" pitchFamily="2" charset="-122"/>
            </a:endParaRPr>
          </a:p>
        </p:txBody>
      </p:sp>
      <p:sp>
        <p:nvSpPr>
          <p:cNvPr id="4" name="矩形 3"/>
          <p:cNvSpPr/>
          <p:nvPr/>
        </p:nvSpPr>
        <p:spPr>
          <a:xfrm>
            <a:off x="36000" y="1483200"/>
            <a:ext cx="4499992" cy="3352159"/>
          </a:xfrm>
          <a:prstGeom prst="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华文中宋" pitchFamily="2" charset="-122"/>
              <a:ea typeface="华文中宋" pitchFamily="2" charset="-122"/>
            </a:endParaRPr>
          </a:p>
        </p:txBody>
      </p:sp>
      <p:sp>
        <p:nvSpPr>
          <p:cNvPr id="5" name="圆角矩形 4"/>
          <p:cNvSpPr/>
          <p:nvPr/>
        </p:nvSpPr>
        <p:spPr>
          <a:xfrm>
            <a:off x="251519" y="1328283"/>
            <a:ext cx="1930473" cy="58854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latin typeface="+mj-ea"/>
              </a:rPr>
              <a:t>实时动态性</a:t>
            </a:r>
            <a:endParaRPr lang="zh-CN" altLang="en-US" sz="2400" dirty="0" smtClean="0">
              <a:solidFill>
                <a:schemeClr val="bg1"/>
              </a:solidFill>
              <a:latin typeface="华文中宋" pitchFamily="2" charset="-122"/>
              <a:ea typeface="华文中宋" pitchFamily="2" charset="-122"/>
            </a:endParaRPr>
          </a:p>
        </p:txBody>
      </p:sp>
      <p:sp>
        <p:nvSpPr>
          <p:cNvPr id="6" name="矩形 5"/>
          <p:cNvSpPr/>
          <p:nvPr/>
        </p:nvSpPr>
        <p:spPr>
          <a:xfrm>
            <a:off x="4499992" y="1378209"/>
            <a:ext cx="4644008" cy="5363159"/>
          </a:xfrm>
          <a:prstGeom prst="rect">
            <a:avLst/>
          </a:prstGeom>
          <a:solidFill>
            <a:srgbClr val="FFF6C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a:solidFill>
                <a:schemeClr val="tx1"/>
              </a:solidFill>
              <a:latin typeface="华文中宋" pitchFamily="2" charset="-122"/>
              <a:ea typeface="华文中宋"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28052216"/>
              </p:ext>
            </p:extLst>
          </p:nvPr>
        </p:nvGraphicFramePr>
        <p:xfrm>
          <a:off x="5076056" y="1700808"/>
          <a:ext cx="3384376" cy="1174177"/>
        </p:xfrm>
        <a:graphic>
          <a:graphicData uri="http://schemas.openxmlformats.org/drawingml/2006/table">
            <a:tbl>
              <a:tblPr firstRow="1" bandRow="1">
                <a:tableStyleId>{5C22544A-7EE6-4342-B048-85BDC9FD1C3A}</a:tableStyleId>
              </a:tblPr>
              <a:tblGrid>
                <a:gridCol w="1692188"/>
                <a:gridCol w="1692188"/>
              </a:tblGrid>
              <a:tr h="351217">
                <a:tc gridSpan="2">
                  <a:txBody>
                    <a:bodyPr/>
                    <a:lstStyle/>
                    <a:p>
                      <a:pPr algn="ctr"/>
                      <a:r>
                        <a:rPr lang="zh-CN" altLang="en-US" sz="1400" dirty="0" smtClean="0">
                          <a:latin typeface="华文中宋" pitchFamily="2" charset="-122"/>
                          <a:ea typeface="华文中宋" pitchFamily="2" charset="-122"/>
                        </a:rPr>
                        <a:t>互联网更新索引频率</a:t>
                      </a:r>
                      <a:endParaRPr lang="zh-CN" altLang="en-US" sz="1400" dirty="0">
                        <a:latin typeface="华文中宋" pitchFamily="2" charset="-122"/>
                        <a:ea typeface="华文中宋" pitchFamily="2" charset="-122"/>
                      </a:endParaRPr>
                    </a:p>
                  </a:txBody>
                  <a:tcPr/>
                </a:tc>
                <a:tc hMerge="1">
                  <a:txBody>
                    <a:bodyPr/>
                    <a:lstStyle/>
                    <a:p>
                      <a:endParaRPr lang="zh-CN" altLang="en-US" dirty="0"/>
                    </a:p>
                  </a:txBody>
                  <a:tcPr/>
                </a:tc>
              </a:tr>
              <a:tr h="261167">
                <a:tc>
                  <a:txBody>
                    <a:bodyPr/>
                    <a:lstStyle/>
                    <a:p>
                      <a:pPr algn="ctr"/>
                      <a:r>
                        <a:rPr lang="en-US" altLang="zh-CN" sz="1200" dirty="0" err="1" smtClean="0">
                          <a:latin typeface="华文中宋" pitchFamily="2" charset="-122"/>
                          <a:ea typeface="华文中宋" pitchFamily="2" charset="-122"/>
                        </a:rPr>
                        <a:t>google</a:t>
                      </a:r>
                      <a:endParaRPr lang="zh-CN" altLang="en-US" sz="1200" dirty="0">
                        <a:latin typeface="华文中宋" pitchFamily="2" charset="-122"/>
                        <a:ea typeface="华文中宋" pitchFamily="2" charset="-122"/>
                      </a:endParaRPr>
                    </a:p>
                  </a:txBody>
                  <a:tcPr/>
                </a:tc>
                <a:tc>
                  <a:txBody>
                    <a:bodyPr/>
                    <a:lstStyle/>
                    <a:p>
                      <a:pPr algn="ctr"/>
                      <a:r>
                        <a:rPr lang="en-US" altLang="zh-CN" sz="1200" dirty="0" smtClean="0">
                          <a:latin typeface="华文中宋" pitchFamily="2" charset="-122"/>
                          <a:ea typeface="华文中宋" pitchFamily="2" charset="-122"/>
                        </a:rPr>
                        <a:t>7</a:t>
                      </a:r>
                      <a:r>
                        <a:rPr lang="zh-CN" altLang="en-US" sz="1200" dirty="0" smtClean="0">
                          <a:latin typeface="华文中宋" pitchFamily="2" charset="-122"/>
                          <a:ea typeface="华文中宋" pitchFamily="2" charset="-122"/>
                        </a:rPr>
                        <a:t>天或一月</a:t>
                      </a:r>
                      <a:endParaRPr lang="zh-CN" altLang="en-US" sz="1200" dirty="0">
                        <a:latin typeface="华文中宋" pitchFamily="2" charset="-122"/>
                        <a:ea typeface="华文中宋" pitchFamily="2" charset="-122"/>
                      </a:endParaRPr>
                    </a:p>
                  </a:txBody>
                  <a:tcPr/>
                </a:tc>
              </a:tr>
              <a:tr h="261167">
                <a:tc>
                  <a:txBody>
                    <a:bodyPr/>
                    <a:lstStyle/>
                    <a:p>
                      <a:pPr algn="ctr"/>
                      <a:r>
                        <a:rPr lang="en-US" altLang="zh-CN" sz="1200" dirty="0" err="1" smtClean="0">
                          <a:latin typeface="华文中宋" pitchFamily="2" charset="-122"/>
                          <a:ea typeface="华文中宋" pitchFamily="2" charset="-122"/>
                        </a:rPr>
                        <a:t>baidu</a:t>
                      </a:r>
                      <a:endParaRPr lang="zh-CN" altLang="en-US" sz="1200" dirty="0">
                        <a:latin typeface="华文中宋" pitchFamily="2" charset="-122"/>
                        <a:ea typeface="华文中宋"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华文中宋" pitchFamily="2" charset="-122"/>
                          <a:ea typeface="华文中宋" pitchFamily="2" charset="-122"/>
                        </a:rPr>
                        <a:t>15</a:t>
                      </a:r>
                      <a:r>
                        <a:rPr lang="zh-CN" altLang="en-US" sz="1200" dirty="0" smtClean="0">
                          <a:latin typeface="华文中宋" pitchFamily="2" charset="-122"/>
                          <a:ea typeface="华文中宋" pitchFamily="2" charset="-122"/>
                        </a:rPr>
                        <a:t>天</a:t>
                      </a:r>
                      <a:endParaRPr lang="zh-CN" altLang="en-US" sz="1200" dirty="0">
                        <a:latin typeface="华文中宋" pitchFamily="2" charset="-122"/>
                        <a:ea typeface="华文中宋" pitchFamily="2" charset="-122"/>
                      </a:endParaRPr>
                    </a:p>
                  </a:txBody>
                  <a:tcPr/>
                </a:tc>
              </a:tr>
              <a:tr h="261167">
                <a:tc>
                  <a:txBody>
                    <a:bodyPr/>
                    <a:lstStyle/>
                    <a:p>
                      <a:pPr algn="ctr"/>
                      <a:r>
                        <a:rPr lang="en-US" altLang="zh-CN" sz="1200" dirty="0" smtClean="0">
                          <a:latin typeface="华文中宋" pitchFamily="2" charset="-122"/>
                          <a:ea typeface="华文中宋" pitchFamily="2" charset="-122"/>
                        </a:rPr>
                        <a:t>yahoo</a:t>
                      </a:r>
                      <a:endParaRPr lang="zh-CN" altLang="en-US" sz="1200" dirty="0">
                        <a:latin typeface="华文中宋" pitchFamily="2" charset="-122"/>
                        <a:ea typeface="华文中宋" pitchFamily="2" charset="-122"/>
                      </a:endParaRPr>
                    </a:p>
                  </a:txBody>
                  <a:tcPr/>
                </a:tc>
                <a:tc>
                  <a:txBody>
                    <a:bodyPr/>
                    <a:lstStyle/>
                    <a:p>
                      <a:pPr algn="ctr"/>
                      <a:r>
                        <a:rPr lang="en-US" altLang="zh-CN" sz="1200" dirty="0" smtClean="0">
                          <a:latin typeface="华文中宋" pitchFamily="2" charset="-122"/>
                          <a:ea typeface="华文中宋" pitchFamily="2" charset="-122"/>
                        </a:rPr>
                        <a:t>1-2</a:t>
                      </a:r>
                      <a:r>
                        <a:rPr lang="zh-CN" altLang="en-US" sz="1200" dirty="0" smtClean="0">
                          <a:latin typeface="华文中宋" pitchFamily="2" charset="-122"/>
                          <a:ea typeface="华文中宋" pitchFamily="2" charset="-122"/>
                        </a:rPr>
                        <a:t>月</a:t>
                      </a:r>
                      <a:endParaRPr lang="zh-CN" altLang="en-US" sz="1200" dirty="0">
                        <a:latin typeface="华文中宋" pitchFamily="2" charset="-122"/>
                        <a:ea typeface="华文中宋" pitchFamily="2" charset="-122"/>
                      </a:endParaRPr>
                    </a:p>
                  </a:txBody>
                  <a:tcPr/>
                </a:tc>
              </a:tr>
            </a:tbl>
          </a:graphicData>
        </a:graphic>
      </p:graphicFrame>
      <p:grpSp>
        <p:nvGrpSpPr>
          <p:cNvPr id="8" name="组合 7"/>
          <p:cNvGrpSpPr/>
          <p:nvPr/>
        </p:nvGrpSpPr>
        <p:grpSpPr>
          <a:xfrm>
            <a:off x="5076056" y="3140968"/>
            <a:ext cx="3506026" cy="3528392"/>
            <a:chOff x="5530470" y="3431902"/>
            <a:chExt cx="3506026" cy="3528392"/>
          </a:xfrm>
        </p:grpSpPr>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0112" y="4656038"/>
              <a:ext cx="3411652" cy="1881590"/>
            </a:xfrm>
            <a:prstGeom prst="rect">
              <a:avLst/>
            </a:prstGeom>
            <a:ln/>
          </p:spPr>
          <p:style>
            <a:lnRef idx="2">
              <a:schemeClr val="dk1"/>
            </a:lnRef>
            <a:fillRef idx="1">
              <a:schemeClr val="lt1"/>
            </a:fillRef>
            <a:effectRef idx="0">
              <a:schemeClr val="dk1"/>
            </a:effectRef>
            <a:fontRef idx="minor">
              <a:schemeClr val="dk1"/>
            </a:fontRef>
          </p:style>
        </p:pic>
        <p:grpSp>
          <p:nvGrpSpPr>
            <p:cNvPr id="10" name="组合 9"/>
            <p:cNvGrpSpPr/>
            <p:nvPr/>
          </p:nvGrpSpPr>
          <p:grpSpPr>
            <a:xfrm>
              <a:off x="5530470" y="3431902"/>
              <a:ext cx="3506026" cy="1179423"/>
              <a:chOff x="5472100" y="5157192"/>
              <a:chExt cx="3506026" cy="1179423"/>
            </a:xfrm>
          </p:grpSpPr>
          <p:sp>
            <p:nvSpPr>
              <p:cNvPr id="12" name="圆角矩形 11"/>
              <p:cNvSpPr/>
              <p:nvPr/>
            </p:nvSpPr>
            <p:spPr bwMode="auto">
              <a:xfrm>
                <a:off x="5472100" y="5157192"/>
                <a:ext cx="3492388" cy="1077218"/>
              </a:xfrm>
              <a:prstGeom prst="roundRect">
                <a:avLst/>
              </a:prstGeom>
              <a:ln>
                <a:headEnd type="none" w="med" len="med"/>
                <a:tailEnd type="none" w="med" len="med"/>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zh-CN" altLang="en-US">
                  <a:solidFill>
                    <a:prstClr val="black"/>
                  </a:solidFill>
                  <a:latin typeface="Arial" pitchFamily="34" charset="0"/>
                </a:endParaRPr>
              </a:p>
            </p:txBody>
          </p:sp>
          <p:sp>
            <p:nvSpPr>
              <p:cNvPr id="13" name="TextBox 12"/>
              <p:cNvSpPr txBox="1"/>
              <p:nvPr/>
            </p:nvSpPr>
            <p:spPr>
              <a:xfrm>
                <a:off x="5580112" y="5259397"/>
                <a:ext cx="3398014" cy="1077218"/>
              </a:xfrm>
              <a:prstGeom prst="rect">
                <a:avLst/>
              </a:prstGeom>
              <a:noFill/>
            </p:spPr>
            <p:txBody>
              <a:bodyPr wrap="square" rtlCol="0">
                <a:spAutoFit/>
              </a:bodyPr>
              <a:lstStyle/>
              <a:p>
                <a:pPr fontAlgn="base">
                  <a:spcBef>
                    <a:spcPct val="0"/>
                  </a:spcBef>
                  <a:spcAft>
                    <a:spcPct val="0"/>
                  </a:spcAft>
                </a:pPr>
                <a:r>
                  <a:rPr lang="zh-CN" altLang="en-US" sz="1600" dirty="0">
                    <a:solidFill>
                      <a:prstClr val="black"/>
                    </a:solidFill>
                    <a:latin typeface="华文中宋" pitchFamily="2" charset="-122"/>
                    <a:ea typeface="华文中宋" pitchFamily="2" charset="-122"/>
                  </a:rPr>
                  <a:t>用这样</a:t>
                </a:r>
                <a:r>
                  <a:rPr lang="zh-CN" altLang="en-US" sz="1600" dirty="0" smtClean="0">
                    <a:solidFill>
                      <a:prstClr val="black"/>
                    </a:solidFill>
                    <a:latin typeface="华文中宋" pitchFamily="2" charset="-122"/>
                    <a:ea typeface="华文中宋" pitchFamily="2" charset="-122"/>
                  </a:rPr>
                  <a:t>的频率相对来说访问控制难度较小，而物联网数据和查询者时间敏感性高导致控制策略更新要求较高。</a:t>
                </a:r>
                <a:endParaRPr lang="zh-CN" altLang="en-US" sz="1600" dirty="0">
                  <a:solidFill>
                    <a:prstClr val="black"/>
                  </a:solidFill>
                  <a:latin typeface="华文中宋" pitchFamily="2" charset="-122"/>
                  <a:ea typeface="华文中宋" pitchFamily="2" charset="-122"/>
                </a:endParaRPr>
              </a:p>
            </p:txBody>
          </p:sp>
        </p:grpSp>
        <p:sp>
          <p:nvSpPr>
            <p:cNvPr id="11" name="文本框 2"/>
            <p:cNvSpPr txBox="1"/>
            <p:nvPr/>
          </p:nvSpPr>
          <p:spPr>
            <a:xfrm>
              <a:off x="6612612" y="6621740"/>
              <a:ext cx="1415772" cy="338554"/>
            </a:xfrm>
            <a:prstGeom prst="rect">
              <a:avLst/>
            </a:prstGeom>
            <a:noFill/>
          </p:spPr>
          <p:txBody>
            <a:bodyPr wrap="none" rtlCol="0">
              <a:spAutoFit/>
            </a:bodyPr>
            <a:lstStyle/>
            <a:p>
              <a:r>
                <a:rPr kumimoji="1" lang="zh-CN" altLang="en-US" sz="1600" dirty="0" smtClean="0">
                  <a:latin typeface="楷体" pitchFamily="49" charset="-122"/>
                  <a:ea typeface="楷体" pitchFamily="49" charset="-122"/>
                </a:rPr>
                <a:t>实时路况信息</a:t>
              </a:r>
              <a:endParaRPr kumimoji="1" lang="zh-CN" altLang="en-US" sz="1600" dirty="0">
                <a:latin typeface="楷体" pitchFamily="49" charset="-122"/>
                <a:ea typeface="楷体" pitchFamily="49" charset="-122"/>
              </a:endParaRPr>
            </a:p>
          </p:txBody>
        </p:sp>
      </p:grpSp>
      <p:sp>
        <p:nvSpPr>
          <p:cNvPr id="14" name="下箭头 13"/>
          <p:cNvSpPr/>
          <p:nvPr/>
        </p:nvSpPr>
        <p:spPr>
          <a:xfrm>
            <a:off x="6588224" y="2924944"/>
            <a:ext cx="315306" cy="216024"/>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900" dirty="0" smtClean="0">
              <a:solidFill>
                <a:schemeClr val="tx1"/>
              </a:solidFill>
              <a:latin typeface="华文中宋" pitchFamily="2" charset="-122"/>
              <a:ea typeface="华文中宋" pitchFamily="2" charset="-122"/>
            </a:endParaRPr>
          </a:p>
        </p:txBody>
      </p:sp>
      <p:sp>
        <p:nvSpPr>
          <p:cNvPr id="15" name="矩形 14"/>
          <p:cNvSpPr/>
          <p:nvPr/>
        </p:nvSpPr>
        <p:spPr>
          <a:xfrm>
            <a:off x="251520" y="1988840"/>
            <a:ext cx="3925777" cy="2862322"/>
          </a:xfrm>
          <a:prstGeom prst="rect">
            <a:avLst/>
          </a:prstGeom>
        </p:spPr>
        <p:txBody>
          <a:bodyPr wrap="square">
            <a:spAutoFit/>
          </a:bodyPr>
          <a:lstStyle/>
          <a:p>
            <a:pPr marL="342900" indent="-342900" eaLnBrk="0" fontAlgn="base" hangingPunct="0">
              <a:lnSpc>
                <a:spcPct val="150000"/>
              </a:lnSpc>
              <a:spcBef>
                <a:spcPct val="0"/>
              </a:spcBef>
              <a:spcAft>
                <a:spcPct val="0"/>
              </a:spcAft>
              <a:buFont typeface="Arial"/>
              <a:buChar char="•"/>
            </a:pPr>
            <a:r>
              <a:rPr lang="zh-CN" altLang="en-US" sz="2000" dirty="0" smtClean="0">
                <a:solidFill>
                  <a:prstClr val="black"/>
                </a:solidFill>
                <a:latin typeface="+mj-ea"/>
                <a:ea typeface="+mj-ea"/>
                <a:cs typeface="楷体"/>
              </a:rPr>
              <a:t>物联网中，设备、物体、人和信息的状态、位置、时空等属性不断发生变化。而</a:t>
            </a:r>
            <a:r>
              <a:rPr kumimoji="1" lang="zh-CN" altLang="en-US" sz="2000" dirty="0" smtClean="0">
                <a:latin typeface="+mj-ea"/>
              </a:rPr>
              <a:t>由于</a:t>
            </a:r>
            <a:r>
              <a:rPr kumimoji="1" lang="zh-CN" altLang="en-US" sz="2000" dirty="0">
                <a:latin typeface="+mj-ea"/>
              </a:rPr>
              <a:t>环境的变化、查询主体的移动等因素，查询者的</a:t>
            </a:r>
            <a:r>
              <a:rPr kumimoji="1" lang="zh-CN" altLang="en-US" sz="2000" dirty="0" smtClean="0">
                <a:latin typeface="+mj-ea"/>
              </a:rPr>
              <a:t>权限也可能会</a:t>
            </a:r>
            <a:r>
              <a:rPr kumimoji="1" lang="zh-CN" altLang="en-US" sz="2000" dirty="0">
                <a:latin typeface="+mj-ea"/>
              </a:rPr>
              <a:t>随之不断</a:t>
            </a:r>
            <a:r>
              <a:rPr kumimoji="1" lang="zh-CN" altLang="en-US" sz="2000" dirty="0" smtClean="0">
                <a:latin typeface="+mj-ea"/>
              </a:rPr>
              <a:t>变化。</a:t>
            </a:r>
            <a:endParaRPr lang="zh-CN" altLang="en-US" sz="2000" dirty="0">
              <a:solidFill>
                <a:prstClr val="black"/>
              </a:solidFill>
              <a:latin typeface="+mj-ea"/>
              <a:ea typeface="+mj-ea"/>
              <a:cs typeface="楷体"/>
            </a:endParaRPr>
          </a:p>
        </p:txBody>
      </p:sp>
    </p:spTree>
    <p:extLst>
      <p:ext uri="{BB962C8B-B14F-4D97-AF65-F5344CB8AC3E}">
        <p14:creationId xmlns:p14="http://schemas.microsoft.com/office/powerpoint/2010/main" val="337517724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eaLnBrk="1" hangingPunct="1"/>
            <a:r>
              <a:rPr lang="zh-CN" altLang="en-US" sz="3200" b="1" kern="1200" dirty="0">
                <a:solidFill>
                  <a:srgbClr val="003399"/>
                </a:solidFill>
                <a:latin typeface="华文中宋" pitchFamily="2" charset="-122"/>
                <a:ea typeface="华文中宋" pitchFamily="2" charset="-122"/>
              </a:rPr>
              <a:t>物联网搜索</a:t>
            </a:r>
            <a:r>
              <a:rPr lang="zh-CN" altLang="en-US" sz="3200" b="1" kern="1200" dirty="0" smtClean="0">
                <a:solidFill>
                  <a:srgbClr val="003399"/>
                </a:solidFill>
                <a:latin typeface="华文中宋" pitchFamily="2" charset="-122"/>
                <a:ea typeface="华文中宋" pitchFamily="2" charset="-122"/>
              </a:rPr>
              <a:t>特点</a:t>
            </a:r>
            <a:endParaRPr lang="zh-CN" altLang="en-US" sz="3200" b="1" kern="1200" dirty="0">
              <a:solidFill>
                <a:srgbClr val="003399"/>
              </a:solidFill>
              <a:latin typeface="华文中宋" pitchFamily="2" charset="-122"/>
              <a:ea typeface="华文中宋" pitchFamily="2" charset="-122"/>
            </a:endParaRPr>
          </a:p>
        </p:txBody>
      </p:sp>
      <p:sp>
        <p:nvSpPr>
          <p:cNvPr id="4" name="矩形 3"/>
          <p:cNvSpPr/>
          <p:nvPr/>
        </p:nvSpPr>
        <p:spPr>
          <a:xfrm>
            <a:off x="36000" y="1483200"/>
            <a:ext cx="4707430" cy="3706975"/>
          </a:xfrm>
          <a:prstGeom prst="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华文中宋" pitchFamily="2" charset="-122"/>
              <a:ea typeface="华文中宋" pitchFamily="2" charset="-122"/>
            </a:endParaRPr>
          </a:p>
        </p:txBody>
      </p:sp>
      <p:sp>
        <p:nvSpPr>
          <p:cNvPr id="5" name="圆角矩形 4"/>
          <p:cNvSpPr/>
          <p:nvPr/>
        </p:nvSpPr>
        <p:spPr>
          <a:xfrm>
            <a:off x="251520" y="1328283"/>
            <a:ext cx="1908212" cy="58854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latin typeface="+mj-ea"/>
              </a:rPr>
              <a:t>多元多维性</a:t>
            </a:r>
            <a:endParaRPr lang="zh-CN" altLang="en-US" sz="2400" dirty="0" smtClean="0">
              <a:solidFill>
                <a:schemeClr val="bg1"/>
              </a:solidFill>
              <a:latin typeface="华文中宋" pitchFamily="2" charset="-122"/>
              <a:ea typeface="华文中宋" pitchFamily="2" charset="-122"/>
            </a:endParaRPr>
          </a:p>
        </p:txBody>
      </p:sp>
      <p:sp>
        <p:nvSpPr>
          <p:cNvPr id="8" name="矩形 7"/>
          <p:cNvSpPr/>
          <p:nvPr/>
        </p:nvSpPr>
        <p:spPr>
          <a:xfrm>
            <a:off x="296043" y="1929606"/>
            <a:ext cx="3915917" cy="2807948"/>
          </a:xfrm>
          <a:prstGeom prst="rect">
            <a:avLst/>
          </a:prstGeom>
        </p:spPr>
        <p:txBody>
          <a:bodyPr wrap="square">
            <a:spAutoFit/>
          </a:bodyPr>
          <a:lstStyle/>
          <a:p>
            <a:pPr marL="342900" indent="-342900">
              <a:lnSpc>
                <a:spcPct val="150000"/>
              </a:lnSpc>
              <a:buFont typeface="Arial" pitchFamily="34" charset="0"/>
              <a:buChar char="•"/>
            </a:pPr>
            <a:r>
              <a:rPr kumimoji="1" lang="zh-CN" altLang="en-US" sz="2000" dirty="0">
                <a:latin typeface="+mj-ea"/>
              </a:rPr>
              <a:t>物联网中的数据具有强烈的</a:t>
            </a:r>
            <a:r>
              <a:rPr kumimoji="1" lang="zh-CN" altLang="en-US" sz="2000" dirty="0">
                <a:solidFill>
                  <a:srgbClr val="FF0000"/>
                </a:solidFill>
                <a:latin typeface="+mj-ea"/>
              </a:rPr>
              <a:t>所有权</a:t>
            </a:r>
            <a:r>
              <a:rPr kumimoji="1" lang="zh-CN" altLang="en-US" sz="2000" dirty="0" smtClean="0">
                <a:solidFill>
                  <a:srgbClr val="FF0000"/>
                </a:solidFill>
                <a:latin typeface="+mj-ea"/>
              </a:rPr>
              <a:t>特征</a:t>
            </a:r>
            <a:r>
              <a:rPr kumimoji="1" lang="zh-CN" altLang="en-US" sz="2000" dirty="0" smtClean="0">
                <a:latin typeface="+mj-ea"/>
              </a:rPr>
              <a:t>。而</a:t>
            </a:r>
            <a:r>
              <a:rPr kumimoji="1" lang="zh-CN" altLang="en-US" sz="2000" dirty="0" smtClean="0">
                <a:latin typeface="+mj-ea"/>
                <a:ea typeface="+mj-ea"/>
              </a:rPr>
              <a:t>物</a:t>
            </a:r>
            <a:r>
              <a:rPr kumimoji="1" lang="zh-CN" altLang="en-US" sz="2000" dirty="0">
                <a:latin typeface="+mj-ea"/>
                <a:ea typeface="+mj-ea"/>
              </a:rPr>
              <a:t>联网空间中</a:t>
            </a:r>
            <a:r>
              <a:rPr kumimoji="1" lang="zh-CN" altLang="en-US" sz="2000" dirty="0" smtClean="0">
                <a:latin typeface="+mj-ea"/>
                <a:ea typeface="+mj-ea"/>
              </a:rPr>
              <a:t>的数据可以来源于多种渠道，同时物理实体又包含时间</a:t>
            </a:r>
            <a:r>
              <a:rPr kumimoji="1" lang="zh-CN" altLang="en-US" sz="2000" dirty="0">
                <a:latin typeface="+mj-ea"/>
                <a:ea typeface="+mj-ea"/>
              </a:rPr>
              <a:t>、空间、内容等多个维度的</a:t>
            </a:r>
            <a:r>
              <a:rPr kumimoji="1" lang="zh-CN" altLang="en-US" sz="2000" dirty="0" smtClean="0">
                <a:latin typeface="+mj-ea"/>
                <a:ea typeface="+mj-ea"/>
              </a:rPr>
              <a:t>信息，不同纬度数据的敏感性又不一样。</a:t>
            </a:r>
            <a:endParaRPr kumimoji="1" lang="zh-CN" altLang="en-US" sz="2000" dirty="0">
              <a:latin typeface="+mj-ea"/>
              <a:ea typeface="+mj-ea"/>
            </a:endParaRPr>
          </a:p>
        </p:txBody>
      </p:sp>
      <p:sp>
        <p:nvSpPr>
          <p:cNvPr id="11" name="矩形 10"/>
          <p:cNvSpPr/>
          <p:nvPr/>
        </p:nvSpPr>
        <p:spPr>
          <a:xfrm>
            <a:off x="4707430" y="1340767"/>
            <a:ext cx="4436570" cy="5400601"/>
          </a:xfrm>
          <a:prstGeom prst="rect">
            <a:avLst/>
          </a:prstGeom>
          <a:solidFill>
            <a:srgbClr val="FFF6C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a:solidFill>
                <a:schemeClr val="tx1"/>
              </a:solidFill>
              <a:latin typeface="华文中宋" pitchFamily="2" charset="-122"/>
              <a:ea typeface="华文中宋" pitchFamily="2" charset="-122"/>
            </a:endParaRPr>
          </a:p>
        </p:txBody>
      </p:sp>
      <p:pic>
        <p:nvPicPr>
          <p:cNvPr id="30" name="Picture 19" descr="C:\Documents and Settings\Administrator\Application Data\Tencent\Users\122117372\QQ\WinTemp\RichOle\G4_C~UBSNDP0(}I0DIL@Y`T.jpg"/>
          <p:cNvPicPr>
            <a:picLocks noChangeAspect="1" noChangeArrowheads="1"/>
          </p:cNvPicPr>
          <p:nvPr/>
        </p:nvPicPr>
        <p:blipFill>
          <a:blip r:embed="rId2" cstate="print"/>
          <a:srcRect/>
          <a:stretch>
            <a:fillRect/>
          </a:stretch>
        </p:blipFill>
        <p:spPr bwMode="auto">
          <a:xfrm>
            <a:off x="6667165" y="1728981"/>
            <a:ext cx="342900" cy="390525"/>
          </a:xfrm>
          <a:prstGeom prst="rect">
            <a:avLst/>
          </a:prstGeom>
          <a:noFill/>
        </p:spPr>
      </p:pic>
      <p:pic>
        <p:nvPicPr>
          <p:cNvPr id="31" name="Picture 20" descr="C:\Documents and Settings\Administrator\Application Data\Tencent\Users\122117372\QQ\WinTemp\RichOle\@T@W6)%I%XT7NS]ME`TP6E8.jpg"/>
          <p:cNvPicPr>
            <a:picLocks noChangeAspect="1" noChangeArrowheads="1"/>
          </p:cNvPicPr>
          <p:nvPr/>
        </p:nvPicPr>
        <p:blipFill>
          <a:blip r:embed="rId3" cstate="print"/>
          <a:srcRect/>
          <a:stretch>
            <a:fillRect/>
          </a:stretch>
        </p:blipFill>
        <p:spPr bwMode="auto">
          <a:xfrm>
            <a:off x="6149741" y="2329766"/>
            <a:ext cx="465989" cy="419100"/>
          </a:xfrm>
          <a:prstGeom prst="rect">
            <a:avLst/>
          </a:prstGeom>
          <a:noFill/>
        </p:spPr>
      </p:pic>
      <p:pic>
        <p:nvPicPr>
          <p:cNvPr id="32" name="Picture 21" descr="C:\Documents and Settings\Administrator\Application Data\Tencent\Users\122117372\QQ\WinTemp\RichOle\JLR]C9C%8@NVUHJ6{B}Y9E0.jpg"/>
          <p:cNvPicPr>
            <a:picLocks noChangeAspect="1" noChangeArrowheads="1"/>
          </p:cNvPicPr>
          <p:nvPr/>
        </p:nvPicPr>
        <p:blipFill>
          <a:blip r:embed="rId4" cstate="print"/>
          <a:srcRect/>
          <a:stretch>
            <a:fillRect/>
          </a:stretch>
        </p:blipFill>
        <p:spPr bwMode="auto">
          <a:xfrm>
            <a:off x="5482512" y="2329766"/>
            <a:ext cx="452915" cy="361950"/>
          </a:xfrm>
          <a:prstGeom prst="rect">
            <a:avLst/>
          </a:prstGeom>
          <a:noFill/>
        </p:spPr>
      </p:pic>
      <p:pic>
        <p:nvPicPr>
          <p:cNvPr id="33" name="Picture 30" descr="C:\Documents and Settings\Administrator\Application Data\Tencent\Users\122117372\QQ\WinTemp\RichOle\$CT]9JSL(7DF_A{K%3](W3X.jpg"/>
          <p:cNvPicPr>
            <a:picLocks noChangeAspect="1" noChangeArrowheads="1"/>
          </p:cNvPicPr>
          <p:nvPr/>
        </p:nvPicPr>
        <p:blipFill>
          <a:blip r:embed="rId5" cstate="print"/>
          <a:srcRect/>
          <a:stretch>
            <a:fillRect/>
          </a:stretch>
        </p:blipFill>
        <p:spPr bwMode="auto">
          <a:xfrm>
            <a:off x="6867541" y="2329766"/>
            <a:ext cx="557217" cy="428628"/>
          </a:xfrm>
          <a:prstGeom prst="rect">
            <a:avLst/>
          </a:prstGeom>
          <a:noFill/>
        </p:spPr>
      </p:pic>
      <p:pic>
        <p:nvPicPr>
          <p:cNvPr id="34" name="Picture 31" descr="C:\Documents and Settings\Administrator\Application Data\Tencent\Users\122117372\QQ\WinTemp\RichOle\RI)W`1VQ05`U__VXOEZ~_@O.jpg"/>
          <p:cNvPicPr>
            <a:picLocks noChangeAspect="1" noChangeArrowheads="1"/>
          </p:cNvPicPr>
          <p:nvPr/>
        </p:nvPicPr>
        <p:blipFill>
          <a:blip r:embed="rId6" cstate="print"/>
          <a:srcRect/>
          <a:stretch>
            <a:fillRect/>
          </a:stretch>
        </p:blipFill>
        <p:spPr bwMode="auto">
          <a:xfrm>
            <a:off x="7581921" y="2329766"/>
            <a:ext cx="628654" cy="428628"/>
          </a:xfrm>
          <a:prstGeom prst="rect">
            <a:avLst/>
          </a:prstGeom>
          <a:noFill/>
        </p:spPr>
      </p:pic>
      <p:sp>
        <p:nvSpPr>
          <p:cNvPr id="35" name="椭圆 34"/>
          <p:cNvSpPr/>
          <p:nvPr/>
        </p:nvSpPr>
        <p:spPr>
          <a:xfrm>
            <a:off x="7653359" y="2544080"/>
            <a:ext cx="71438" cy="71438"/>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a typeface="宋体"/>
            </a:endParaRPr>
          </a:p>
        </p:txBody>
      </p:sp>
      <p:sp>
        <p:nvSpPr>
          <p:cNvPr id="36" name="椭圆 35"/>
          <p:cNvSpPr/>
          <p:nvPr/>
        </p:nvSpPr>
        <p:spPr>
          <a:xfrm>
            <a:off x="7948635" y="2544080"/>
            <a:ext cx="71438" cy="71438"/>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a typeface="宋体"/>
            </a:endParaRPr>
          </a:p>
        </p:txBody>
      </p:sp>
      <p:sp>
        <p:nvSpPr>
          <p:cNvPr id="37" name="椭圆 36"/>
          <p:cNvSpPr/>
          <p:nvPr/>
        </p:nvSpPr>
        <p:spPr>
          <a:xfrm>
            <a:off x="7796235" y="2401204"/>
            <a:ext cx="71438" cy="71438"/>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a typeface="宋体"/>
            </a:endParaRPr>
          </a:p>
        </p:txBody>
      </p:sp>
      <p:sp>
        <p:nvSpPr>
          <p:cNvPr id="38" name="椭圆 37"/>
          <p:cNvSpPr/>
          <p:nvPr/>
        </p:nvSpPr>
        <p:spPr>
          <a:xfrm>
            <a:off x="7224731" y="2615518"/>
            <a:ext cx="71438" cy="71438"/>
          </a:xfrm>
          <a:prstGeom prst="ellipse">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a typeface="宋体"/>
            </a:endParaRPr>
          </a:p>
        </p:txBody>
      </p:sp>
      <p:sp>
        <p:nvSpPr>
          <p:cNvPr id="39" name="椭圆 38"/>
          <p:cNvSpPr/>
          <p:nvPr/>
        </p:nvSpPr>
        <p:spPr>
          <a:xfrm>
            <a:off x="7081855" y="2401204"/>
            <a:ext cx="71438" cy="71438"/>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a typeface="宋体"/>
            </a:endParaRPr>
          </a:p>
        </p:txBody>
      </p:sp>
      <p:sp>
        <p:nvSpPr>
          <p:cNvPr id="40" name="椭圆 39"/>
          <p:cNvSpPr/>
          <p:nvPr/>
        </p:nvSpPr>
        <p:spPr>
          <a:xfrm>
            <a:off x="6938979" y="2615518"/>
            <a:ext cx="71438" cy="71438"/>
          </a:xfrm>
          <a:prstGeom prst="ellipse">
            <a:avLst/>
          </a:prstGeom>
          <a:gradFill rotWithShape="1">
            <a:gsLst>
              <a:gs pos="0">
                <a:srgbClr val="4BACC6">
                  <a:shade val="51000"/>
                  <a:satMod val="130000"/>
                </a:srgbClr>
              </a:gs>
              <a:gs pos="80000">
                <a:srgbClr val="4BACC6">
                  <a:shade val="93000"/>
                  <a:satMod val="130000"/>
                </a:srgbClr>
              </a:gs>
              <a:gs pos="100000">
                <a:srgbClr val="4BACC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ysClr val="window" lastClr="FFFFFF"/>
              </a:solidFill>
              <a:ea typeface="宋体"/>
            </a:endParaRPr>
          </a:p>
        </p:txBody>
      </p:sp>
      <p:cxnSp>
        <p:nvCxnSpPr>
          <p:cNvPr id="41" name="直接连接符 40"/>
          <p:cNvCxnSpPr>
            <a:stCxn id="39" idx="3"/>
          </p:cNvCxnSpPr>
          <p:nvPr/>
        </p:nvCxnSpPr>
        <p:spPr>
          <a:xfrm rot="5400000">
            <a:off x="6974698" y="2497899"/>
            <a:ext cx="153338" cy="81900"/>
          </a:xfrm>
          <a:prstGeom prst="line">
            <a:avLst/>
          </a:prstGeom>
          <a:noFill/>
          <a:ln w="9525" cap="flat" cmpd="sng" algn="ctr">
            <a:solidFill>
              <a:sysClr val="windowText" lastClr="000000">
                <a:shade val="95000"/>
                <a:satMod val="105000"/>
              </a:sysClr>
            </a:solidFill>
            <a:prstDash val="solid"/>
          </a:ln>
          <a:effectLst/>
        </p:spPr>
      </p:cxnSp>
      <p:cxnSp>
        <p:nvCxnSpPr>
          <p:cNvPr id="42" name="直接连接符 41"/>
          <p:cNvCxnSpPr>
            <a:stCxn id="40" idx="7"/>
            <a:endCxn id="38" idx="2"/>
          </p:cNvCxnSpPr>
          <p:nvPr/>
        </p:nvCxnSpPr>
        <p:spPr>
          <a:xfrm rot="16200000" flipH="1">
            <a:off x="7099714" y="2526220"/>
            <a:ext cx="25257" cy="224776"/>
          </a:xfrm>
          <a:prstGeom prst="line">
            <a:avLst/>
          </a:prstGeom>
          <a:noFill/>
          <a:ln w="9525" cap="flat" cmpd="sng" algn="ctr">
            <a:solidFill>
              <a:sysClr val="windowText" lastClr="000000">
                <a:shade val="95000"/>
                <a:satMod val="105000"/>
              </a:sysClr>
            </a:solidFill>
            <a:prstDash val="solid"/>
          </a:ln>
          <a:effectLst/>
        </p:spPr>
      </p:cxnSp>
      <p:cxnSp>
        <p:nvCxnSpPr>
          <p:cNvPr id="43" name="直接连接符 42"/>
          <p:cNvCxnSpPr>
            <a:stCxn id="39" idx="3"/>
            <a:endCxn id="38" idx="7"/>
          </p:cNvCxnSpPr>
          <p:nvPr/>
        </p:nvCxnSpPr>
        <p:spPr>
          <a:xfrm rot="16200000" flipH="1">
            <a:off x="7107112" y="2447385"/>
            <a:ext cx="163800" cy="193390"/>
          </a:xfrm>
          <a:prstGeom prst="line">
            <a:avLst/>
          </a:prstGeom>
          <a:noFill/>
          <a:ln w="9525" cap="flat" cmpd="sng" algn="ctr">
            <a:solidFill>
              <a:sysClr val="windowText" lastClr="000000">
                <a:shade val="95000"/>
                <a:satMod val="105000"/>
              </a:sysClr>
            </a:solidFill>
            <a:prstDash val="solid"/>
          </a:ln>
          <a:effectLst/>
        </p:spPr>
      </p:cxnSp>
      <p:cxnSp>
        <p:nvCxnSpPr>
          <p:cNvPr id="44" name="直接连接符 43"/>
          <p:cNvCxnSpPr>
            <a:stCxn id="35" idx="6"/>
            <a:endCxn id="36" idx="2"/>
          </p:cNvCxnSpPr>
          <p:nvPr/>
        </p:nvCxnSpPr>
        <p:spPr>
          <a:xfrm>
            <a:off x="7724797" y="2579799"/>
            <a:ext cx="223838" cy="1588"/>
          </a:xfrm>
          <a:prstGeom prst="line">
            <a:avLst/>
          </a:prstGeom>
          <a:noFill/>
          <a:ln w="9525" cap="flat" cmpd="sng" algn="ctr">
            <a:solidFill>
              <a:sysClr val="windowText" lastClr="000000">
                <a:shade val="95000"/>
                <a:satMod val="105000"/>
              </a:sysClr>
            </a:solidFill>
            <a:prstDash val="solid"/>
          </a:ln>
          <a:effectLst/>
        </p:spPr>
      </p:cxnSp>
      <p:cxnSp>
        <p:nvCxnSpPr>
          <p:cNvPr id="45" name="直接连接符 44"/>
          <p:cNvCxnSpPr>
            <a:stCxn id="37" idx="5"/>
            <a:endCxn id="36" idx="1"/>
          </p:cNvCxnSpPr>
          <p:nvPr/>
        </p:nvCxnSpPr>
        <p:spPr>
          <a:xfrm rot="16200000" flipH="1">
            <a:off x="7861973" y="2457418"/>
            <a:ext cx="92362" cy="101886"/>
          </a:xfrm>
          <a:prstGeom prst="line">
            <a:avLst/>
          </a:prstGeom>
          <a:noFill/>
          <a:ln w="9525" cap="flat" cmpd="sng" algn="ctr">
            <a:solidFill>
              <a:sysClr val="windowText" lastClr="000000">
                <a:shade val="95000"/>
                <a:satMod val="105000"/>
              </a:sysClr>
            </a:solidFill>
            <a:prstDash val="solid"/>
          </a:ln>
          <a:effectLst/>
        </p:spPr>
      </p:cxnSp>
      <p:cxnSp>
        <p:nvCxnSpPr>
          <p:cNvPr id="46" name="直接连接符 45"/>
          <p:cNvCxnSpPr>
            <a:stCxn id="37" idx="3"/>
          </p:cNvCxnSpPr>
          <p:nvPr/>
        </p:nvCxnSpPr>
        <p:spPr>
          <a:xfrm rot="5400000">
            <a:off x="7724797" y="2462180"/>
            <a:ext cx="81900" cy="81900"/>
          </a:xfrm>
          <a:prstGeom prst="line">
            <a:avLst/>
          </a:prstGeom>
          <a:noFill/>
          <a:ln w="9525" cap="flat" cmpd="sng" algn="ctr">
            <a:solidFill>
              <a:sysClr val="windowText" lastClr="000000">
                <a:shade val="95000"/>
                <a:satMod val="105000"/>
              </a:sysClr>
            </a:solidFill>
            <a:prstDash val="solid"/>
          </a:ln>
          <a:effectLst/>
        </p:spPr>
      </p:cxnSp>
      <p:cxnSp>
        <p:nvCxnSpPr>
          <p:cNvPr id="47" name="直接连接符 46"/>
          <p:cNvCxnSpPr>
            <a:stCxn id="38" idx="6"/>
            <a:endCxn id="35" idx="3"/>
          </p:cNvCxnSpPr>
          <p:nvPr/>
        </p:nvCxnSpPr>
        <p:spPr>
          <a:xfrm flipV="1">
            <a:off x="7296169" y="2605056"/>
            <a:ext cx="367652" cy="46181"/>
          </a:xfrm>
          <a:prstGeom prst="line">
            <a:avLst/>
          </a:prstGeom>
          <a:noFill/>
          <a:ln w="9525" cap="flat" cmpd="sng" algn="ctr">
            <a:solidFill>
              <a:sysClr val="windowText" lastClr="000000">
                <a:shade val="95000"/>
                <a:satMod val="105000"/>
              </a:sysClr>
            </a:solidFill>
            <a:prstDash val="solid"/>
          </a:ln>
          <a:effectLst/>
        </p:spPr>
      </p:cxnSp>
      <p:cxnSp>
        <p:nvCxnSpPr>
          <p:cNvPr id="48" name="直接连接符 47"/>
          <p:cNvCxnSpPr>
            <a:stCxn id="37" idx="1"/>
            <a:endCxn id="38" idx="0"/>
          </p:cNvCxnSpPr>
          <p:nvPr/>
        </p:nvCxnSpPr>
        <p:spPr>
          <a:xfrm rot="16200000" flipH="1" flipV="1">
            <a:off x="7431648" y="2240468"/>
            <a:ext cx="203852" cy="546247"/>
          </a:xfrm>
          <a:prstGeom prst="line">
            <a:avLst/>
          </a:prstGeom>
          <a:noFill/>
          <a:ln w="9525" cap="flat" cmpd="sng" algn="ctr">
            <a:solidFill>
              <a:sysClr val="windowText" lastClr="000000">
                <a:shade val="95000"/>
                <a:satMod val="105000"/>
              </a:sysClr>
            </a:solidFill>
            <a:prstDash val="solid"/>
          </a:ln>
          <a:effectLst/>
        </p:spPr>
      </p:cxnSp>
      <p:sp>
        <p:nvSpPr>
          <p:cNvPr id="49" name="TextBox 131"/>
          <p:cNvSpPr txBox="1"/>
          <p:nvPr/>
        </p:nvSpPr>
        <p:spPr>
          <a:xfrm>
            <a:off x="5363923" y="2686956"/>
            <a:ext cx="7143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000" b="1" dirty="0" err="1" smtClean="0">
                <a:solidFill>
                  <a:sysClr val="windowText" lastClr="000000"/>
                </a:solidFill>
                <a:ea typeface="宋体"/>
              </a:rPr>
              <a:t>RFID</a:t>
            </a:r>
            <a:r>
              <a:rPr lang="zh-CN" altLang="en-US" sz="1000" b="1" dirty="0" smtClean="0">
                <a:solidFill>
                  <a:sysClr val="windowText" lastClr="000000"/>
                </a:solidFill>
                <a:ea typeface="宋体"/>
              </a:rPr>
              <a:t>标签</a:t>
            </a:r>
            <a:endParaRPr lang="zh-CN" altLang="en-US" sz="1000" b="1" dirty="0">
              <a:solidFill>
                <a:sysClr val="windowText" lastClr="000000"/>
              </a:solidFill>
              <a:ea typeface="宋体"/>
            </a:endParaRPr>
          </a:p>
        </p:txBody>
      </p:sp>
      <p:sp>
        <p:nvSpPr>
          <p:cNvPr id="50" name="TextBox 132"/>
          <p:cNvSpPr txBox="1"/>
          <p:nvPr/>
        </p:nvSpPr>
        <p:spPr>
          <a:xfrm>
            <a:off x="6006865" y="2686956"/>
            <a:ext cx="7143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CN" altLang="en-US" sz="1000" b="1" dirty="0" smtClean="0">
                <a:solidFill>
                  <a:sysClr val="windowText" lastClr="000000"/>
                </a:solidFill>
                <a:ea typeface="宋体"/>
              </a:rPr>
              <a:t>传感器</a:t>
            </a:r>
            <a:endParaRPr lang="zh-CN" altLang="en-US" sz="1000" b="1" dirty="0">
              <a:solidFill>
                <a:sysClr val="windowText" lastClr="000000"/>
              </a:solidFill>
              <a:ea typeface="宋体"/>
            </a:endParaRPr>
          </a:p>
        </p:txBody>
      </p:sp>
      <p:sp>
        <p:nvSpPr>
          <p:cNvPr id="51" name="TextBox 133"/>
          <p:cNvSpPr txBox="1"/>
          <p:nvPr/>
        </p:nvSpPr>
        <p:spPr>
          <a:xfrm>
            <a:off x="6595727" y="2086171"/>
            <a:ext cx="7143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000" b="1" dirty="0" smtClean="0">
                <a:solidFill>
                  <a:sysClr val="windowText" lastClr="000000"/>
                </a:solidFill>
                <a:ea typeface="宋体"/>
              </a:rPr>
              <a:t>摄像头</a:t>
            </a:r>
            <a:endParaRPr lang="zh-CN" altLang="en-US" sz="1000" b="1" dirty="0">
              <a:solidFill>
                <a:sysClr val="windowText" lastClr="000000"/>
              </a:solidFill>
              <a:ea typeface="宋体"/>
            </a:endParaRPr>
          </a:p>
        </p:txBody>
      </p:sp>
      <p:sp>
        <p:nvSpPr>
          <p:cNvPr id="52" name="TextBox 134"/>
          <p:cNvSpPr txBox="1"/>
          <p:nvPr/>
        </p:nvSpPr>
        <p:spPr>
          <a:xfrm>
            <a:off x="7128909" y="2699148"/>
            <a:ext cx="928694"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000" b="1" dirty="0" smtClean="0">
                <a:solidFill>
                  <a:sysClr val="windowText" lastClr="000000"/>
                </a:solidFill>
                <a:ea typeface="宋体"/>
              </a:rPr>
              <a:t>传感器网络</a:t>
            </a:r>
            <a:endParaRPr lang="zh-CN" altLang="en-US" sz="1000" b="1" dirty="0">
              <a:solidFill>
                <a:sysClr val="windowText" lastClr="000000"/>
              </a:solidFill>
              <a:ea typeface="宋体"/>
            </a:endParaRPr>
          </a:p>
        </p:txBody>
      </p:sp>
      <p:pic>
        <p:nvPicPr>
          <p:cNvPr id="53" name="Picture 16"/>
          <p:cNvPicPr>
            <a:picLocks noChangeAspect="1" noChangeArrowheads="1"/>
          </p:cNvPicPr>
          <p:nvPr/>
        </p:nvPicPr>
        <p:blipFill>
          <a:blip r:embed="rId7" cstate="print"/>
          <a:srcRect/>
          <a:stretch>
            <a:fillRect/>
          </a:stretch>
        </p:blipFill>
        <p:spPr bwMode="auto">
          <a:xfrm>
            <a:off x="5482512" y="2944112"/>
            <a:ext cx="206750" cy="428628"/>
          </a:xfrm>
          <a:prstGeom prst="rect">
            <a:avLst/>
          </a:prstGeom>
          <a:noFill/>
          <a:ln w="9525">
            <a:noFill/>
            <a:miter lim="800000"/>
            <a:headEnd/>
            <a:tailEnd/>
          </a:ln>
          <a:effectLst/>
        </p:spPr>
      </p:pic>
      <p:sp>
        <p:nvSpPr>
          <p:cNvPr id="54" name="TextBox 51"/>
          <p:cNvSpPr txBox="1"/>
          <p:nvPr/>
        </p:nvSpPr>
        <p:spPr>
          <a:xfrm>
            <a:off x="5366312" y="3411132"/>
            <a:ext cx="511925"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000" b="1" dirty="0">
                <a:solidFill>
                  <a:sysClr val="windowText" lastClr="000000"/>
                </a:solidFill>
                <a:ea typeface="宋体"/>
              </a:rPr>
              <a:t>手机</a:t>
            </a:r>
          </a:p>
        </p:txBody>
      </p:sp>
      <p:pic>
        <p:nvPicPr>
          <p:cNvPr id="55"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820075" y="2981580"/>
            <a:ext cx="293425" cy="367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6" name="TextBox 51"/>
          <p:cNvSpPr txBox="1"/>
          <p:nvPr/>
        </p:nvSpPr>
        <p:spPr>
          <a:xfrm>
            <a:off x="5794941" y="3409851"/>
            <a:ext cx="428628"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GB" altLang="zh-CN" sz="1000" b="1" dirty="0" err="1" smtClean="0">
                <a:solidFill>
                  <a:sysClr val="windowText" lastClr="000000"/>
                </a:solidFill>
                <a:ea typeface="宋体"/>
              </a:rPr>
              <a:t>iPad</a:t>
            </a:r>
            <a:endParaRPr lang="zh-CN" altLang="en-US" sz="1000" b="1" dirty="0">
              <a:solidFill>
                <a:sysClr val="windowText" lastClr="000000"/>
              </a:solidFill>
              <a:ea typeface="宋体"/>
            </a:endParaRPr>
          </a:p>
        </p:txBody>
      </p:sp>
      <p:pic>
        <p:nvPicPr>
          <p:cNvPr id="57" name="Picture 5"/>
          <p:cNvPicPr>
            <a:picLocks noChangeAspect="1" noChangeArrowheads="1"/>
          </p:cNvPicPr>
          <p:nvPr/>
        </p:nvPicPr>
        <p:blipFill>
          <a:blip r:embed="rId9" cstate="print"/>
          <a:srcRect/>
          <a:stretch>
            <a:fillRect/>
          </a:stretch>
        </p:blipFill>
        <p:spPr bwMode="auto">
          <a:xfrm>
            <a:off x="6287857" y="2977227"/>
            <a:ext cx="433388" cy="414337"/>
          </a:xfrm>
          <a:prstGeom prst="rect">
            <a:avLst/>
          </a:prstGeom>
          <a:noFill/>
          <a:ln w="9525">
            <a:noFill/>
            <a:miter lim="800000"/>
            <a:headEnd/>
            <a:tailEnd/>
          </a:ln>
        </p:spPr>
      </p:pic>
      <p:sp>
        <p:nvSpPr>
          <p:cNvPr id="58" name="TextBox 51"/>
          <p:cNvSpPr txBox="1"/>
          <p:nvPr/>
        </p:nvSpPr>
        <p:spPr>
          <a:xfrm>
            <a:off x="6279822" y="3389232"/>
            <a:ext cx="428628"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000" b="1" dirty="0" smtClean="0">
                <a:solidFill>
                  <a:sysClr val="windowText" lastClr="000000"/>
                </a:solidFill>
                <a:ea typeface="宋体"/>
              </a:rPr>
              <a:t>人</a:t>
            </a:r>
            <a:endParaRPr lang="zh-CN" altLang="en-US" sz="1000" b="1" dirty="0">
              <a:solidFill>
                <a:sysClr val="windowText" lastClr="000000"/>
              </a:solidFill>
              <a:ea typeface="宋体"/>
            </a:endParaRPr>
          </a:p>
        </p:txBody>
      </p:sp>
      <p:pic>
        <p:nvPicPr>
          <p:cNvPr id="59" name="Picture 5" descr="20114620101756870"/>
          <p:cNvPicPr>
            <a:picLocks noChangeAspect="1" noChangeArrowheads="1"/>
          </p:cNvPicPr>
          <p:nvPr/>
        </p:nvPicPr>
        <p:blipFill>
          <a:blip r:embed="rId10" cstate="print">
            <a:clrChange>
              <a:clrFrom>
                <a:srgbClr val="FFFFFF"/>
              </a:clrFrom>
              <a:clrTo>
                <a:srgbClr val="FFFFFF">
                  <a:alpha val="0"/>
                </a:srgbClr>
              </a:clrTo>
            </a:clrChange>
          </a:blip>
          <a:srcRect l="11554" t="26416" r="13330" b="41116"/>
          <a:stretch>
            <a:fillRect/>
          </a:stretch>
        </p:blipFill>
        <p:spPr bwMode="auto">
          <a:xfrm>
            <a:off x="7724797" y="2917720"/>
            <a:ext cx="713645" cy="339649"/>
          </a:xfrm>
          <a:prstGeom prst="rect">
            <a:avLst/>
          </a:prstGeom>
          <a:noFill/>
          <a:ln w="9525">
            <a:noFill/>
            <a:miter lim="800000"/>
            <a:headEnd/>
            <a:tailEnd/>
          </a:ln>
        </p:spPr>
      </p:pic>
      <p:pic>
        <p:nvPicPr>
          <p:cNvPr id="60" name="Picture 6" descr="LOGO_48x48"/>
          <p:cNvPicPr>
            <a:picLocks noChangeAspect="1" noChangeArrowheads="1"/>
          </p:cNvPicPr>
          <p:nvPr/>
        </p:nvPicPr>
        <p:blipFill>
          <a:blip r:embed="rId11" cstate="print"/>
          <a:srcRect/>
          <a:stretch>
            <a:fillRect/>
          </a:stretch>
        </p:blipFill>
        <p:spPr bwMode="auto">
          <a:xfrm>
            <a:off x="7626759" y="3353140"/>
            <a:ext cx="395285" cy="369742"/>
          </a:xfrm>
          <a:prstGeom prst="rect">
            <a:avLst/>
          </a:prstGeom>
          <a:noFill/>
          <a:ln w="9525">
            <a:noFill/>
            <a:miter lim="800000"/>
            <a:headEnd/>
            <a:tailEnd/>
          </a:ln>
        </p:spPr>
      </p:pic>
      <p:pic>
        <p:nvPicPr>
          <p:cNvPr id="61" name="Picture 15" descr="2"/>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6760318" y="3293092"/>
            <a:ext cx="679123" cy="520788"/>
          </a:xfrm>
          <a:prstGeom prst="rect">
            <a:avLst/>
          </a:prstGeom>
          <a:noFill/>
          <a:ln w="9525">
            <a:noFill/>
            <a:miter lim="800000"/>
            <a:headEnd/>
            <a:tailEnd/>
          </a:ln>
        </p:spPr>
      </p:pic>
      <p:pic>
        <p:nvPicPr>
          <p:cNvPr id="62" name="Picture 23" descr="C:\Users\lenovo\Pictures\msn.jp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6978196" y="3185710"/>
            <a:ext cx="648072" cy="222775"/>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6" descr="C:\Users\lenovo\Pictures\qq.jpg"/>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6874419" y="2936614"/>
            <a:ext cx="648072" cy="239096"/>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3"/>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019826" y="1818227"/>
            <a:ext cx="433996" cy="339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TextBox 133"/>
          <p:cNvSpPr txBox="1"/>
          <p:nvPr/>
        </p:nvSpPr>
        <p:spPr>
          <a:xfrm>
            <a:off x="6001165" y="2132856"/>
            <a:ext cx="714380" cy="2462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000" b="1" dirty="0">
                <a:solidFill>
                  <a:sysClr val="windowText" lastClr="000000"/>
                </a:solidFill>
                <a:ea typeface="宋体"/>
              </a:rPr>
              <a:t>网页</a:t>
            </a:r>
          </a:p>
        </p:txBody>
      </p:sp>
      <p:pic>
        <p:nvPicPr>
          <p:cNvPr id="66" name="Picture 13" descr="C:\Documents and Settings\Administrator\Application Data\Tencent\Users\122117372\QQ\WinTemp\RichOle\WMJ6Y8$TQ$JG`7CEKG]]DV6.jpg"/>
          <p:cNvPicPr>
            <a:picLocks noChangeAspect="1" noChangeArrowheads="1"/>
          </p:cNvPicPr>
          <p:nvPr/>
        </p:nvPicPr>
        <p:blipFill>
          <a:blip r:embed="rId16" cstate="print"/>
          <a:srcRect/>
          <a:stretch>
            <a:fillRect/>
          </a:stretch>
        </p:blipFill>
        <p:spPr bwMode="auto">
          <a:xfrm>
            <a:off x="7441325" y="1844824"/>
            <a:ext cx="238125" cy="419100"/>
          </a:xfrm>
          <a:prstGeom prst="rect">
            <a:avLst/>
          </a:prstGeom>
          <a:noFill/>
        </p:spPr>
      </p:pic>
      <p:sp>
        <p:nvSpPr>
          <p:cNvPr id="67" name="TextBox 49"/>
          <p:cNvSpPr txBox="1"/>
          <p:nvPr/>
        </p:nvSpPr>
        <p:spPr>
          <a:xfrm>
            <a:off x="7009277" y="1948770"/>
            <a:ext cx="64294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ltLang="zh-CN" sz="1000" b="1" dirty="0" err="1" smtClean="0">
                <a:solidFill>
                  <a:sysClr val="windowText" lastClr="000000"/>
                </a:solidFill>
                <a:ea typeface="宋体"/>
              </a:rPr>
              <a:t>RFID</a:t>
            </a:r>
            <a:endParaRPr lang="en-US" altLang="zh-CN" sz="1000" b="1" dirty="0" smtClean="0">
              <a:solidFill>
                <a:sysClr val="windowText" lastClr="000000"/>
              </a:solidFill>
              <a:ea typeface="宋体"/>
            </a:endParaRPr>
          </a:p>
          <a:p>
            <a:pPr>
              <a:defRPr/>
            </a:pPr>
            <a:r>
              <a:rPr lang="zh-CN" altLang="en-US" sz="1000" b="1" dirty="0" smtClean="0">
                <a:solidFill>
                  <a:sysClr val="windowText" lastClr="000000"/>
                </a:solidFill>
                <a:ea typeface="宋体"/>
              </a:rPr>
              <a:t>读写器</a:t>
            </a:r>
            <a:endParaRPr lang="zh-CN" altLang="en-US" sz="1000" b="1" dirty="0">
              <a:solidFill>
                <a:sysClr val="windowText" lastClr="000000"/>
              </a:solidFill>
              <a:ea typeface="宋体"/>
            </a:endParaRPr>
          </a:p>
        </p:txBody>
      </p:sp>
      <p:sp>
        <p:nvSpPr>
          <p:cNvPr id="68" name="椭圆 67"/>
          <p:cNvSpPr/>
          <p:nvPr/>
        </p:nvSpPr>
        <p:spPr>
          <a:xfrm>
            <a:off x="5004048" y="1708636"/>
            <a:ext cx="3589405" cy="222442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下箭头 68"/>
          <p:cNvSpPr/>
          <p:nvPr/>
        </p:nvSpPr>
        <p:spPr>
          <a:xfrm>
            <a:off x="6732240" y="4075821"/>
            <a:ext cx="315306" cy="505307"/>
          </a:xfrm>
          <a:prstGeom prst="downArrow">
            <a:avLst/>
          </a:prstGeom>
          <a:gradFill>
            <a:gsLst>
              <a:gs pos="0">
                <a:srgbClr val="FBEAC7"/>
              </a:gs>
              <a:gs pos="17999">
                <a:srgbClr val="FEE7F2"/>
              </a:gs>
              <a:gs pos="36000">
                <a:srgbClr val="FAC77D"/>
              </a:gs>
              <a:gs pos="61000">
                <a:srgbClr val="FBA97D"/>
              </a:gs>
              <a:gs pos="82001">
                <a:srgbClr val="FBD49C"/>
              </a:gs>
              <a:gs pos="100000">
                <a:srgbClr val="FEE7F2"/>
              </a:gs>
            </a:gsLst>
            <a:lin ang="16200000" scaled="0"/>
          </a:gra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900" dirty="0" smtClean="0">
              <a:solidFill>
                <a:schemeClr val="tx1"/>
              </a:solidFill>
              <a:latin typeface="华文中宋" pitchFamily="2" charset="-122"/>
              <a:ea typeface="华文中宋" pitchFamily="2" charset="-122"/>
            </a:endParaRPr>
          </a:p>
        </p:txBody>
      </p:sp>
      <p:sp>
        <p:nvSpPr>
          <p:cNvPr id="70" name="椭圆 69"/>
          <p:cNvSpPr/>
          <p:nvPr/>
        </p:nvSpPr>
        <p:spPr>
          <a:xfrm>
            <a:off x="6366768" y="4786123"/>
            <a:ext cx="1144421" cy="1035690"/>
          </a:xfrm>
          <a:prstGeom prst="ellipse">
            <a:avLst/>
          </a:prstGeom>
          <a:gradFill>
            <a:gsLst>
              <a:gs pos="0">
                <a:srgbClr val="DDEBCF"/>
              </a:gs>
              <a:gs pos="50000">
                <a:srgbClr val="9CB86E"/>
              </a:gs>
              <a:gs pos="100000">
                <a:srgbClr val="156B13"/>
              </a:gs>
            </a:gsLst>
            <a:lin ang="16200000" scaled="0"/>
          </a:gradFill>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2400" dirty="0" smtClean="0">
                <a:solidFill>
                  <a:schemeClr val="tx1"/>
                </a:solidFill>
                <a:latin typeface="华文中宋" pitchFamily="2" charset="-122"/>
                <a:ea typeface="华文中宋" pitchFamily="2" charset="-122"/>
              </a:rPr>
              <a:t>搜索</a:t>
            </a:r>
            <a:endParaRPr kumimoji="1" lang="en-US" altLang="zh-CN" sz="2400" dirty="0" smtClean="0">
              <a:solidFill>
                <a:schemeClr val="tx1"/>
              </a:solidFill>
              <a:latin typeface="华文中宋" pitchFamily="2" charset="-122"/>
              <a:ea typeface="华文中宋" pitchFamily="2" charset="-122"/>
            </a:endParaRPr>
          </a:p>
          <a:p>
            <a:pPr algn="ctr"/>
            <a:r>
              <a:rPr kumimoji="1" lang="zh-CN" altLang="en-US" sz="2400" dirty="0" smtClean="0">
                <a:solidFill>
                  <a:schemeClr val="tx1"/>
                </a:solidFill>
                <a:latin typeface="华文中宋" pitchFamily="2" charset="-122"/>
                <a:ea typeface="华文中宋" pitchFamily="2" charset="-122"/>
              </a:rPr>
              <a:t>结果</a:t>
            </a:r>
          </a:p>
        </p:txBody>
      </p:sp>
    </p:spTree>
    <p:extLst>
      <p:ext uri="{BB962C8B-B14F-4D97-AF65-F5344CB8AC3E}">
        <p14:creationId xmlns:p14="http://schemas.microsoft.com/office/powerpoint/2010/main" val="27139687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日期占位符 3"/>
          <p:cNvSpPr>
            <a:spLocks noGrp="1"/>
          </p:cNvSpPr>
          <p:nvPr>
            <p:ph type="dt" sz="quarter" idx="10"/>
          </p:nvPr>
        </p:nvSpPr>
        <p:spPr>
          <a:xfrm>
            <a:off x="946150" y="6376988"/>
            <a:ext cx="2133600" cy="365125"/>
          </a:xfrm>
          <a:noFill/>
          <a:ln>
            <a:miter lim="800000"/>
            <a:headEnd/>
            <a:tailEnd/>
          </a:ln>
        </p:spPr>
        <p:txBody>
          <a:bodyPr/>
          <a:lstStyle/>
          <a:p>
            <a:pPr fontAlgn="base">
              <a:spcBef>
                <a:spcPct val="0"/>
              </a:spcBef>
              <a:spcAft>
                <a:spcPct val="0"/>
              </a:spcAft>
            </a:pPr>
            <a:fld id="{5FEC6E30-FE04-4F98-81F4-97F50934CF4F}"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物</a:t>
            </a:r>
            <a:r>
              <a:rPr lang="zh-CN" altLang="en-US" sz="3200" b="1" kern="1200" dirty="0">
                <a:solidFill>
                  <a:srgbClr val="003399"/>
                </a:solidFill>
                <a:latin typeface="华文中宋" pitchFamily="2" charset="-122"/>
                <a:ea typeface="华文中宋" pitchFamily="2" charset="-122"/>
              </a:rPr>
              <a:t>联网</a:t>
            </a:r>
            <a:r>
              <a:rPr lang="zh-CN" altLang="en-US" sz="3200" b="1" kern="1200" dirty="0" smtClean="0">
                <a:solidFill>
                  <a:srgbClr val="003399"/>
                </a:solidFill>
                <a:latin typeface="华文中宋" pitchFamily="2" charset="-122"/>
                <a:ea typeface="华文中宋" pitchFamily="2" charset="-122"/>
              </a:rPr>
              <a:t>搜索中的安全</a:t>
            </a:r>
            <a:r>
              <a:rPr lang="zh-CN" altLang="en-US" sz="3200" b="1" kern="1200" dirty="0">
                <a:solidFill>
                  <a:srgbClr val="003399"/>
                </a:solidFill>
                <a:latin typeface="华文中宋" pitchFamily="2" charset="-122"/>
                <a:ea typeface="华文中宋" pitchFamily="2" charset="-122"/>
              </a:rPr>
              <a:t>问题</a:t>
            </a:r>
          </a:p>
        </p:txBody>
      </p:sp>
      <p:sp>
        <p:nvSpPr>
          <p:cNvPr id="6" name="Rectangle 5"/>
          <p:cNvSpPr>
            <a:spLocks noChangeArrowheads="1"/>
          </p:cNvSpPr>
          <p:nvPr/>
        </p:nvSpPr>
        <p:spPr bwMode="auto">
          <a:xfrm>
            <a:off x="107505" y="1289050"/>
            <a:ext cx="9006334"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77831" name="内容占位符 5"/>
          <p:cNvSpPr>
            <a:spLocks noGrp="1"/>
          </p:cNvSpPr>
          <p:nvPr>
            <p:ph idx="4294967295"/>
          </p:nvPr>
        </p:nvSpPr>
        <p:spPr>
          <a:xfrm>
            <a:off x="107506" y="1296988"/>
            <a:ext cx="8965058" cy="1339924"/>
          </a:xfrm>
        </p:spPr>
        <p:txBody>
          <a:bodyPr/>
          <a:lstStyle/>
          <a:p>
            <a:r>
              <a:rPr lang="zh-CN" altLang="en-US" sz="2800" dirty="0" smtClean="0">
                <a:latin typeface="华文中宋"/>
                <a:ea typeface="华文中宋"/>
                <a:cs typeface="华文中宋"/>
              </a:rPr>
              <a:t>实例</a:t>
            </a:r>
            <a:r>
              <a:rPr lang="en-US" altLang="zh-CN" sz="2800" dirty="0" smtClean="0">
                <a:latin typeface="华文中宋"/>
                <a:ea typeface="华文中宋"/>
                <a:cs typeface="华文中宋"/>
              </a:rPr>
              <a:t>1</a:t>
            </a:r>
            <a:r>
              <a:rPr lang="zh-CN" altLang="en-US" sz="2800" dirty="0" smtClean="0">
                <a:latin typeface="华文中宋"/>
                <a:ea typeface="华文中宋"/>
                <a:cs typeface="华文中宋"/>
              </a:rPr>
              <a:t>：</a:t>
            </a:r>
            <a:r>
              <a:rPr lang="zh-CN" altLang="en-US" sz="2800" dirty="0">
                <a:latin typeface="华文中宋"/>
                <a:ea typeface="华文中宋"/>
                <a:cs typeface="华文中宋"/>
              </a:rPr>
              <a:t>物</a:t>
            </a:r>
            <a:r>
              <a:rPr lang="zh-CN" altLang="en-US" sz="2800" dirty="0" smtClean="0">
                <a:latin typeface="华文中宋"/>
                <a:ea typeface="华文中宋"/>
                <a:cs typeface="华文中宋"/>
              </a:rPr>
              <a:t>联网中传感器位置暴露引发数据可信问题</a:t>
            </a:r>
            <a:endParaRPr lang="en-US" altLang="zh-CN" sz="2800" dirty="0" smtClean="0">
              <a:latin typeface="华文中宋"/>
              <a:ea typeface="华文中宋"/>
              <a:cs typeface="华文中宋"/>
            </a:endParaRPr>
          </a:p>
          <a:p>
            <a:pPr lvl="1"/>
            <a:r>
              <a:rPr lang="zh-CN" altLang="en-US" sz="2400" dirty="0" smtClean="0">
                <a:latin typeface="华文中宋"/>
                <a:ea typeface="华文中宋"/>
                <a:cs typeface="华文中宋"/>
              </a:rPr>
              <a:t>传感器可能被劫持，由于传感器资源的限制无法使用高强度加密机制，</a:t>
            </a:r>
            <a:r>
              <a:rPr lang="zh-CN" altLang="en-US" sz="2400" dirty="0">
                <a:latin typeface="华文中宋"/>
                <a:ea typeface="华文中宋"/>
                <a:cs typeface="华文中宋"/>
              </a:rPr>
              <a:t>导致数据被篡改、污染、</a:t>
            </a:r>
            <a:r>
              <a:rPr lang="zh-CN" altLang="en-US" sz="2400" dirty="0" smtClean="0">
                <a:latin typeface="华文中宋"/>
                <a:ea typeface="华文中宋"/>
                <a:cs typeface="华文中宋"/>
              </a:rPr>
              <a:t>伪造</a:t>
            </a:r>
          </a:p>
          <a:p>
            <a:pPr lvl="1"/>
            <a:endParaRPr lang="zh-CN" altLang="en-US" sz="2400" dirty="0" smtClean="0">
              <a:latin typeface="华文中宋"/>
              <a:ea typeface="华文中宋"/>
              <a:cs typeface="华文中宋"/>
            </a:endParaRPr>
          </a:p>
          <a:p>
            <a:pPr lvl="1"/>
            <a:endParaRPr lang="zh-CN" altLang="en-US" sz="2000" dirty="0" smtClean="0">
              <a:latin typeface="华文中宋"/>
              <a:ea typeface="华文中宋"/>
              <a:cs typeface="华文中宋"/>
            </a:endParaRPr>
          </a:p>
        </p:txBody>
      </p:sp>
      <p:pic>
        <p:nvPicPr>
          <p:cNvPr id="3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707428"/>
            <a:ext cx="5223112" cy="3443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椭圆 35"/>
          <p:cNvSpPr>
            <a:spLocks noChangeArrowheads="1"/>
          </p:cNvSpPr>
          <p:nvPr/>
        </p:nvSpPr>
        <p:spPr bwMode="auto">
          <a:xfrm>
            <a:off x="2231739" y="4326962"/>
            <a:ext cx="2376265" cy="1968384"/>
          </a:xfrm>
          <a:prstGeom prst="ellipse">
            <a:avLst/>
          </a:prstGeom>
          <a:noFill/>
          <a:ln w="381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marL="342900" indent="-342900" eaLnBrk="0" hangingPunct="0">
              <a:defRPr sz="2000" i="1">
                <a:solidFill>
                  <a:srgbClr val="000066"/>
                </a:solidFill>
                <a:latin typeface="Times New Roman" pitchFamily="18" charset="0"/>
                <a:ea typeface="楷体_GB2312" pitchFamily="49" charset="-122"/>
              </a:defRPr>
            </a:lvl1pPr>
            <a:lvl2pPr marL="742950" indent="-285750" eaLnBrk="0" hangingPunct="0">
              <a:defRPr sz="2000" i="1">
                <a:solidFill>
                  <a:srgbClr val="000066"/>
                </a:solidFill>
                <a:latin typeface="Times New Roman" pitchFamily="18" charset="0"/>
                <a:ea typeface="楷体_GB2312" pitchFamily="49" charset="-122"/>
              </a:defRPr>
            </a:lvl2pPr>
            <a:lvl3pPr marL="1143000" indent="-228600" eaLnBrk="0" hangingPunct="0">
              <a:defRPr sz="2000" i="1">
                <a:solidFill>
                  <a:srgbClr val="000066"/>
                </a:solidFill>
                <a:latin typeface="Times New Roman" pitchFamily="18" charset="0"/>
                <a:ea typeface="楷体_GB2312" pitchFamily="49" charset="-122"/>
              </a:defRPr>
            </a:lvl3pPr>
            <a:lvl4pPr marL="1600200" indent="-228600" eaLnBrk="0" hangingPunct="0">
              <a:defRPr sz="2000" i="1">
                <a:solidFill>
                  <a:srgbClr val="000066"/>
                </a:solidFill>
                <a:latin typeface="Times New Roman" pitchFamily="18" charset="0"/>
                <a:ea typeface="楷体_GB2312" pitchFamily="49" charset="-122"/>
              </a:defRPr>
            </a:lvl4pPr>
            <a:lvl5pPr marL="2057400" indent="-228600" eaLnBrk="0" hangingPunct="0">
              <a:defRPr sz="2000" i="1">
                <a:solidFill>
                  <a:srgbClr val="000066"/>
                </a:solidFill>
                <a:latin typeface="Times New Roman" pitchFamily="18" charset="0"/>
                <a:ea typeface="楷体_GB2312" pitchFamily="49" charset="-122"/>
              </a:defRPr>
            </a:lvl5pPr>
            <a:lvl6pPr marL="2514600" indent="-228600" eaLnBrk="0" fontAlgn="base" hangingPunct="0">
              <a:spcBef>
                <a:spcPct val="0"/>
              </a:spcBef>
              <a:spcAft>
                <a:spcPct val="0"/>
              </a:spcAft>
              <a:defRPr sz="2000" i="1">
                <a:solidFill>
                  <a:srgbClr val="000066"/>
                </a:solidFill>
                <a:latin typeface="Times New Roman" pitchFamily="18" charset="0"/>
                <a:ea typeface="楷体_GB2312" pitchFamily="49" charset="-122"/>
              </a:defRPr>
            </a:lvl6pPr>
            <a:lvl7pPr marL="2971800" indent="-228600" eaLnBrk="0" fontAlgn="base" hangingPunct="0">
              <a:spcBef>
                <a:spcPct val="0"/>
              </a:spcBef>
              <a:spcAft>
                <a:spcPct val="0"/>
              </a:spcAft>
              <a:defRPr sz="2000" i="1">
                <a:solidFill>
                  <a:srgbClr val="000066"/>
                </a:solidFill>
                <a:latin typeface="Times New Roman" pitchFamily="18" charset="0"/>
                <a:ea typeface="楷体_GB2312" pitchFamily="49" charset="-122"/>
              </a:defRPr>
            </a:lvl7pPr>
            <a:lvl8pPr marL="3429000" indent="-228600" eaLnBrk="0" fontAlgn="base" hangingPunct="0">
              <a:spcBef>
                <a:spcPct val="0"/>
              </a:spcBef>
              <a:spcAft>
                <a:spcPct val="0"/>
              </a:spcAft>
              <a:defRPr sz="2000" i="1">
                <a:solidFill>
                  <a:srgbClr val="000066"/>
                </a:solidFill>
                <a:latin typeface="Times New Roman" pitchFamily="18" charset="0"/>
                <a:ea typeface="楷体_GB2312" pitchFamily="49" charset="-122"/>
              </a:defRPr>
            </a:lvl8pPr>
            <a:lvl9pPr marL="3886200" indent="-228600" eaLnBrk="0" fontAlgn="base" hangingPunct="0">
              <a:spcBef>
                <a:spcPct val="0"/>
              </a:spcBef>
              <a:spcAft>
                <a:spcPct val="0"/>
              </a:spcAft>
              <a:defRPr sz="2000" i="1">
                <a:solidFill>
                  <a:srgbClr val="000066"/>
                </a:solidFill>
                <a:latin typeface="Times New Roman" pitchFamily="18" charset="0"/>
                <a:ea typeface="楷体_GB2312" pitchFamily="49" charset="-122"/>
              </a:defRPr>
            </a:lvl9pPr>
          </a:lstStyle>
          <a:p>
            <a:pPr algn="ctr">
              <a:spcBef>
                <a:spcPct val="20000"/>
              </a:spcBef>
              <a:buClr>
                <a:srgbClr val="FF0000"/>
              </a:buClr>
              <a:buSzPct val="75000"/>
              <a:buFont typeface="Marlett" pitchFamily="2" charset="2"/>
              <a:buChar char="4"/>
            </a:pPr>
            <a:endParaRPr lang="zh-CN" altLang="en-US"/>
          </a:p>
        </p:txBody>
      </p:sp>
      <p:sp>
        <p:nvSpPr>
          <p:cNvPr id="37" name="TextBox 36"/>
          <p:cNvSpPr txBox="1"/>
          <p:nvPr/>
        </p:nvSpPr>
        <p:spPr>
          <a:xfrm>
            <a:off x="1508820" y="5733256"/>
            <a:ext cx="1160562" cy="369332"/>
          </a:xfrm>
          <a:prstGeom prst="rect">
            <a:avLst/>
          </a:prstGeom>
          <a:noFill/>
        </p:spPr>
        <p:txBody>
          <a:bodyPr wrap="square" rtlCol="0">
            <a:spAutoFit/>
          </a:bodyPr>
          <a:lstStyle/>
          <a:p>
            <a:r>
              <a:rPr lang="zh-CN" altLang="en-US" b="1" dirty="0" smtClean="0">
                <a:solidFill>
                  <a:srgbClr val="FF0000"/>
                </a:solidFill>
                <a:latin typeface="微软雅黑" pitchFamily="34" charset="-122"/>
                <a:ea typeface="微软雅黑" pitchFamily="34" charset="-122"/>
              </a:rPr>
              <a:t>暴露区</a:t>
            </a:r>
            <a:endParaRPr lang="zh-CN" altLang="en-US" b="1" dirty="0">
              <a:solidFill>
                <a:srgbClr val="FF0000"/>
              </a:solidFill>
              <a:latin typeface="微软雅黑" pitchFamily="34" charset="-122"/>
              <a:ea typeface="微软雅黑" pitchFamily="34" charset="-122"/>
            </a:endParaRPr>
          </a:p>
        </p:txBody>
      </p:sp>
      <p:pic>
        <p:nvPicPr>
          <p:cNvPr id="3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6648" y="5055840"/>
            <a:ext cx="457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云形标注 38"/>
          <p:cNvSpPr/>
          <p:nvPr/>
        </p:nvSpPr>
        <p:spPr>
          <a:xfrm>
            <a:off x="2686948" y="4797152"/>
            <a:ext cx="1525012" cy="546279"/>
          </a:xfrm>
          <a:prstGeom prst="cloudCallout">
            <a:avLst>
              <a:gd name="adj1" fmla="val -72613"/>
              <a:gd name="adj2" fmla="val 23693"/>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300" b="1" dirty="0" smtClean="0">
                <a:solidFill>
                  <a:schemeClr val="tx1"/>
                </a:solidFill>
              </a:rPr>
              <a:t>11</a:t>
            </a:r>
            <a:r>
              <a:rPr lang="en-US" altLang="zh-CN" sz="1300" b="1" dirty="0" smtClean="0">
                <a:solidFill>
                  <a:srgbClr val="FF0000"/>
                </a:solidFill>
              </a:rPr>
              <a:t>011</a:t>
            </a:r>
            <a:r>
              <a:rPr lang="en-US" altLang="zh-CN" sz="1300" b="1" dirty="0" smtClean="0">
                <a:solidFill>
                  <a:schemeClr val="tx1"/>
                </a:solidFill>
              </a:rPr>
              <a:t>001</a:t>
            </a:r>
            <a:endParaRPr lang="zh-CN" altLang="en-US" sz="1300" b="1" dirty="0">
              <a:solidFill>
                <a:schemeClr val="tx1"/>
              </a:solidFill>
            </a:endParaRPr>
          </a:p>
        </p:txBody>
      </p:sp>
    </p:spTree>
    <p:extLst>
      <p:ext uri="{BB962C8B-B14F-4D97-AF65-F5344CB8AC3E}">
        <p14:creationId xmlns:p14="http://schemas.microsoft.com/office/powerpoint/2010/main" val="26144022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barn(inVertical)">
                                      <p:cBhvr>
                                        <p:cTn id="11" dur="500"/>
                                        <p:tgtEl>
                                          <p:spTgt spid="36"/>
                                        </p:tgtEl>
                                      </p:cBhvr>
                                    </p:animEffect>
                                  </p:childTnLst>
                                </p:cTn>
                              </p:par>
                            </p:childTnLst>
                          </p:cTn>
                        </p:par>
                        <p:par>
                          <p:cTn id="12" fill="hold">
                            <p:stCondLst>
                              <p:cond delay="500"/>
                            </p:stCondLst>
                            <p:childTnLst>
                              <p:par>
                                <p:cTn id="13" presetID="16" presetClass="entr" presetSubtype="21" fill="hold" grpId="0"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barn(inVertical)">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8"/>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0" presetClass="path" presetSubtype="0" accel="50000" decel="50000" fill="hold" grpId="1" nodeType="afterEffect">
                                  <p:stCondLst>
                                    <p:cond delay="0"/>
                                  </p:stCondLst>
                                  <p:childTnLst>
                                    <p:animMotion origin="layout" path="M -4.44444E-6 -3.87283E-6 C 0.00834 -0.003 0.0158 -0.0067 0.02396 -0.00994 C 0.03195 -0.01896 0.04132 -0.02011 0.05244 -0.02173 C 0.06216 -0.02497 0.07414 -0.03121 0.08421 -0.03352 C 0.10105 -0.03745 0.08247 -0.03352 0.10799 -0.03699 C 0.11094 -0.03745 0.11893 -0.0393 0.12223 -0.04023 C 0.12535 -0.04115 0.13178 -0.0437 0.13178 -0.04346 C 0.1408 -0.05017 0.13473 -0.04647 0.15087 -0.05202 C 0.15261 -0.05271 0.15382 -0.05456 0.15556 -0.05549 C 0.15712 -0.05618 0.15886 -0.05641 0.16042 -0.05711 C 0.16146 -0.05826 0.16233 -0.05965 0.16355 -0.06057 C 0.16546 -0.06196 0.16806 -0.06219 0.16997 -0.06381 C 0.18021 -0.0726 0.1658 -0.06612 0.17778 -0.07075 C 0.17882 -0.07167 0.17987 -0.07306 0.18108 -0.07398 C 0.18264 -0.07514 0.18577 -0.07722 0.18577 -0.07699 L 0.19532 -0.08901 L 0.25886 -0.16786 " pathEditMode="relative" rAng="0" ptsTypes="ffffffffffffffAAA">
                                      <p:cBhvr>
                                        <p:cTn id="25" dur="2000" fill="hold"/>
                                        <p:tgtEl>
                                          <p:spTgt spid="39"/>
                                        </p:tgtEl>
                                        <p:attrNameLst>
                                          <p:attrName>ppt_x</p:attrName>
                                          <p:attrName>ppt_y</p:attrName>
                                        </p:attrNameLst>
                                      </p:cBhvr>
                                      <p:rCtr x="12934" y="-83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p:bldP spid="39" grpId="0" animBg="1"/>
      <p:bldP spid="3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日期占位符 3"/>
          <p:cNvSpPr>
            <a:spLocks noGrp="1"/>
          </p:cNvSpPr>
          <p:nvPr>
            <p:ph type="dt" sz="quarter" idx="10"/>
          </p:nvPr>
        </p:nvSpPr>
        <p:spPr>
          <a:xfrm>
            <a:off x="946150" y="6376988"/>
            <a:ext cx="2133600" cy="365125"/>
          </a:xfrm>
          <a:noFill/>
          <a:ln>
            <a:miter lim="800000"/>
            <a:headEnd/>
            <a:tailEnd/>
          </a:ln>
        </p:spPr>
        <p:txBody>
          <a:bodyPr/>
          <a:lstStyle/>
          <a:p>
            <a:pPr fontAlgn="base">
              <a:spcBef>
                <a:spcPct val="0"/>
              </a:spcBef>
              <a:spcAft>
                <a:spcPct val="0"/>
              </a:spcAft>
            </a:pPr>
            <a:fld id="{5FEC6E30-FE04-4F98-81F4-97F50934CF4F}"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物</a:t>
            </a:r>
            <a:r>
              <a:rPr lang="zh-CN" altLang="en-US" sz="3200" b="1" kern="1200" dirty="0">
                <a:solidFill>
                  <a:srgbClr val="003399"/>
                </a:solidFill>
                <a:latin typeface="华文中宋" pitchFamily="2" charset="-122"/>
                <a:ea typeface="华文中宋" pitchFamily="2" charset="-122"/>
              </a:rPr>
              <a:t>联网</a:t>
            </a:r>
            <a:r>
              <a:rPr lang="zh-CN" altLang="en-US" sz="3200" b="1" kern="1200" dirty="0" smtClean="0">
                <a:solidFill>
                  <a:srgbClr val="003399"/>
                </a:solidFill>
                <a:latin typeface="华文中宋" pitchFamily="2" charset="-122"/>
                <a:ea typeface="华文中宋" pitchFamily="2" charset="-122"/>
              </a:rPr>
              <a:t>搜索中的安全</a:t>
            </a:r>
            <a:r>
              <a:rPr lang="zh-CN" altLang="en-US" sz="3200" b="1" kern="1200" dirty="0">
                <a:solidFill>
                  <a:srgbClr val="003399"/>
                </a:solidFill>
                <a:latin typeface="华文中宋" pitchFamily="2" charset="-122"/>
                <a:ea typeface="华文中宋" pitchFamily="2" charset="-122"/>
              </a:rPr>
              <a:t>问题</a:t>
            </a:r>
          </a:p>
        </p:txBody>
      </p:sp>
      <p:sp>
        <p:nvSpPr>
          <p:cNvPr id="6" name="Rectangle 5"/>
          <p:cNvSpPr>
            <a:spLocks noChangeArrowheads="1"/>
          </p:cNvSpPr>
          <p:nvPr/>
        </p:nvSpPr>
        <p:spPr bwMode="auto">
          <a:xfrm>
            <a:off x="107505" y="1289050"/>
            <a:ext cx="9006334"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77831" name="内容占位符 5"/>
          <p:cNvSpPr>
            <a:spLocks noGrp="1"/>
          </p:cNvSpPr>
          <p:nvPr>
            <p:ph idx="4294967295"/>
          </p:nvPr>
        </p:nvSpPr>
        <p:spPr>
          <a:xfrm>
            <a:off x="107506" y="1296988"/>
            <a:ext cx="8965058" cy="1339924"/>
          </a:xfrm>
        </p:spPr>
        <p:txBody>
          <a:bodyPr/>
          <a:lstStyle/>
          <a:p>
            <a:r>
              <a:rPr lang="zh-CN" altLang="en-US" sz="2800" dirty="0" smtClean="0">
                <a:latin typeface="华文中宋"/>
                <a:ea typeface="华文中宋"/>
                <a:cs typeface="华文中宋"/>
              </a:rPr>
              <a:t>实例</a:t>
            </a:r>
            <a:r>
              <a:rPr lang="en-US" altLang="zh-CN" sz="2800" dirty="0" smtClean="0">
                <a:latin typeface="华文中宋"/>
                <a:ea typeface="华文中宋"/>
                <a:cs typeface="华文中宋"/>
              </a:rPr>
              <a:t>2</a:t>
            </a:r>
            <a:r>
              <a:rPr lang="zh-CN" altLang="en-US" sz="2800" dirty="0" smtClean="0">
                <a:latin typeface="华文中宋"/>
                <a:ea typeface="华文中宋"/>
                <a:cs typeface="华文中宋"/>
              </a:rPr>
              <a:t>：</a:t>
            </a:r>
            <a:r>
              <a:rPr lang="zh-CN" altLang="en-US" sz="2800" dirty="0">
                <a:latin typeface="华文中宋"/>
                <a:ea typeface="华文中宋"/>
                <a:cs typeface="华文中宋"/>
              </a:rPr>
              <a:t>根据发布的照片背景推测</a:t>
            </a:r>
            <a:r>
              <a:rPr lang="zh-CN" altLang="en-US" sz="2800" dirty="0" smtClean="0">
                <a:latin typeface="华文中宋"/>
                <a:ea typeface="华文中宋"/>
                <a:cs typeface="华文中宋"/>
              </a:rPr>
              <a:t>其位置隐私</a:t>
            </a:r>
            <a:endParaRPr lang="en-US" altLang="zh-CN" sz="2800" dirty="0" smtClean="0">
              <a:latin typeface="华文中宋"/>
              <a:ea typeface="华文中宋"/>
              <a:cs typeface="华文中宋"/>
            </a:endParaRPr>
          </a:p>
          <a:p>
            <a:pPr lvl="1"/>
            <a:r>
              <a:rPr lang="zh-CN" altLang="en-US" sz="2400" dirty="0" smtClean="0">
                <a:latin typeface="华文中宋"/>
                <a:ea typeface="华文中宋"/>
                <a:cs typeface="华文中宋"/>
              </a:rPr>
              <a:t>分析提取图片中地标建筑、特殊景物的位置特征，推测其在发布照片时刻所在的位置</a:t>
            </a:r>
          </a:p>
          <a:p>
            <a:pPr lvl="1"/>
            <a:endParaRPr lang="zh-CN" altLang="en-US" sz="2400" dirty="0" smtClean="0">
              <a:latin typeface="华文中宋"/>
              <a:ea typeface="华文中宋"/>
              <a:cs typeface="华文中宋"/>
            </a:endParaRPr>
          </a:p>
          <a:p>
            <a:pPr lvl="1"/>
            <a:endParaRPr lang="zh-CN" altLang="en-US" sz="2000" dirty="0" smtClean="0">
              <a:latin typeface="华文中宋"/>
              <a:ea typeface="华文中宋"/>
              <a:cs typeface="华文中宋"/>
            </a:endParaRPr>
          </a:p>
        </p:txBody>
      </p:sp>
      <p:pic>
        <p:nvPicPr>
          <p:cNvPr id="90115" name="Picture 3" descr="E:\实验室工作\物联网\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9" y="2792872"/>
            <a:ext cx="2160239" cy="162017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bwMode="auto">
          <a:xfrm>
            <a:off x="107505" y="4490031"/>
            <a:ext cx="2592287"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隐含王珞丹住址的照片</a:t>
            </a:r>
          </a:p>
        </p:txBody>
      </p:sp>
      <p:grpSp>
        <p:nvGrpSpPr>
          <p:cNvPr id="11" name="组合 10"/>
          <p:cNvGrpSpPr/>
          <p:nvPr/>
        </p:nvGrpSpPr>
        <p:grpSpPr>
          <a:xfrm>
            <a:off x="2513472" y="2822149"/>
            <a:ext cx="2706600" cy="1544400"/>
            <a:chOff x="2513472" y="2822149"/>
            <a:chExt cx="2706600" cy="1544400"/>
          </a:xfrm>
        </p:grpSpPr>
        <p:pic>
          <p:nvPicPr>
            <p:cNvPr id="90117" name="Picture 5" descr="E:\实验室工作\物联网\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0072" y="2822149"/>
              <a:ext cx="2160000" cy="1544400"/>
            </a:xfrm>
            <a:prstGeom prst="rect">
              <a:avLst/>
            </a:prstGeom>
            <a:noFill/>
            <a:extLst>
              <a:ext uri="{909E8E84-426E-40dd-AFC4-6F175D3DCCD1}">
                <a14:hiddenFill xmlns:a14="http://schemas.microsoft.com/office/drawing/2010/main">
                  <a:solidFill>
                    <a:srgbClr val="FFFFFF"/>
                  </a:solidFill>
                </a14:hiddenFill>
              </a:ext>
            </a:extLst>
          </p:spPr>
        </p:pic>
        <p:sp>
          <p:nvSpPr>
            <p:cNvPr id="8" name="右箭头 7"/>
            <p:cNvSpPr/>
            <p:nvPr/>
          </p:nvSpPr>
          <p:spPr bwMode="auto">
            <a:xfrm>
              <a:off x="2513472" y="3352033"/>
              <a:ext cx="489204"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12" name="组合 11"/>
          <p:cNvGrpSpPr/>
          <p:nvPr/>
        </p:nvGrpSpPr>
        <p:grpSpPr>
          <a:xfrm>
            <a:off x="5292080" y="2334824"/>
            <a:ext cx="3883369" cy="1510453"/>
            <a:chOff x="5292080" y="2334824"/>
            <a:chExt cx="3883369" cy="1510453"/>
          </a:xfrm>
        </p:grpSpPr>
        <p:sp>
          <p:nvSpPr>
            <p:cNvPr id="25" name="右箭头 24"/>
            <p:cNvSpPr/>
            <p:nvPr/>
          </p:nvSpPr>
          <p:spPr bwMode="auto">
            <a:xfrm>
              <a:off x="5292080" y="3360645"/>
              <a:ext cx="897552"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9011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192" y="2334824"/>
              <a:ext cx="1683651" cy="125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矩形 28"/>
            <p:cNvSpPr/>
            <p:nvPr/>
          </p:nvSpPr>
          <p:spPr bwMode="auto">
            <a:xfrm>
              <a:off x="7983843" y="2475754"/>
              <a:ext cx="1191606" cy="97766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b="1" dirty="0">
                  <a:solidFill>
                    <a:schemeClr val="bg1"/>
                  </a:solidFill>
                  <a:latin typeface="Arial" pitchFamily="34" charset="0"/>
                  <a:ea typeface="宋体" pitchFamily="2" charset="-122"/>
                </a:rPr>
                <a:t>物</a:t>
              </a:r>
              <a:r>
                <a:rPr lang="zh-CN" altLang="en-US" b="1" dirty="0" smtClean="0">
                  <a:solidFill>
                    <a:schemeClr val="bg1"/>
                  </a:solidFill>
                  <a:latin typeface="Arial" pitchFamily="34" charset="0"/>
                  <a:ea typeface="宋体" pitchFamily="2" charset="-122"/>
                </a:rPr>
                <a:t>联网中获取轨迹信息</a:t>
              </a:r>
              <a:endParaRPr kumimoji="0" lang="zh-CN" altLang="en-US" sz="1800" b="1" i="0" u="none" strike="noStrike" cap="none" normalizeH="0" baseline="0" dirty="0" smtClean="0">
                <a:ln>
                  <a:noFill/>
                </a:ln>
                <a:solidFill>
                  <a:schemeClr val="bg1"/>
                </a:solidFill>
                <a:effectLst/>
                <a:latin typeface="Arial" pitchFamily="34" charset="0"/>
                <a:ea typeface="宋体" pitchFamily="2" charset="-122"/>
              </a:endParaRPr>
            </a:p>
          </p:txBody>
        </p:sp>
      </p:grpSp>
      <p:grpSp>
        <p:nvGrpSpPr>
          <p:cNvPr id="13" name="组合 12"/>
          <p:cNvGrpSpPr/>
          <p:nvPr/>
        </p:nvGrpSpPr>
        <p:grpSpPr>
          <a:xfrm>
            <a:off x="5508479" y="3619872"/>
            <a:ext cx="3666970" cy="1321296"/>
            <a:chOff x="5508479" y="3619872"/>
            <a:chExt cx="3666970" cy="1321296"/>
          </a:xfrm>
        </p:grpSpPr>
        <p:pic>
          <p:nvPicPr>
            <p:cNvPr id="9012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479" y="4131543"/>
              <a:ext cx="3267075"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矩形 32"/>
            <p:cNvSpPr/>
            <p:nvPr/>
          </p:nvSpPr>
          <p:spPr bwMode="auto">
            <a:xfrm>
              <a:off x="7983843" y="3962522"/>
              <a:ext cx="1191606" cy="97766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b="1" dirty="0">
                  <a:solidFill>
                    <a:schemeClr val="bg1"/>
                  </a:solidFill>
                  <a:latin typeface="Arial" pitchFamily="34" charset="0"/>
                  <a:ea typeface="宋体" pitchFamily="2" charset="-122"/>
                </a:rPr>
                <a:t>物</a:t>
              </a:r>
              <a:r>
                <a:rPr lang="zh-CN" altLang="en-US" b="1" dirty="0" smtClean="0">
                  <a:solidFill>
                    <a:schemeClr val="bg1"/>
                  </a:solidFill>
                  <a:latin typeface="Arial" pitchFamily="34" charset="0"/>
                  <a:ea typeface="宋体" pitchFamily="2" charset="-122"/>
                </a:rPr>
                <a:t>联网中的语义文本</a:t>
              </a:r>
              <a:endParaRPr kumimoji="0" lang="zh-CN" altLang="en-US" sz="1800" b="1" i="0" u="none" strike="noStrike" cap="none" normalizeH="0" baseline="0" dirty="0" smtClean="0">
                <a:ln>
                  <a:noFill/>
                </a:ln>
                <a:solidFill>
                  <a:schemeClr val="bg1"/>
                </a:solidFill>
                <a:effectLst/>
                <a:latin typeface="Arial" pitchFamily="34" charset="0"/>
                <a:ea typeface="宋体" pitchFamily="2" charset="-122"/>
              </a:endParaRPr>
            </a:p>
          </p:txBody>
        </p:sp>
        <p:sp>
          <p:nvSpPr>
            <p:cNvPr id="9" name="加号 8"/>
            <p:cNvSpPr/>
            <p:nvPr/>
          </p:nvSpPr>
          <p:spPr bwMode="auto">
            <a:xfrm>
              <a:off x="6913417" y="3619872"/>
              <a:ext cx="457200" cy="457200"/>
            </a:xfrm>
            <a:prstGeom prst="mathPlus">
              <a:avLst/>
            </a:prstGeom>
            <a:solidFill>
              <a:srgbClr val="C000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16" name="组合 15"/>
          <p:cNvGrpSpPr/>
          <p:nvPr/>
        </p:nvGrpSpPr>
        <p:grpSpPr>
          <a:xfrm>
            <a:off x="2843808" y="4677886"/>
            <a:ext cx="4526810" cy="2008691"/>
            <a:chOff x="2843808" y="4677886"/>
            <a:chExt cx="4526810" cy="2008691"/>
          </a:xfrm>
        </p:grpSpPr>
        <p:grpSp>
          <p:nvGrpSpPr>
            <p:cNvPr id="14" name="组合 13"/>
            <p:cNvGrpSpPr/>
            <p:nvPr/>
          </p:nvGrpSpPr>
          <p:grpSpPr>
            <a:xfrm>
              <a:off x="2843808" y="4677886"/>
              <a:ext cx="4526810" cy="2008691"/>
              <a:chOff x="2843808" y="4677886"/>
              <a:chExt cx="4526810" cy="2008691"/>
            </a:xfrm>
          </p:grpSpPr>
          <p:sp>
            <p:nvSpPr>
              <p:cNvPr id="10" name="直角上箭头 9"/>
              <p:cNvSpPr/>
              <p:nvPr/>
            </p:nvSpPr>
            <p:spPr bwMode="auto">
              <a:xfrm rot="16200000" flipH="1">
                <a:off x="6439362" y="5018027"/>
                <a:ext cx="792088" cy="1070424"/>
              </a:xfrm>
              <a:prstGeom prst="ben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901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3808" y="4677886"/>
                <a:ext cx="2505803" cy="1551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矩形 33"/>
              <p:cNvSpPr/>
              <p:nvPr/>
            </p:nvSpPr>
            <p:spPr bwMode="auto">
              <a:xfrm>
                <a:off x="2879992" y="6229377"/>
                <a:ext cx="2520160"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精确家庭住址（隐私）</a:t>
                </a:r>
              </a:p>
            </p:txBody>
          </p:sp>
        </p:grpSp>
        <p:sp>
          <p:nvSpPr>
            <p:cNvPr id="15" name="矩形 14"/>
            <p:cNvSpPr/>
            <p:nvPr/>
          </p:nvSpPr>
          <p:spPr bwMode="auto">
            <a:xfrm>
              <a:off x="3060072" y="5225031"/>
              <a:ext cx="720080" cy="457200"/>
            </a:xfrm>
            <a:prstGeom prst="rect">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16860244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righ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日期占位符 3"/>
          <p:cNvSpPr>
            <a:spLocks noGrp="1"/>
          </p:cNvSpPr>
          <p:nvPr>
            <p:ph type="dt" sz="quarter" idx="10"/>
          </p:nvPr>
        </p:nvSpPr>
        <p:spPr>
          <a:xfrm>
            <a:off x="946150" y="6376988"/>
            <a:ext cx="2133600" cy="365125"/>
          </a:xfrm>
          <a:noFill/>
          <a:ln>
            <a:miter lim="800000"/>
            <a:headEnd/>
            <a:tailEnd/>
          </a:ln>
        </p:spPr>
        <p:txBody>
          <a:bodyPr/>
          <a:lstStyle/>
          <a:p>
            <a:pPr fontAlgn="base">
              <a:spcBef>
                <a:spcPct val="0"/>
              </a:spcBef>
              <a:spcAft>
                <a:spcPct val="0"/>
              </a:spcAft>
            </a:pPr>
            <a:fld id="{5FEC6E30-FE04-4F98-81F4-97F50934CF4F}"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物联网搜索中的安全问题</a:t>
            </a:r>
          </a:p>
        </p:txBody>
      </p:sp>
      <p:sp>
        <p:nvSpPr>
          <p:cNvPr id="6" name="Rectangle 5"/>
          <p:cNvSpPr>
            <a:spLocks noChangeArrowheads="1"/>
          </p:cNvSpPr>
          <p:nvPr/>
        </p:nvSpPr>
        <p:spPr bwMode="auto">
          <a:xfrm>
            <a:off x="107505" y="1289050"/>
            <a:ext cx="9006334"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77831" name="内容占位符 5"/>
          <p:cNvSpPr>
            <a:spLocks noGrp="1"/>
          </p:cNvSpPr>
          <p:nvPr>
            <p:ph idx="4294967295"/>
          </p:nvPr>
        </p:nvSpPr>
        <p:spPr>
          <a:xfrm>
            <a:off x="107506" y="1296988"/>
            <a:ext cx="8965058" cy="1339924"/>
          </a:xfrm>
        </p:spPr>
        <p:txBody>
          <a:bodyPr/>
          <a:lstStyle/>
          <a:p>
            <a:r>
              <a:rPr lang="zh-CN" altLang="en-US" sz="2800" dirty="0" smtClean="0">
                <a:latin typeface="华文中宋"/>
                <a:ea typeface="华文中宋"/>
                <a:cs typeface="华文中宋"/>
              </a:rPr>
              <a:t>实例</a:t>
            </a:r>
            <a:r>
              <a:rPr lang="en-US" altLang="zh-CN" sz="2800" dirty="0" smtClean="0">
                <a:latin typeface="华文中宋"/>
                <a:ea typeface="华文中宋"/>
                <a:cs typeface="华文中宋"/>
              </a:rPr>
              <a:t>3</a:t>
            </a:r>
            <a:r>
              <a:rPr lang="zh-CN" altLang="en-US" sz="2800" dirty="0" smtClean="0">
                <a:latin typeface="华文中宋"/>
                <a:ea typeface="华文中宋"/>
                <a:cs typeface="华文中宋"/>
              </a:rPr>
              <a:t>：物联网搜索中的权限控制</a:t>
            </a:r>
            <a:endParaRPr lang="en-US" altLang="zh-CN" sz="2800" dirty="0" smtClean="0">
              <a:latin typeface="华文中宋"/>
              <a:ea typeface="华文中宋"/>
              <a:cs typeface="华文中宋"/>
            </a:endParaRPr>
          </a:p>
          <a:p>
            <a:pPr lvl="1"/>
            <a:r>
              <a:rPr lang="zh-CN" altLang="en-US" sz="2400" dirty="0" smtClean="0">
                <a:latin typeface="华文中宋"/>
                <a:ea typeface="华文中宋"/>
                <a:cs typeface="华文中宋"/>
              </a:rPr>
              <a:t>不同的搜索主体由于其角色、兴趣点等不同，对搜索精度、粒度的需求也不同</a:t>
            </a:r>
          </a:p>
          <a:p>
            <a:pPr lvl="1"/>
            <a:endParaRPr lang="zh-CN" altLang="en-US" sz="2400" dirty="0" smtClean="0">
              <a:latin typeface="华文中宋"/>
              <a:ea typeface="华文中宋"/>
              <a:cs typeface="华文中宋"/>
            </a:endParaRPr>
          </a:p>
          <a:p>
            <a:pPr lvl="1"/>
            <a:endParaRPr lang="zh-CN" altLang="en-US" sz="2000" dirty="0" smtClean="0">
              <a:latin typeface="华文中宋"/>
              <a:ea typeface="华文中宋"/>
              <a:cs typeface="华文中宋"/>
            </a:endParaRPr>
          </a:p>
        </p:txBody>
      </p:sp>
      <p:pic>
        <p:nvPicPr>
          <p:cNvPr id="91139" name="Picture 3" descr="E:\实验室工作\物联网\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9586" y="3119450"/>
            <a:ext cx="1542171" cy="180020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bwMode="auto">
          <a:xfrm>
            <a:off x="3740408" y="4919650"/>
            <a:ext cx="1740526" cy="59758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小明在哪里？</a:t>
            </a:r>
          </a:p>
        </p:txBody>
      </p:sp>
      <p:grpSp>
        <p:nvGrpSpPr>
          <p:cNvPr id="16" name="组合 15"/>
          <p:cNvGrpSpPr/>
          <p:nvPr/>
        </p:nvGrpSpPr>
        <p:grpSpPr>
          <a:xfrm>
            <a:off x="251520" y="2636912"/>
            <a:ext cx="3568616" cy="1800200"/>
            <a:chOff x="251520" y="2636912"/>
            <a:chExt cx="3568616" cy="1800200"/>
          </a:xfrm>
        </p:grpSpPr>
        <p:sp>
          <p:nvSpPr>
            <p:cNvPr id="7" name="圆角矩形 6"/>
            <p:cNvSpPr/>
            <p:nvPr/>
          </p:nvSpPr>
          <p:spPr bwMode="auto">
            <a:xfrm>
              <a:off x="251520" y="2636912"/>
              <a:ext cx="2448272" cy="1800200"/>
            </a:xfrm>
            <a:prstGeom prst="round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小明妈妈：</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latin typeface="Arial" pitchFamily="34" charset="0"/>
                  <a:ea typeface="宋体" pitchFamily="2" charset="-122"/>
                </a:rPr>
                <a:t>中央</a:t>
              </a:r>
              <a:r>
                <a:rPr lang="zh-CN" altLang="en-US" dirty="0" smtClean="0">
                  <a:latin typeface="Arial" pitchFamily="34" charset="0"/>
                  <a:ea typeface="宋体" pitchFamily="2" charset="-122"/>
                </a:rPr>
                <a:t>大街，与友谊路交口</a:t>
              </a:r>
              <a:r>
                <a:rPr lang="en-US" altLang="zh-CN" dirty="0" smtClean="0">
                  <a:latin typeface="Arial" pitchFamily="34" charset="0"/>
                  <a:ea typeface="宋体" pitchFamily="2" charset="-122"/>
                </a:rPr>
                <a:t>500</a:t>
              </a:r>
              <a:r>
                <a:rPr lang="zh-CN" altLang="en-US" dirty="0" smtClean="0">
                  <a:latin typeface="Arial" pitchFamily="34" charset="0"/>
                  <a:ea typeface="宋体" pitchFamily="2" charset="-122"/>
                </a:rPr>
                <a:t>米处，正在沿正常轨迹回家。</a:t>
              </a:r>
              <a:endParaRPr lang="en-US" altLang="zh-CN" dirty="0">
                <a:latin typeface="Arial" pitchFamily="34" charset="0"/>
                <a:ea typeface="宋体" pitchFamily="2" charset="-122"/>
              </a:endParaRPr>
            </a:p>
          </p:txBody>
        </p:sp>
        <p:sp>
          <p:nvSpPr>
            <p:cNvPr id="15" name="右箭头 14"/>
            <p:cNvSpPr/>
            <p:nvPr/>
          </p:nvSpPr>
          <p:spPr bwMode="auto">
            <a:xfrm rot="13340529">
              <a:off x="2841728" y="3593034"/>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17" name="组合 16"/>
          <p:cNvGrpSpPr/>
          <p:nvPr/>
        </p:nvGrpSpPr>
        <p:grpSpPr>
          <a:xfrm>
            <a:off x="251520" y="4604163"/>
            <a:ext cx="3611937" cy="1815187"/>
            <a:chOff x="251520" y="4604163"/>
            <a:chExt cx="3611937" cy="1815187"/>
          </a:xfrm>
        </p:grpSpPr>
        <p:sp>
          <p:nvSpPr>
            <p:cNvPr id="28" name="圆角矩形 27"/>
            <p:cNvSpPr/>
            <p:nvPr/>
          </p:nvSpPr>
          <p:spPr bwMode="auto">
            <a:xfrm>
              <a:off x="251520" y="4619150"/>
              <a:ext cx="2448272" cy="1800200"/>
            </a:xfrm>
            <a:prstGeom prst="roundRect">
              <a:avLst/>
            </a:prstGeom>
            <a:solidFill>
              <a:srgbClr val="FFFF00"/>
            </a:solidFill>
            <a:ln w="9525"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小明同学：</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latin typeface="Arial" pitchFamily="34" charset="0"/>
                  <a:ea typeface="宋体" pitchFamily="2" charset="-122"/>
                </a:rPr>
                <a:t>中央</a:t>
              </a:r>
              <a:r>
                <a:rPr lang="zh-CN" altLang="en-US" dirty="0" smtClean="0">
                  <a:latin typeface="Arial" pitchFamily="34" charset="0"/>
                  <a:ea typeface="宋体" pitchFamily="2" charset="-122"/>
                </a:rPr>
                <a:t>大街</a:t>
              </a:r>
              <a:endParaRPr lang="en-US" altLang="zh-CN" dirty="0">
                <a:latin typeface="Arial" pitchFamily="34" charset="0"/>
                <a:ea typeface="宋体" pitchFamily="2" charset="-122"/>
              </a:endParaRPr>
            </a:p>
          </p:txBody>
        </p:sp>
        <p:sp>
          <p:nvSpPr>
            <p:cNvPr id="32" name="右箭头 31"/>
            <p:cNvSpPr/>
            <p:nvPr/>
          </p:nvSpPr>
          <p:spPr bwMode="auto">
            <a:xfrm rot="8398268">
              <a:off x="2885049" y="4604163"/>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19" name="组合 18"/>
          <p:cNvGrpSpPr/>
          <p:nvPr/>
        </p:nvGrpSpPr>
        <p:grpSpPr>
          <a:xfrm>
            <a:off x="5717946" y="4408161"/>
            <a:ext cx="3174534" cy="2011189"/>
            <a:chOff x="5717946" y="4408161"/>
            <a:chExt cx="3174534" cy="2011189"/>
          </a:xfrm>
        </p:grpSpPr>
        <p:sp>
          <p:nvSpPr>
            <p:cNvPr id="31" name="圆角矩形 30"/>
            <p:cNvSpPr/>
            <p:nvPr/>
          </p:nvSpPr>
          <p:spPr bwMode="auto">
            <a:xfrm>
              <a:off x="6444208" y="4619150"/>
              <a:ext cx="2448272" cy="1800200"/>
            </a:xfrm>
            <a:prstGeom prst="roundRect">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zh-CN" altLang="en-US" dirty="0">
                  <a:latin typeface="Arial" pitchFamily="34" charset="0"/>
                  <a:ea typeface="宋体" pitchFamily="2" charset="-122"/>
                </a:rPr>
                <a:t>陌生人</a:t>
              </a: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smtClean="0">
                  <a:latin typeface="Arial" pitchFamily="34" charset="0"/>
                  <a:ea typeface="宋体" pitchFamily="2" charset="-122"/>
                </a:rPr>
                <a:t>未知。</a:t>
              </a:r>
              <a:endParaRPr lang="en-US" altLang="zh-CN" dirty="0">
                <a:latin typeface="Arial" pitchFamily="34" charset="0"/>
                <a:ea typeface="宋体" pitchFamily="2" charset="-122"/>
              </a:endParaRPr>
            </a:p>
          </p:txBody>
        </p:sp>
        <p:sp>
          <p:nvSpPr>
            <p:cNvPr id="35" name="右箭头 34"/>
            <p:cNvSpPr/>
            <p:nvPr/>
          </p:nvSpPr>
          <p:spPr bwMode="auto">
            <a:xfrm rot="2713255">
              <a:off x="5471058" y="465504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grpSp>
        <p:nvGrpSpPr>
          <p:cNvPr id="18" name="组合 17"/>
          <p:cNvGrpSpPr/>
          <p:nvPr/>
        </p:nvGrpSpPr>
        <p:grpSpPr>
          <a:xfrm>
            <a:off x="5471059" y="2636912"/>
            <a:ext cx="3405486" cy="1800200"/>
            <a:chOff x="5471059" y="2636912"/>
            <a:chExt cx="3405486" cy="1800200"/>
          </a:xfrm>
        </p:grpSpPr>
        <p:sp>
          <p:nvSpPr>
            <p:cNvPr id="30" name="圆角矩形 29"/>
            <p:cNvSpPr/>
            <p:nvPr/>
          </p:nvSpPr>
          <p:spPr bwMode="auto">
            <a:xfrm>
              <a:off x="6428273" y="2636912"/>
              <a:ext cx="2448272" cy="1800200"/>
            </a:xfrm>
            <a:prstGeom prst="roundRect">
              <a:avLst/>
            </a:prstGeom>
            <a:solidFill>
              <a:srgbClr val="FFFF00"/>
            </a:solidFill>
            <a:ln w="9525" cap="flat" cmpd="sng" algn="ctr">
              <a:solidFill>
                <a:srgbClr val="FFFF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rPr>
                <a:t>小明班任：</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endParaRPr lang="en-US" altLang="zh-CN" dirty="0">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lang="zh-CN" altLang="en-US" dirty="0">
                  <a:latin typeface="Arial" pitchFamily="34" charset="0"/>
                  <a:ea typeface="宋体" pitchFamily="2" charset="-122"/>
                </a:rPr>
                <a:t>中央</a:t>
              </a:r>
              <a:r>
                <a:rPr lang="zh-CN" altLang="en-US" dirty="0" smtClean="0">
                  <a:latin typeface="Arial" pitchFamily="34" charset="0"/>
                  <a:ea typeface="宋体" pitchFamily="2" charset="-122"/>
                </a:rPr>
                <a:t>大街，正常回家路上。</a:t>
              </a:r>
              <a:endParaRPr lang="en-US" altLang="zh-CN" dirty="0">
                <a:latin typeface="Arial" pitchFamily="34" charset="0"/>
                <a:ea typeface="宋体" pitchFamily="2" charset="-122"/>
              </a:endParaRPr>
            </a:p>
          </p:txBody>
        </p:sp>
        <p:sp>
          <p:nvSpPr>
            <p:cNvPr id="36" name="右箭头 35"/>
            <p:cNvSpPr/>
            <p:nvPr/>
          </p:nvSpPr>
          <p:spPr bwMode="auto">
            <a:xfrm rot="18953074">
              <a:off x="5471059" y="3553462"/>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Tree>
    <p:extLst>
      <p:ext uri="{BB962C8B-B14F-4D97-AF65-F5344CB8AC3E}">
        <p14:creationId xmlns:p14="http://schemas.microsoft.com/office/powerpoint/2010/main" val="30613106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fade">
                                      <p:cBhvr>
                                        <p:cTn id="7" dur="500"/>
                                        <p:tgtEl>
                                          <p:spTgt spid="9113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right)">
                                      <p:cBhvr>
                                        <p:cTn id="16" dur="500"/>
                                        <p:tgtEl>
                                          <p:spTgt spid="16"/>
                                        </p:tgtEl>
                                      </p:cBhvr>
                                    </p:animEffect>
                                  </p:childTnLst>
                                </p:cTn>
                              </p:par>
                            </p:childTnLst>
                          </p:cTn>
                        </p:par>
                        <p:par>
                          <p:cTn id="17" fill="hold">
                            <p:stCondLst>
                              <p:cond delay="500"/>
                            </p:stCondLst>
                            <p:childTnLst>
                              <p:par>
                                <p:cTn id="18" presetID="22" presetClass="entr" presetSubtype="2"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right)">
                                      <p:cBhvr>
                                        <p:cTn id="20" dur="500"/>
                                        <p:tgtEl>
                                          <p:spTgt spid="17"/>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日期占位符 3"/>
          <p:cNvSpPr>
            <a:spLocks noGrp="1"/>
          </p:cNvSpPr>
          <p:nvPr>
            <p:ph type="dt" sz="quarter" idx="10"/>
          </p:nvPr>
        </p:nvSpPr>
        <p:spPr>
          <a:xfrm>
            <a:off x="946150" y="6376988"/>
            <a:ext cx="2133600" cy="365125"/>
          </a:xfrm>
          <a:noFill/>
          <a:ln>
            <a:miter lim="800000"/>
            <a:headEnd/>
            <a:tailEnd/>
          </a:ln>
        </p:spPr>
        <p:txBody>
          <a:bodyPr/>
          <a:lstStyle/>
          <a:p>
            <a:pPr fontAlgn="base">
              <a:spcBef>
                <a:spcPct val="0"/>
              </a:spcBef>
              <a:spcAft>
                <a:spcPct val="0"/>
              </a:spcAft>
            </a:pPr>
            <a:fld id="{5FEC6E30-FE04-4F98-81F4-97F50934CF4F}"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物联网搜索中的安全问题</a:t>
            </a:r>
          </a:p>
        </p:txBody>
      </p:sp>
      <p:sp>
        <p:nvSpPr>
          <p:cNvPr id="6" name="Rectangle 5"/>
          <p:cNvSpPr>
            <a:spLocks noChangeArrowheads="1"/>
          </p:cNvSpPr>
          <p:nvPr/>
        </p:nvSpPr>
        <p:spPr bwMode="auto">
          <a:xfrm>
            <a:off x="107505" y="1289050"/>
            <a:ext cx="9006334"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77831" name="内容占位符 5"/>
          <p:cNvSpPr>
            <a:spLocks noGrp="1"/>
          </p:cNvSpPr>
          <p:nvPr>
            <p:ph idx="4294967295"/>
          </p:nvPr>
        </p:nvSpPr>
        <p:spPr>
          <a:xfrm>
            <a:off x="107506" y="1296988"/>
            <a:ext cx="8965058" cy="1339924"/>
          </a:xfrm>
        </p:spPr>
        <p:txBody>
          <a:bodyPr/>
          <a:lstStyle/>
          <a:p>
            <a:r>
              <a:rPr lang="zh-CN" altLang="en-US" sz="2800" dirty="0" smtClean="0">
                <a:latin typeface="华文中宋"/>
                <a:ea typeface="华文中宋"/>
                <a:cs typeface="华文中宋"/>
              </a:rPr>
              <a:t>实例</a:t>
            </a:r>
            <a:r>
              <a:rPr lang="en-US" altLang="zh-CN" sz="2800" dirty="0" smtClean="0">
                <a:latin typeface="华文中宋"/>
                <a:ea typeface="华文中宋"/>
                <a:cs typeface="华文中宋"/>
              </a:rPr>
              <a:t>4</a:t>
            </a:r>
            <a:r>
              <a:rPr lang="zh-CN" altLang="en-US" sz="2800" dirty="0" smtClean="0">
                <a:latin typeface="华文中宋"/>
                <a:ea typeface="华文中宋"/>
                <a:cs typeface="华文中宋"/>
              </a:rPr>
              <a:t>：</a:t>
            </a:r>
            <a:r>
              <a:rPr lang="zh-CN" altLang="en-US" sz="2800" dirty="0">
                <a:latin typeface="华文中宋"/>
                <a:ea typeface="华文中宋"/>
                <a:cs typeface="华文中宋"/>
              </a:rPr>
              <a:t>根据多源数据中对同一事物的立体描述，推测隐私信息</a:t>
            </a:r>
            <a:endParaRPr lang="en-US" altLang="zh-CN" sz="2800" dirty="0">
              <a:latin typeface="华文中宋"/>
              <a:ea typeface="华文中宋"/>
              <a:cs typeface="华文中宋"/>
            </a:endParaRPr>
          </a:p>
          <a:p>
            <a:pPr lvl="1"/>
            <a:r>
              <a:rPr lang="zh-CN" altLang="en-US" sz="2400" dirty="0">
                <a:latin typeface="华文中宋"/>
                <a:ea typeface="华文中宋"/>
                <a:cs typeface="华文中宋"/>
              </a:rPr>
              <a:t>通过关联分析，整合从多个数据源搜索的多维立体数据，推测暗含的隐私信息</a:t>
            </a:r>
          </a:p>
          <a:p>
            <a:pPr lvl="1"/>
            <a:endParaRPr lang="zh-CN" altLang="en-US" sz="2400" dirty="0" smtClean="0">
              <a:latin typeface="华文中宋"/>
              <a:ea typeface="华文中宋"/>
              <a:cs typeface="华文中宋"/>
            </a:endParaRPr>
          </a:p>
          <a:p>
            <a:pPr lvl="1"/>
            <a:endParaRPr lang="zh-CN" altLang="en-US" sz="2000" dirty="0" smtClean="0">
              <a:latin typeface="华文中宋"/>
              <a:ea typeface="华文中宋"/>
              <a:cs typeface="华文中宋"/>
            </a:endParaRPr>
          </a:p>
        </p:txBody>
      </p:sp>
      <p:grpSp>
        <p:nvGrpSpPr>
          <p:cNvPr id="77824" name="组合 77823"/>
          <p:cNvGrpSpPr/>
          <p:nvPr/>
        </p:nvGrpSpPr>
        <p:grpSpPr>
          <a:xfrm>
            <a:off x="179512" y="2996952"/>
            <a:ext cx="5688632" cy="3626725"/>
            <a:chOff x="179512" y="2996952"/>
            <a:chExt cx="5688632" cy="3626725"/>
          </a:xfrm>
        </p:grpSpPr>
        <p:sp>
          <p:nvSpPr>
            <p:cNvPr id="2" name="圆角矩形 1"/>
            <p:cNvSpPr/>
            <p:nvPr/>
          </p:nvSpPr>
          <p:spPr bwMode="auto">
            <a:xfrm>
              <a:off x="179512" y="3095285"/>
              <a:ext cx="5688632" cy="3528392"/>
            </a:xfrm>
            <a:prstGeom prst="round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3" name="TextBox 2"/>
            <p:cNvSpPr txBox="1"/>
            <p:nvPr/>
          </p:nvSpPr>
          <p:spPr>
            <a:xfrm>
              <a:off x="395536" y="2996952"/>
              <a:ext cx="1418993" cy="584775"/>
            </a:xfrm>
            <a:prstGeom prst="rect">
              <a:avLst/>
            </a:prstGeom>
            <a:noFill/>
          </p:spPr>
          <p:txBody>
            <a:bodyPr wrap="square" rtlCol="0">
              <a:spAutoFit/>
            </a:bodyPr>
            <a:lstStyle/>
            <a:p>
              <a:r>
                <a:rPr lang="zh-CN" altLang="en-US" sz="3200" dirty="0" smtClean="0">
                  <a:latin typeface="隶书" panose="02010509060101010101" pitchFamily="49" charset="-122"/>
                  <a:ea typeface="隶书" panose="02010509060101010101" pitchFamily="49" charset="-122"/>
                </a:rPr>
                <a:t>物联网</a:t>
              </a:r>
              <a:endParaRPr lang="zh-CN" altLang="en-US" sz="3200" dirty="0">
                <a:latin typeface="隶书" panose="02010509060101010101" pitchFamily="49" charset="-122"/>
                <a:ea typeface="隶书" panose="02010509060101010101" pitchFamily="49" charset="-122"/>
              </a:endParaRPr>
            </a:p>
          </p:txBody>
        </p:sp>
      </p:grpSp>
      <p:grpSp>
        <p:nvGrpSpPr>
          <p:cNvPr id="12" name="组合 11"/>
          <p:cNvGrpSpPr/>
          <p:nvPr/>
        </p:nvGrpSpPr>
        <p:grpSpPr>
          <a:xfrm>
            <a:off x="611560" y="3645024"/>
            <a:ext cx="1728192" cy="1370735"/>
            <a:chOff x="611560" y="3645024"/>
            <a:chExt cx="1728192" cy="1370735"/>
          </a:xfrm>
        </p:grpSpPr>
        <p:sp>
          <p:nvSpPr>
            <p:cNvPr id="8" name="矩形 7"/>
            <p:cNvSpPr/>
            <p:nvPr/>
          </p:nvSpPr>
          <p:spPr bwMode="auto">
            <a:xfrm>
              <a:off x="640583" y="4634245"/>
              <a:ext cx="1699168" cy="38151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dirty="0" smtClean="0">
                  <a:solidFill>
                    <a:schemeClr val="bg1"/>
                  </a:solidFill>
                  <a:latin typeface="Arial" pitchFamily="34" charset="0"/>
                  <a:ea typeface="宋体" pitchFamily="2" charset="-122"/>
                </a:rPr>
                <a:t>未来社交</a:t>
              </a:r>
              <a:r>
                <a:rPr lang="zh-CN" altLang="en-US" dirty="0">
                  <a:solidFill>
                    <a:schemeClr val="bg1"/>
                  </a:solidFill>
                  <a:latin typeface="Arial" pitchFamily="34" charset="0"/>
                  <a:ea typeface="宋体" pitchFamily="2" charset="-122"/>
                </a:rPr>
                <a:t>网络</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pic>
          <p:nvPicPr>
            <p:cNvPr id="921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3645024"/>
              <a:ext cx="1728192" cy="1014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3" name="组合 12"/>
          <p:cNvGrpSpPr/>
          <p:nvPr/>
        </p:nvGrpSpPr>
        <p:grpSpPr>
          <a:xfrm>
            <a:off x="3276048" y="3501008"/>
            <a:ext cx="1728000" cy="1512865"/>
            <a:chOff x="3276048" y="3501008"/>
            <a:chExt cx="1728000" cy="1512865"/>
          </a:xfrm>
        </p:grpSpPr>
        <p:sp>
          <p:nvSpPr>
            <p:cNvPr id="27" name="矩形 26"/>
            <p:cNvSpPr/>
            <p:nvPr/>
          </p:nvSpPr>
          <p:spPr bwMode="auto">
            <a:xfrm>
              <a:off x="3276048" y="4632359"/>
              <a:ext cx="1699168" cy="381514"/>
            </a:xfrm>
            <a:prstGeom prst="rect">
              <a:avLst/>
            </a:prstGeom>
            <a:solidFill>
              <a:schemeClr val="tx2">
                <a:lumMod val="75000"/>
              </a:schemeClr>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dirty="0">
                  <a:solidFill>
                    <a:schemeClr val="bg1"/>
                  </a:solidFill>
                  <a:latin typeface="Arial" pitchFamily="34" charset="0"/>
                  <a:ea typeface="宋体" pitchFamily="2" charset="-122"/>
                </a:rPr>
                <a:t>药店</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pic>
          <p:nvPicPr>
            <p:cNvPr id="9216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048" y="3501008"/>
              <a:ext cx="1728000" cy="1131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14" name="组合 13"/>
          <p:cNvGrpSpPr/>
          <p:nvPr/>
        </p:nvGrpSpPr>
        <p:grpSpPr>
          <a:xfrm>
            <a:off x="2051720" y="5085184"/>
            <a:ext cx="1728000" cy="1370171"/>
            <a:chOff x="2051720" y="5085184"/>
            <a:chExt cx="1728000" cy="1370171"/>
          </a:xfrm>
        </p:grpSpPr>
        <p:sp>
          <p:nvSpPr>
            <p:cNvPr id="34" name="矩形 33"/>
            <p:cNvSpPr/>
            <p:nvPr/>
          </p:nvSpPr>
          <p:spPr bwMode="auto">
            <a:xfrm>
              <a:off x="2051720" y="6073841"/>
              <a:ext cx="1699168" cy="381514"/>
            </a:xfrm>
            <a:prstGeom prst="rect">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Arial" pitchFamily="34" charset="0"/>
                  <a:ea typeface="宋体" pitchFamily="2" charset="-122"/>
                </a:rPr>
                <a:t>轨迹信息</a:t>
              </a:r>
            </a:p>
          </p:txBody>
        </p:sp>
        <p:pic>
          <p:nvPicPr>
            <p:cNvPr id="921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720" y="5085184"/>
              <a:ext cx="1728000" cy="988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77826" name="组合 77825"/>
          <p:cNvGrpSpPr/>
          <p:nvPr/>
        </p:nvGrpSpPr>
        <p:grpSpPr>
          <a:xfrm>
            <a:off x="2339752" y="3324812"/>
            <a:ext cx="5371576" cy="827458"/>
            <a:chOff x="2339752" y="3324812"/>
            <a:chExt cx="5371576" cy="827458"/>
          </a:xfrm>
        </p:grpSpPr>
        <p:sp>
          <p:nvSpPr>
            <p:cNvPr id="39" name="矩形 38"/>
            <p:cNvSpPr/>
            <p:nvPr/>
          </p:nvSpPr>
          <p:spPr bwMode="auto">
            <a:xfrm>
              <a:off x="6012160" y="3324812"/>
              <a:ext cx="1699168" cy="741871"/>
            </a:xfrm>
            <a:prstGeom prst="rect">
              <a:avLst/>
            </a:prstGeom>
            <a:solidFill>
              <a:schemeClr val="accent1"/>
            </a:solidFill>
            <a:ln w="9525"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dirty="0" smtClean="0">
                  <a:solidFill>
                    <a:schemeClr val="bg1"/>
                  </a:solidFill>
                  <a:latin typeface="Arial" pitchFamily="34" charset="0"/>
                  <a:ea typeface="宋体" pitchFamily="2" charset="-122"/>
                </a:rPr>
                <a:t>A</a:t>
              </a:r>
              <a:r>
                <a:rPr lang="zh-CN" altLang="en-US" dirty="0" smtClean="0">
                  <a:solidFill>
                    <a:schemeClr val="bg1"/>
                  </a:solidFill>
                  <a:latin typeface="Arial" pitchFamily="34" charset="0"/>
                  <a:ea typeface="宋体" pitchFamily="2" charset="-122"/>
                </a:rPr>
                <a:t>关注了大量医疗知识主页</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cxnSp>
          <p:nvCxnSpPr>
            <p:cNvPr id="21" name="肘形连接符 20"/>
            <p:cNvCxnSpPr>
              <a:endCxn id="39" idx="0"/>
            </p:cNvCxnSpPr>
            <p:nvPr/>
          </p:nvCxnSpPr>
          <p:spPr bwMode="auto">
            <a:xfrm flipV="1">
              <a:off x="2339752" y="3324812"/>
              <a:ext cx="4521992" cy="827458"/>
            </a:xfrm>
            <a:prstGeom prst="bentConnector4">
              <a:avLst>
                <a:gd name="adj1" fmla="val 12682"/>
                <a:gd name="adj2" fmla="val 136397"/>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7827" name="组合 77826"/>
          <p:cNvGrpSpPr/>
          <p:nvPr/>
        </p:nvGrpSpPr>
        <p:grpSpPr>
          <a:xfrm>
            <a:off x="5004048" y="4066684"/>
            <a:ext cx="2714335" cy="947189"/>
            <a:chOff x="5004048" y="4066684"/>
            <a:chExt cx="2714335" cy="947189"/>
          </a:xfrm>
        </p:grpSpPr>
        <p:sp>
          <p:nvSpPr>
            <p:cNvPr id="40" name="矩形 39"/>
            <p:cNvSpPr/>
            <p:nvPr/>
          </p:nvSpPr>
          <p:spPr bwMode="auto">
            <a:xfrm>
              <a:off x="6019215" y="4278001"/>
              <a:ext cx="1699168" cy="735872"/>
            </a:xfrm>
            <a:prstGeom prst="rect">
              <a:avLst/>
            </a:prstGeom>
            <a:solidFill>
              <a:schemeClr val="tx2">
                <a:lumMod val="75000"/>
              </a:schemeClr>
            </a:solidFill>
            <a:ln w="9525" cap="flat" cmpd="sng" algn="ctr">
              <a:solidFill>
                <a:schemeClr val="tx2"/>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A</a:t>
              </a:r>
              <a:r>
                <a:rPr kumimoji="0" lang="zh-CN" altLang="en-US" sz="1800" b="0" i="0" u="none" strike="noStrike" cap="none" normalizeH="0" baseline="0" dirty="0" smtClean="0">
                  <a:ln>
                    <a:noFill/>
                  </a:ln>
                  <a:solidFill>
                    <a:schemeClr val="bg1"/>
                  </a:solidFill>
                  <a:effectLst/>
                  <a:latin typeface="Arial" pitchFamily="34" charset="0"/>
                  <a:ea typeface="宋体" pitchFamily="2" charset="-122"/>
                </a:rPr>
                <a:t>购买了健康食品和药品</a:t>
              </a:r>
            </a:p>
          </p:txBody>
        </p:sp>
        <p:cxnSp>
          <p:nvCxnSpPr>
            <p:cNvPr id="49" name="肘形连接符 48"/>
            <p:cNvCxnSpPr>
              <a:stCxn id="92163" idx="3"/>
              <a:endCxn id="40" idx="1"/>
            </p:cNvCxnSpPr>
            <p:nvPr/>
          </p:nvCxnSpPr>
          <p:spPr bwMode="auto">
            <a:xfrm>
              <a:off x="5004048" y="4066684"/>
              <a:ext cx="1015167" cy="579253"/>
            </a:xfrm>
            <a:prstGeom prst="bentConnector3">
              <a:avLst>
                <a:gd name="adj1" fmla="val 50000"/>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7828" name="组合 77827"/>
          <p:cNvGrpSpPr/>
          <p:nvPr/>
        </p:nvGrpSpPr>
        <p:grpSpPr>
          <a:xfrm>
            <a:off x="3779720" y="5213076"/>
            <a:ext cx="3944591" cy="860765"/>
            <a:chOff x="3779720" y="5213076"/>
            <a:chExt cx="3944591" cy="860765"/>
          </a:xfrm>
        </p:grpSpPr>
        <p:sp>
          <p:nvSpPr>
            <p:cNvPr id="41" name="矩形 40"/>
            <p:cNvSpPr/>
            <p:nvPr/>
          </p:nvSpPr>
          <p:spPr bwMode="auto">
            <a:xfrm>
              <a:off x="6025143" y="5213076"/>
              <a:ext cx="1699168" cy="860765"/>
            </a:xfrm>
            <a:prstGeom prst="rect">
              <a:avLst/>
            </a:prstGeom>
            <a:solidFill>
              <a:srgbClr val="FF0000"/>
            </a:solid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A</a:t>
              </a:r>
              <a:r>
                <a:rPr kumimoji="0" lang="zh-CN" altLang="en-US" sz="1800" b="0" i="0" u="none" strike="noStrike" cap="none" normalizeH="0" baseline="0" dirty="0" smtClean="0">
                  <a:ln>
                    <a:noFill/>
                  </a:ln>
                  <a:solidFill>
                    <a:schemeClr val="bg1"/>
                  </a:solidFill>
                  <a:effectLst/>
                  <a:latin typeface="Arial" pitchFamily="34" charset="0"/>
                  <a:ea typeface="宋体" pitchFamily="2" charset="-122"/>
                </a:rPr>
                <a:t>频繁访问社区健康机构和医院</a:t>
              </a:r>
            </a:p>
          </p:txBody>
        </p:sp>
        <p:cxnSp>
          <p:nvCxnSpPr>
            <p:cNvPr id="54" name="肘形连接符 53"/>
            <p:cNvCxnSpPr>
              <a:stCxn id="92164" idx="3"/>
              <a:endCxn id="41" idx="2"/>
            </p:cNvCxnSpPr>
            <p:nvPr/>
          </p:nvCxnSpPr>
          <p:spPr bwMode="auto">
            <a:xfrm>
              <a:off x="3779720" y="5579513"/>
              <a:ext cx="3095007" cy="494328"/>
            </a:xfrm>
            <a:prstGeom prst="bentConnector4">
              <a:avLst>
                <a:gd name="adj1" fmla="val 36275"/>
                <a:gd name="adj2" fmla="val 146245"/>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7838" name="组合 77837"/>
          <p:cNvGrpSpPr/>
          <p:nvPr/>
        </p:nvGrpSpPr>
        <p:grpSpPr>
          <a:xfrm>
            <a:off x="7711328" y="3645024"/>
            <a:ext cx="1341666" cy="2048485"/>
            <a:chOff x="7711328" y="3645024"/>
            <a:chExt cx="1341666" cy="2048485"/>
          </a:xfrm>
          <a:solidFill>
            <a:srgbClr val="FFFF00"/>
          </a:solidFill>
        </p:grpSpPr>
        <p:cxnSp>
          <p:nvCxnSpPr>
            <p:cNvPr id="77830" name="直接箭头连接符 77829"/>
            <p:cNvCxnSpPr>
              <a:stCxn id="39" idx="3"/>
              <a:endCxn id="77832" idx="1"/>
            </p:cNvCxnSpPr>
            <p:nvPr/>
          </p:nvCxnSpPr>
          <p:spPr bwMode="auto">
            <a:xfrm>
              <a:off x="7711328" y="3695748"/>
              <a:ext cx="461072" cy="973519"/>
            </a:xfrm>
            <a:prstGeom prst="straightConnector1">
              <a:avLst/>
            </a:prstGeom>
            <a:grp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7832" name="圆角矩形 77831"/>
            <p:cNvSpPr/>
            <p:nvPr/>
          </p:nvSpPr>
          <p:spPr bwMode="auto">
            <a:xfrm>
              <a:off x="8172400" y="3645024"/>
              <a:ext cx="880594" cy="2048485"/>
            </a:xfrm>
            <a:prstGeom prst="roundRect">
              <a:avLst/>
            </a:prstGeom>
            <a:gr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A</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患有某疾病</a:t>
              </a:r>
              <a:endParaRPr kumimoji="0" lang="en-US" altLang="zh-CN" sz="1600" b="0" i="0" u="none" strike="noStrike" cap="none" normalizeH="0" baseline="0" dirty="0" smtClean="0">
                <a:ln>
                  <a:noFill/>
                </a:ln>
                <a:solidFill>
                  <a:schemeClr val="tx1"/>
                </a:solidFill>
                <a:effectLst/>
                <a:latin typeface="Arial" pitchFamily="34" charset="0"/>
                <a:ea typeface="宋体" pitchFamily="2" charset="-122"/>
              </a:endParaRPr>
            </a:p>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rPr>
                <a:t>隐私</a:t>
              </a:r>
              <a:r>
                <a:rPr kumimoji="0" lang="en-US" altLang="zh-CN" sz="1600" b="0" i="0" u="none" strike="noStrike" cap="none" normalizeH="0" baseline="0" dirty="0" smtClean="0">
                  <a:ln>
                    <a:noFill/>
                  </a:ln>
                  <a:solidFill>
                    <a:schemeClr val="tx1"/>
                  </a:solidFill>
                  <a:effectLst/>
                  <a:latin typeface="Arial" pitchFamily="34" charset="0"/>
                  <a:ea typeface="宋体" pitchFamily="2" charset="-122"/>
                </a:rPr>
                <a:t>)</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endParaRPr>
            </a:p>
          </p:txBody>
        </p:sp>
        <p:cxnSp>
          <p:nvCxnSpPr>
            <p:cNvPr id="77834" name="直接箭头连接符 77833"/>
            <p:cNvCxnSpPr>
              <a:stCxn id="40" idx="3"/>
              <a:endCxn id="77832" idx="1"/>
            </p:cNvCxnSpPr>
            <p:nvPr/>
          </p:nvCxnSpPr>
          <p:spPr bwMode="auto">
            <a:xfrm>
              <a:off x="7718383" y="4645937"/>
              <a:ext cx="454017" cy="23330"/>
            </a:xfrm>
            <a:prstGeom prst="straightConnector1">
              <a:avLst/>
            </a:prstGeom>
            <a:grp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837" name="直接箭头连接符 77836"/>
            <p:cNvCxnSpPr>
              <a:endCxn id="77832" idx="1"/>
            </p:cNvCxnSpPr>
            <p:nvPr/>
          </p:nvCxnSpPr>
          <p:spPr bwMode="auto">
            <a:xfrm flipV="1">
              <a:off x="7724311" y="4669267"/>
              <a:ext cx="448089" cy="974191"/>
            </a:xfrm>
            <a:prstGeom prst="straightConnector1">
              <a:avLst/>
            </a:prstGeom>
            <a:grp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646366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824"/>
                                        </p:tgtEl>
                                        <p:attrNameLst>
                                          <p:attrName>style.visibility</p:attrName>
                                        </p:attrNameLst>
                                      </p:cBhvr>
                                      <p:to>
                                        <p:strVal val="visible"/>
                                      </p:to>
                                    </p:set>
                                    <p:animEffect transition="in" filter="fade">
                                      <p:cBhvr>
                                        <p:cTn id="7" dur="500"/>
                                        <p:tgtEl>
                                          <p:spTgt spid="7782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250"/>
                                        <p:tgtEl>
                                          <p:spTgt spid="12"/>
                                        </p:tgtEl>
                                      </p:cBhvr>
                                    </p:animEffect>
                                    <p:anim calcmode="lin" valueType="num">
                                      <p:cBhvr>
                                        <p:cTn id="13" dur="250" fill="hold"/>
                                        <p:tgtEl>
                                          <p:spTgt spid="12"/>
                                        </p:tgtEl>
                                        <p:attrNameLst>
                                          <p:attrName>ppt_x</p:attrName>
                                        </p:attrNameLst>
                                      </p:cBhvr>
                                      <p:tavLst>
                                        <p:tav tm="0">
                                          <p:val>
                                            <p:strVal val="#ppt_x"/>
                                          </p:val>
                                        </p:tav>
                                        <p:tav tm="100000">
                                          <p:val>
                                            <p:strVal val="#ppt_x"/>
                                          </p:val>
                                        </p:tav>
                                      </p:tavLst>
                                    </p:anim>
                                    <p:anim calcmode="lin" valueType="num">
                                      <p:cBhvr>
                                        <p:cTn id="14" dur="250" fill="hold"/>
                                        <p:tgtEl>
                                          <p:spTgt spid="12"/>
                                        </p:tgtEl>
                                        <p:attrNameLst>
                                          <p:attrName>ppt_y</p:attrName>
                                        </p:attrNameLst>
                                      </p:cBhvr>
                                      <p:tavLst>
                                        <p:tav tm="0">
                                          <p:val>
                                            <p:strVal val="#ppt_y+.1"/>
                                          </p:val>
                                        </p:tav>
                                        <p:tav tm="100000">
                                          <p:val>
                                            <p:strVal val="#ppt_y"/>
                                          </p:val>
                                        </p:tav>
                                      </p:tavLst>
                                    </p:anim>
                                  </p:childTnLst>
                                </p:cTn>
                              </p:par>
                            </p:childTnLst>
                          </p:cTn>
                        </p:par>
                        <p:par>
                          <p:cTn id="15" fill="hold">
                            <p:stCondLst>
                              <p:cond delay="250"/>
                            </p:stCondLst>
                            <p:childTnLst>
                              <p:par>
                                <p:cTn id="16" presetID="42"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anim calcmode="lin" valueType="num">
                                      <p:cBhvr>
                                        <p:cTn id="19" dur="250" fill="hold"/>
                                        <p:tgtEl>
                                          <p:spTgt spid="13"/>
                                        </p:tgtEl>
                                        <p:attrNameLst>
                                          <p:attrName>ppt_x</p:attrName>
                                        </p:attrNameLst>
                                      </p:cBhvr>
                                      <p:tavLst>
                                        <p:tav tm="0">
                                          <p:val>
                                            <p:strVal val="#ppt_x"/>
                                          </p:val>
                                        </p:tav>
                                        <p:tav tm="100000">
                                          <p:val>
                                            <p:strVal val="#ppt_x"/>
                                          </p:val>
                                        </p:tav>
                                      </p:tavLst>
                                    </p:anim>
                                    <p:anim calcmode="lin" valueType="num">
                                      <p:cBhvr>
                                        <p:cTn id="20" dur="250" fill="hold"/>
                                        <p:tgtEl>
                                          <p:spTgt spid="13"/>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250"/>
                                        <p:tgtEl>
                                          <p:spTgt spid="14"/>
                                        </p:tgtEl>
                                      </p:cBhvr>
                                    </p:animEffect>
                                    <p:anim calcmode="lin" valueType="num">
                                      <p:cBhvr>
                                        <p:cTn id="25" dur="250" fill="hold"/>
                                        <p:tgtEl>
                                          <p:spTgt spid="14"/>
                                        </p:tgtEl>
                                        <p:attrNameLst>
                                          <p:attrName>ppt_x</p:attrName>
                                        </p:attrNameLst>
                                      </p:cBhvr>
                                      <p:tavLst>
                                        <p:tav tm="0">
                                          <p:val>
                                            <p:strVal val="#ppt_x"/>
                                          </p:val>
                                        </p:tav>
                                        <p:tav tm="100000">
                                          <p:val>
                                            <p:strVal val="#ppt_x"/>
                                          </p:val>
                                        </p:tav>
                                      </p:tavLst>
                                    </p:anim>
                                    <p:anim calcmode="lin" valueType="num">
                                      <p:cBhvr>
                                        <p:cTn id="26" dur="2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77826"/>
                                        </p:tgtEl>
                                        <p:attrNameLst>
                                          <p:attrName>style.visibility</p:attrName>
                                        </p:attrNameLst>
                                      </p:cBhvr>
                                      <p:to>
                                        <p:strVal val="visible"/>
                                      </p:to>
                                    </p:set>
                                    <p:animEffect transition="in" filter="wipe(left)">
                                      <p:cBhvr>
                                        <p:cTn id="31" dur="500"/>
                                        <p:tgtEl>
                                          <p:spTgt spid="77826"/>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77827"/>
                                        </p:tgtEl>
                                        <p:attrNameLst>
                                          <p:attrName>style.visibility</p:attrName>
                                        </p:attrNameLst>
                                      </p:cBhvr>
                                      <p:to>
                                        <p:strVal val="visible"/>
                                      </p:to>
                                    </p:set>
                                    <p:animEffect transition="in" filter="wipe(left)">
                                      <p:cBhvr>
                                        <p:cTn id="35" dur="500"/>
                                        <p:tgtEl>
                                          <p:spTgt spid="77827"/>
                                        </p:tgtEl>
                                      </p:cBhvr>
                                    </p:animEffect>
                                  </p:childTnLst>
                                </p:cTn>
                              </p:par>
                            </p:childTnLst>
                          </p:cTn>
                        </p:par>
                        <p:par>
                          <p:cTn id="36" fill="hold">
                            <p:stCondLst>
                              <p:cond delay="1000"/>
                            </p:stCondLst>
                            <p:childTnLst>
                              <p:par>
                                <p:cTn id="37" presetID="22" presetClass="entr" presetSubtype="8" fill="hold" nodeType="afterEffect">
                                  <p:stCondLst>
                                    <p:cond delay="0"/>
                                  </p:stCondLst>
                                  <p:childTnLst>
                                    <p:set>
                                      <p:cBhvr>
                                        <p:cTn id="38" dur="1" fill="hold">
                                          <p:stCondLst>
                                            <p:cond delay="0"/>
                                          </p:stCondLst>
                                        </p:cTn>
                                        <p:tgtEl>
                                          <p:spTgt spid="77828"/>
                                        </p:tgtEl>
                                        <p:attrNameLst>
                                          <p:attrName>style.visibility</p:attrName>
                                        </p:attrNameLst>
                                      </p:cBhvr>
                                      <p:to>
                                        <p:strVal val="visible"/>
                                      </p:to>
                                    </p:set>
                                    <p:animEffect transition="in" filter="wipe(left)">
                                      <p:cBhvr>
                                        <p:cTn id="39" dur="500"/>
                                        <p:tgtEl>
                                          <p:spTgt spid="77828"/>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77838"/>
                                        </p:tgtEl>
                                        <p:attrNameLst>
                                          <p:attrName>style.visibility</p:attrName>
                                        </p:attrNameLst>
                                      </p:cBhvr>
                                      <p:to>
                                        <p:strVal val="visible"/>
                                      </p:to>
                                    </p:set>
                                    <p:animEffect transition="in" filter="wipe(left)">
                                      <p:cBhvr>
                                        <p:cTn id="43" dur="500"/>
                                        <p:tgtEl>
                                          <p:spTgt spid="778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eaLnBrk="1" hangingPunct="1"/>
            <a:r>
              <a:rPr lang="zh-CN" altLang="en-US" sz="3200" b="1" kern="1200" dirty="0">
                <a:solidFill>
                  <a:srgbClr val="003399"/>
                </a:solidFill>
                <a:latin typeface="华文中宋" pitchFamily="2" charset="-122"/>
                <a:ea typeface="华文中宋" pitchFamily="2" charset="-122"/>
              </a:rPr>
              <a:t>物</a:t>
            </a:r>
            <a:r>
              <a:rPr lang="zh-CN" altLang="en-US" sz="3200" b="1" kern="1200" dirty="0" smtClean="0">
                <a:solidFill>
                  <a:srgbClr val="003399"/>
                </a:solidFill>
                <a:latin typeface="华文中宋" pitchFamily="2" charset="-122"/>
                <a:ea typeface="华文中宋" pitchFamily="2" charset="-122"/>
              </a:rPr>
              <a:t>联网搜索的安全需求</a:t>
            </a:r>
            <a:endParaRPr lang="zh-CN" altLang="en-US" sz="3200" b="1" kern="1200" dirty="0">
              <a:solidFill>
                <a:srgbClr val="003399"/>
              </a:solidFill>
              <a:latin typeface="华文中宋" pitchFamily="2" charset="-122"/>
              <a:ea typeface="华文中宋" pitchFamily="2" charset="-122"/>
            </a:endParaRPr>
          </a:p>
        </p:txBody>
      </p:sp>
      <p:sp>
        <p:nvSpPr>
          <p:cNvPr id="4" name="日期占位符 3"/>
          <p:cNvSpPr>
            <a:spLocks noGrp="1"/>
          </p:cNvSpPr>
          <p:nvPr>
            <p:ph type="dt" sz="half" idx="10"/>
          </p:nvPr>
        </p:nvSpPr>
        <p:spPr/>
        <p:txBody>
          <a:bodyPr/>
          <a:lstStyle/>
          <a:p>
            <a:pPr>
              <a:defRPr/>
            </a:pPr>
            <a:fld id="{3EB352DA-87DB-495A-872C-53A2D508375C}" type="datetime1">
              <a:rPr lang="zh-CN" altLang="en-US" smtClean="0"/>
              <a:pPr>
                <a:defRPr/>
              </a:pPr>
              <a:t>9/28/14</a:t>
            </a:fld>
            <a:endParaRPr lang="zh-CN" altLang="en-US" sz="1800">
              <a:solidFill>
                <a:srgbClr val="000000"/>
              </a:solidFill>
            </a:endParaRPr>
          </a:p>
        </p:txBody>
      </p:sp>
      <p:sp>
        <p:nvSpPr>
          <p:cNvPr id="9" name="圆角矩形 8"/>
          <p:cNvSpPr/>
          <p:nvPr/>
        </p:nvSpPr>
        <p:spPr>
          <a:xfrm>
            <a:off x="611560" y="2223774"/>
            <a:ext cx="1929600" cy="58854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a:solidFill>
                  <a:schemeClr val="bg1"/>
                </a:solidFill>
                <a:latin typeface="华文中宋" pitchFamily="2" charset="-122"/>
                <a:ea typeface="华文中宋" pitchFamily="2" charset="-122"/>
              </a:rPr>
              <a:t>多源</a:t>
            </a:r>
            <a:r>
              <a:rPr lang="zh-CN" altLang="en-US" sz="2400" dirty="0" smtClean="0">
                <a:solidFill>
                  <a:schemeClr val="bg1"/>
                </a:solidFill>
                <a:latin typeface="华文中宋" pitchFamily="2" charset="-122"/>
                <a:ea typeface="华文中宋" pitchFamily="2" charset="-122"/>
              </a:rPr>
              <a:t>异构性</a:t>
            </a:r>
          </a:p>
        </p:txBody>
      </p:sp>
      <p:sp>
        <p:nvSpPr>
          <p:cNvPr id="10" name="圆角矩形 9"/>
          <p:cNvSpPr/>
          <p:nvPr/>
        </p:nvSpPr>
        <p:spPr bwMode="auto">
          <a:xfrm>
            <a:off x="4275344" y="2060848"/>
            <a:ext cx="3781560" cy="91440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1" lang="zh-CN" altLang="en-US" sz="2400" dirty="0">
                <a:solidFill>
                  <a:srgbClr val="FF0000"/>
                </a:solidFill>
                <a:latin typeface="华文中宋" pitchFamily="2" charset="-122"/>
                <a:ea typeface="华文中宋" pitchFamily="2" charset="-122"/>
                <a:cs typeface="微软雅黑"/>
              </a:rPr>
              <a:t>如何保证采集过程中的数据来源的可信？</a:t>
            </a:r>
          </a:p>
        </p:txBody>
      </p:sp>
      <p:sp>
        <p:nvSpPr>
          <p:cNvPr id="11" name="圆角矩形 10"/>
          <p:cNvSpPr/>
          <p:nvPr/>
        </p:nvSpPr>
        <p:spPr bwMode="auto">
          <a:xfrm>
            <a:off x="4275344" y="3363405"/>
            <a:ext cx="3781560" cy="91440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1" lang="zh-CN" altLang="en-US" sz="2400" dirty="0">
                <a:solidFill>
                  <a:srgbClr val="FF0000"/>
                </a:solidFill>
                <a:latin typeface="华文中宋" pitchFamily="2" charset="-122"/>
                <a:ea typeface="华文中宋" pitchFamily="2" charset="-122"/>
                <a:cs typeface="微软雅黑"/>
              </a:rPr>
              <a:t>如何在动态环境下进行授权和访问控制？</a:t>
            </a:r>
            <a:endParaRPr kumimoji="1" lang="en-US" altLang="zh-CN" sz="2400" dirty="0">
              <a:solidFill>
                <a:srgbClr val="FF0000"/>
              </a:solidFill>
              <a:latin typeface="华文中宋" pitchFamily="2" charset="-122"/>
              <a:ea typeface="华文中宋" pitchFamily="2" charset="-122"/>
              <a:cs typeface="微软雅黑"/>
            </a:endParaRPr>
          </a:p>
        </p:txBody>
      </p:sp>
      <p:sp>
        <p:nvSpPr>
          <p:cNvPr id="12" name="圆角矩形 11"/>
          <p:cNvSpPr/>
          <p:nvPr/>
        </p:nvSpPr>
        <p:spPr bwMode="auto">
          <a:xfrm>
            <a:off x="4275344" y="4665963"/>
            <a:ext cx="3781560" cy="91440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a:r>
              <a:rPr kumimoji="1" lang="zh-CN" altLang="en-US" sz="2400" dirty="0">
                <a:solidFill>
                  <a:srgbClr val="FF0000"/>
                </a:solidFill>
                <a:latin typeface="华文中宋" pitchFamily="2" charset="-122"/>
                <a:ea typeface="华文中宋" pitchFamily="2" charset="-122"/>
                <a:cs typeface="微软雅黑"/>
              </a:rPr>
              <a:t>如何保证搜索结果的隐私？</a:t>
            </a:r>
            <a:endParaRPr kumimoji="1" lang="en-US" altLang="zh-CN" sz="2400" dirty="0">
              <a:solidFill>
                <a:srgbClr val="FF0000"/>
              </a:solidFill>
              <a:latin typeface="华文中宋" pitchFamily="2" charset="-122"/>
              <a:ea typeface="华文中宋" pitchFamily="2" charset="-122"/>
              <a:cs typeface="微软雅黑"/>
            </a:endParaRPr>
          </a:p>
        </p:txBody>
      </p:sp>
      <p:sp>
        <p:nvSpPr>
          <p:cNvPr id="13" name="圆角矩形 12"/>
          <p:cNvSpPr/>
          <p:nvPr/>
        </p:nvSpPr>
        <p:spPr>
          <a:xfrm>
            <a:off x="611560" y="3526330"/>
            <a:ext cx="1929600" cy="58854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latin typeface="+mj-ea"/>
              </a:rPr>
              <a:t>实时动态性</a:t>
            </a:r>
            <a:endParaRPr lang="zh-CN" altLang="en-US" sz="2400" dirty="0" smtClean="0">
              <a:solidFill>
                <a:schemeClr val="bg1"/>
              </a:solidFill>
              <a:latin typeface="华文中宋" pitchFamily="2" charset="-122"/>
              <a:ea typeface="华文中宋" pitchFamily="2" charset="-122"/>
            </a:endParaRPr>
          </a:p>
        </p:txBody>
      </p:sp>
      <p:sp>
        <p:nvSpPr>
          <p:cNvPr id="14" name="圆角矩形 13"/>
          <p:cNvSpPr/>
          <p:nvPr/>
        </p:nvSpPr>
        <p:spPr>
          <a:xfrm>
            <a:off x="611560" y="4808915"/>
            <a:ext cx="1929600" cy="58854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2400" dirty="0" smtClean="0">
                <a:latin typeface="+mj-ea"/>
              </a:rPr>
              <a:t>多维性</a:t>
            </a:r>
            <a:endParaRPr lang="zh-CN" altLang="en-US" sz="2400" dirty="0" smtClean="0">
              <a:solidFill>
                <a:schemeClr val="bg1"/>
              </a:solidFill>
              <a:latin typeface="华文中宋" pitchFamily="2" charset="-122"/>
              <a:ea typeface="华文中宋" pitchFamily="2" charset="-122"/>
            </a:endParaRPr>
          </a:p>
        </p:txBody>
      </p:sp>
      <p:sp>
        <p:nvSpPr>
          <p:cNvPr id="15" name="右箭头 14"/>
          <p:cNvSpPr/>
          <p:nvPr/>
        </p:nvSpPr>
        <p:spPr bwMode="auto">
          <a:xfrm>
            <a:off x="2944336" y="2275732"/>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6" name="右箭头 15"/>
          <p:cNvSpPr/>
          <p:nvPr/>
        </p:nvSpPr>
        <p:spPr bwMode="auto">
          <a:xfrm>
            <a:off x="2978192" y="3578288"/>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7" name="右箭头 16"/>
          <p:cNvSpPr/>
          <p:nvPr/>
        </p:nvSpPr>
        <p:spPr bwMode="auto">
          <a:xfrm>
            <a:off x="2915280" y="4901789"/>
            <a:ext cx="978408" cy="484632"/>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9247039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5507" y="2132856"/>
            <a:ext cx="6557910" cy="565201"/>
            <a:chOff x="1253160" y="1412775"/>
            <a:chExt cx="6557910" cy="550573"/>
          </a:xfrm>
          <a:solidFill>
            <a:srgbClr val="BDEEFF"/>
          </a:solidFill>
        </p:grpSpPr>
        <p:sp>
          <p:nvSpPr>
            <p:cNvPr id="95" name="同侧圆角矩形 94"/>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6" name="同侧圆角矩形 95"/>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3" name="矩形 212"/>
            <p:cNvSpPr/>
            <p:nvPr/>
          </p:nvSpPr>
          <p:spPr>
            <a:xfrm>
              <a:off x="3956028" y="1412776"/>
              <a:ext cx="1859805"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背景</a:t>
              </a:r>
              <a:r>
                <a:rPr lang="zh-CN" altLang="en-US" sz="2600" b="1" dirty="0">
                  <a:solidFill>
                    <a:srgbClr val="0070C0"/>
                  </a:solidFill>
                  <a:latin typeface="黑体" pitchFamily="49" charset="-122"/>
                  <a:ea typeface="黑体" pitchFamily="49" charset="-122"/>
                </a:rPr>
                <a:t>和意义</a:t>
              </a:r>
              <a:endParaRPr lang="ko-KR" altLang="en-US" sz="2600" b="1" dirty="0">
                <a:solidFill>
                  <a:srgbClr val="0070C0"/>
                </a:solidFill>
                <a:latin typeface="黑体" pitchFamily="49" charset="-122"/>
                <a:ea typeface="黑体" pitchFamily="49" charset="-122"/>
              </a:endParaRPr>
            </a:p>
          </p:txBody>
        </p:sp>
        <p:sp>
          <p:nvSpPr>
            <p:cNvPr id="221" name="矩形 220"/>
            <p:cNvSpPr/>
            <p:nvPr/>
          </p:nvSpPr>
          <p:spPr>
            <a:xfrm>
              <a:off x="1569876" y="1412776"/>
              <a:ext cx="352982" cy="492443"/>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1</a:t>
              </a:r>
              <a:endParaRPr lang="ko-KR" altLang="en-US" sz="2600" b="1" dirty="0">
                <a:solidFill>
                  <a:srgbClr val="0070C0"/>
                </a:solidFill>
                <a:latin typeface="黑体" pitchFamily="49" charset="-122"/>
                <a:ea typeface="黑体" pitchFamily="49" charset="-122"/>
              </a:endParaRPr>
            </a:p>
          </p:txBody>
        </p:sp>
      </p:grpSp>
      <p:grpSp>
        <p:nvGrpSpPr>
          <p:cNvPr id="4" name="组合 3"/>
          <p:cNvGrpSpPr/>
          <p:nvPr/>
        </p:nvGrpSpPr>
        <p:grpSpPr>
          <a:xfrm>
            <a:off x="1275507" y="2976571"/>
            <a:ext cx="6559201" cy="565200"/>
            <a:chOff x="1259632" y="2019603"/>
            <a:chExt cx="6559201" cy="550800"/>
          </a:xfrm>
          <a:solidFill>
            <a:schemeClr val="tx2">
              <a:lumMod val="60000"/>
              <a:lumOff val="40000"/>
            </a:schemeClr>
          </a:solidFill>
        </p:grpSpPr>
        <p:sp>
          <p:nvSpPr>
            <p:cNvPr id="97" name="同侧圆角矩形 96"/>
            <p:cNvSpPr/>
            <p:nvPr/>
          </p:nvSpPr>
          <p:spPr>
            <a:xfrm rot="16200000">
              <a:off x="1407406" y="1871829"/>
              <a:ext cx="550800" cy="846348"/>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8" name="同侧圆角矩形 97"/>
            <p:cNvSpPr/>
            <p:nvPr/>
          </p:nvSpPr>
          <p:spPr>
            <a:xfrm rot="16200000" flipV="1">
              <a:off x="4722271" y="-526159"/>
              <a:ext cx="550800" cy="564232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同侧圆角矩形 151"/>
            <p:cNvSpPr/>
            <p:nvPr/>
          </p:nvSpPr>
          <p:spPr>
            <a:xfrm rot="16200000">
              <a:off x="1164748" y="2169089"/>
              <a:ext cx="495720" cy="258284"/>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14" name="矩形 213"/>
            <p:cNvSpPr/>
            <p:nvPr/>
          </p:nvSpPr>
          <p:spPr>
            <a:xfrm>
              <a:off x="2941713" y="2046296"/>
              <a:ext cx="388843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国外</a:t>
              </a:r>
              <a:r>
                <a:rPr lang="zh-CN" altLang="en-US" sz="2600" b="1" dirty="0" smtClean="0">
                  <a:solidFill>
                    <a:srgbClr val="0070C0"/>
                  </a:solidFill>
                  <a:latin typeface="黑体" pitchFamily="49" charset="-122"/>
                  <a:ea typeface="黑体" pitchFamily="49" charset="-122"/>
                </a:rPr>
                <a:t>研究</a:t>
              </a:r>
              <a:r>
                <a:rPr lang="zh-CN" altLang="en-US" sz="2600" b="1" dirty="0">
                  <a:solidFill>
                    <a:srgbClr val="0070C0"/>
                  </a:solidFill>
                  <a:latin typeface="黑体" pitchFamily="49" charset="-122"/>
                  <a:ea typeface="黑体" pitchFamily="49" charset="-122"/>
                </a:rPr>
                <a:t>现状及面临问题</a:t>
              </a:r>
            </a:p>
          </p:txBody>
        </p:sp>
        <p:sp>
          <p:nvSpPr>
            <p:cNvPr id="222" name="矩形 221"/>
            <p:cNvSpPr/>
            <p:nvPr/>
          </p:nvSpPr>
          <p:spPr>
            <a:xfrm>
              <a:off x="1569876" y="2072461"/>
              <a:ext cx="35298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2</a:t>
              </a:r>
              <a:endParaRPr lang="zh-CN" altLang="en-US" sz="2600" b="1" dirty="0">
                <a:solidFill>
                  <a:srgbClr val="0070C0"/>
                </a:solidFill>
                <a:latin typeface="黑体" pitchFamily="49" charset="-122"/>
                <a:ea typeface="黑体" pitchFamily="49" charset="-122"/>
              </a:endParaRPr>
            </a:p>
          </p:txBody>
        </p:sp>
      </p:grpSp>
      <p:grpSp>
        <p:nvGrpSpPr>
          <p:cNvPr id="41" name="组合 40"/>
          <p:cNvGrpSpPr/>
          <p:nvPr/>
        </p:nvGrpSpPr>
        <p:grpSpPr>
          <a:xfrm>
            <a:off x="1275507" y="3820285"/>
            <a:ext cx="6557910" cy="565200"/>
            <a:chOff x="1253160" y="1412775"/>
            <a:chExt cx="6557910" cy="550573"/>
          </a:xfrm>
          <a:solidFill>
            <a:srgbClr val="FF0000"/>
          </a:solidFill>
        </p:grpSpPr>
        <p:sp>
          <p:nvSpPr>
            <p:cNvPr id="42" name="同侧圆角矩形 41"/>
            <p:cNvSpPr/>
            <p:nvPr/>
          </p:nvSpPr>
          <p:spPr>
            <a:xfrm rot="16200000">
              <a:off x="1400966" y="1264970"/>
              <a:ext cx="550572" cy="84618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3" name="同侧圆角矩形 42"/>
            <p:cNvSpPr/>
            <p:nvPr/>
          </p:nvSpPr>
          <p:spPr>
            <a:xfrm rot="16200000" flipV="1">
              <a:off x="4715176" y="-1132547"/>
              <a:ext cx="550572" cy="5641216"/>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3285976" y="1456968"/>
              <a:ext cx="3199915" cy="479699"/>
            </a:xfrm>
            <a:prstGeom prst="rect">
              <a:avLst/>
            </a:pr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研究目标与研究内容</a:t>
              </a:r>
            </a:p>
          </p:txBody>
        </p:sp>
        <p:sp>
          <p:nvSpPr>
            <p:cNvPr id="45" name="矩形 44"/>
            <p:cNvSpPr/>
            <p:nvPr/>
          </p:nvSpPr>
          <p:spPr>
            <a:xfrm>
              <a:off x="1569876" y="1412776"/>
              <a:ext cx="352982" cy="47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3</a:t>
              </a:r>
              <a:endParaRPr lang="ko-KR" altLang="en-US" sz="2600" b="1" dirty="0">
                <a:solidFill>
                  <a:srgbClr val="0070C0"/>
                </a:solidFill>
                <a:latin typeface="黑体" pitchFamily="49" charset="-122"/>
                <a:ea typeface="黑体" pitchFamily="49" charset="-122"/>
              </a:endParaRPr>
            </a:p>
          </p:txBody>
        </p:sp>
      </p:grpSp>
      <p:grpSp>
        <p:nvGrpSpPr>
          <p:cNvPr id="18" name="组合 17"/>
          <p:cNvGrpSpPr/>
          <p:nvPr/>
        </p:nvGrpSpPr>
        <p:grpSpPr>
          <a:xfrm>
            <a:off x="1276747" y="4663999"/>
            <a:ext cx="6557910" cy="565201"/>
            <a:chOff x="1253160" y="1412775"/>
            <a:chExt cx="6557910" cy="550573"/>
          </a:xfrm>
          <a:solidFill>
            <a:srgbClr val="BDEEFF"/>
          </a:solidFill>
        </p:grpSpPr>
        <p:sp>
          <p:nvSpPr>
            <p:cNvPr id="19" name="同侧圆角矩形 18"/>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同侧圆角矩形 19"/>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a:off x="4123546" y="1412776"/>
              <a:ext cx="1524776"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研究基础</a:t>
              </a:r>
              <a:endParaRPr lang="zh-CN" altLang="en-US" sz="2600" b="1" dirty="0">
                <a:solidFill>
                  <a:srgbClr val="0070C0"/>
                </a:solidFill>
                <a:latin typeface="黑体" pitchFamily="49" charset="-122"/>
                <a:ea typeface="黑体" pitchFamily="49" charset="-122"/>
              </a:endParaRPr>
            </a:p>
          </p:txBody>
        </p:sp>
        <p:sp>
          <p:nvSpPr>
            <p:cNvPr id="22" name="矩形 21"/>
            <p:cNvSpPr/>
            <p:nvPr/>
          </p:nvSpPr>
          <p:spPr>
            <a:xfrm>
              <a:off x="1569876" y="1412776"/>
              <a:ext cx="352982" cy="479699"/>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4</a:t>
              </a:r>
              <a:endParaRPr lang="ko-KR" altLang="en-US" sz="2600" b="1" dirty="0">
                <a:solidFill>
                  <a:srgbClr val="0070C0"/>
                </a:solidFill>
                <a:latin typeface="黑体" pitchFamily="49" charset="-122"/>
                <a:ea typeface="黑体" pitchFamily="49" charset="-122"/>
              </a:endParaRPr>
            </a:p>
          </p:txBody>
        </p:sp>
      </p:grpSp>
      <p:sp>
        <p:nvSpPr>
          <p:cNvPr id="31749"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a:solidFill>
                  <a:srgbClr val="003399"/>
                </a:solidFill>
                <a:latin typeface="华文中宋"/>
                <a:ea typeface="华文中宋"/>
                <a:cs typeface="华文中宋"/>
              </a:rPr>
              <a:t>内容提纲</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B7BB9E51-FACF-4D6E-9396-48B48CC61954}" type="datetime1">
              <a:rPr lang="zh-CN" altLang="en-US" smtClean="0"/>
              <a:pPr>
                <a:defRPr/>
              </a:pPr>
              <a:t>9/28/14</a:t>
            </a:fld>
            <a:endParaRPr lang="zh-CN" altLang="en-US" sz="1800">
              <a:solidFill>
                <a:srgbClr val="000000"/>
              </a:solidFill>
            </a:endParaRPr>
          </a:p>
        </p:txBody>
      </p:sp>
      <p:sp>
        <p:nvSpPr>
          <p:cNvPr id="5"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物联网安全搜索的含义总结</a:t>
            </a:r>
            <a:endParaRPr lang="zh-CN" altLang="en-US" sz="3200" b="1" kern="1200" dirty="0">
              <a:solidFill>
                <a:srgbClr val="003399"/>
              </a:solidFill>
              <a:latin typeface="华文中宋" pitchFamily="2" charset="-122"/>
              <a:ea typeface="华文中宋" pitchFamily="2" charset="-122"/>
            </a:endParaRPr>
          </a:p>
        </p:txBody>
      </p:sp>
      <p:sp>
        <p:nvSpPr>
          <p:cNvPr id="6" name="Rectangle 5"/>
          <p:cNvSpPr>
            <a:spLocks noChangeArrowheads="1"/>
          </p:cNvSpPr>
          <p:nvPr/>
        </p:nvSpPr>
        <p:spPr bwMode="auto">
          <a:xfrm>
            <a:off x="249238" y="1289050"/>
            <a:ext cx="8499475" cy="192405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7" name="内容占位符 2"/>
          <p:cNvSpPr txBox="1">
            <a:spLocks/>
          </p:cNvSpPr>
          <p:nvPr/>
        </p:nvSpPr>
        <p:spPr bwMode="auto">
          <a:xfrm>
            <a:off x="323850" y="1268413"/>
            <a:ext cx="8424863" cy="2016125"/>
          </a:xfrm>
          <a:prstGeom prst="rect">
            <a:avLst/>
          </a:prstGeom>
          <a:noFill/>
          <a:ln w="9525">
            <a:noFill/>
            <a:miter lim="800000"/>
            <a:headEnd/>
            <a:tailEnd/>
          </a:ln>
        </p:spPr>
        <p:txBody>
          <a:bodyPr/>
          <a:lst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a:lstStyle>
          <a:p>
            <a:pPr eaLnBrk="1" hangingPunct="1">
              <a:lnSpc>
                <a:spcPct val="150000"/>
              </a:lnSpc>
              <a:defRPr/>
            </a:pPr>
            <a:r>
              <a:rPr lang="zh-CN" altLang="en-US" sz="2800" b="1" kern="0" dirty="0" smtClean="0">
                <a:solidFill>
                  <a:srgbClr val="002060"/>
                </a:solidFill>
                <a:latin typeface="华文中宋"/>
                <a:ea typeface="华文中宋"/>
                <a:cs typeface="华文中宋"/>
              </a:rPr>
              <a:t>物联网安全搜索就是在物联网中实现搜索功能的同时保证数据来源</a:t>
            </a:r>
            <a:r>
              <a:rPr lang="zh-CN" altLang="en-US" sz="2800" b="1" kern="0" dirty="0" smtClean="0">
                <a:solidFill>
                  <a:srgbClr val="FF0000"/>
                </a:solidFill>
                <a:latin typeface="华文中宋"/>
                <a:ea typeface="华文中宋"/>
                <a:cs typeface="华文中宋"/>
              </a:rPr>
              <a:t>可信</a:t>
            </a:r>
            <a:r>
              <a:rPr lang="zh-CN" altLang="en-US" sz="2800" b="1" kern="0" dirty="0" smtClean="0">
                <a:solidFill>
                  <a:srgbClr val="002060"/>
                </a:solidFill>
                <a:latin typeface="华文中宋"/>
                <a:ea typeface="华文中宋"/>
                <a:cs typeface="华文中宋"/>
              </a:rPr>
              <a:t>，搜索过程</a:t>
            </a:r>
            <a:r>
              <a:rPr lang="zh-CN" altLang="en-US" sz="2800" b="1" kern="0" dirty="0" smtClean="0">
                <a:solidFill>
                  <a:srgbClr val="FF0000"/>
                </a:solidFill>
                <a:latin typeface="华文中宋"/>
                <a:ea typeface="华文中宋"/>
                <a:cs typeface="华文中宋"/>
              </a:rPr>
              <a:t>可控</a:t>
            </a:r>
            <a:r>
              <a:rPr lang="zh-CN" altLang="en-US" sz="2800" b="1" kern="0" dirty="0" smtClean="0">
                <a:solidFill>
                  <a:srgbClr val="002060"/>
                </a:solidFill>
                <a:latin typeface="华文中宋"/>
                <a:ea typeface="华文中宋"/>
                <a:cs typeface="华文中宋"/>
              </a:rPr>
              <a:t>以及搜索结果的</a:t>
            </a:r>
            <a:r>
              <a:rPr lang="zh-CN" altLang="en-US" sz="2800" b="1" kern="0" dirty="0" smtClean="0">
                <a:solidFill>
                  <a:srgbClr val="FF0000"/>
                </a:solidFill>
                <a:latin typeface="华文中宋"/>
                <a:ea typeface="华文中宋"/>
                <a:cs typeface="华文中宋"/>
              </a:rPr>
              <a:t>隐私保护</a:t>
            </a:r>
            <a:r>
              <a:rPr lang="zh-CN" altLang="en-US" sz="2800" b="1" kern="0" dirty="0" smtClean="0">
                <a:solidFill>
                  <a:srgbClr val="002060"/>
                </a:solidFill>
                <a:latin typeface="华文中宋"/>
                <a:ea typeface="华文中宋"/>
                <a:cs typeface="华文中宋"/>
              </a:rPr>
              <a:t>。</a:t>
            </a:r>
            <a:endParaRPr lang="zh-CN" altLang="en-US" sz="3600" kern="0" dirty="0" smtClean="0">
              <a:solidFill>
                <a:srgbClr val="002060"/>
              </a:solidFill>
            </a:endParaRPr>
          </a:p>
        </p:txBody>
      </p:sp>
      <p:grpSp>
        <p:nvGrpSpPr>
          <p:cNvPr id="254" name="组合 253"/>
          <p:cNvGrpSpPr>
            <a:grpSpLocks/>
          </p:cNvGrpSpPr>
          <p:nvPr/>
        </p:nvGrpSpPr>
        <p:grpSpPr bwMode="auto">
          <a:xfrm>
            <a:off x="1116013" y="3278188"/>
            <a:ext cx="6769100" cy="3175000"/>
            <a:chOff x="1547664" y="3324249"/>
            <a:chExt cx="6096000" cy="2913063"/>
          </a:xfrm>
        </p:grpSpPr>
        <p:sp>
          <p:nvSpPr>
            <p:cNvPr id="191" name="Rectangle 3"/>
            <p:cNvSpPr>
              <a:spLocks noChangeArrowheads="1"/>
            </p:cNvSpPr>
            <p:nvPr/>
          </p:nvSpPr>
          <p:spPr bwMode="gray">
            <a:xfrm>
              <a:off x="3973769" y="5245414"/>
              <a:ext cx="1834233" cy="431133"/>
            </a:xfrm>
            <a:prstGeom prst="rect">
              <a:avLst/>
            </a:prstGeom>
            <a:gradFill rotWithShape="1">
              <a:gsLst>
                <a:gs pos="0">
                  <a:srgbClr val="99CC00"/>
                </a:gs>
                <a:gs pos="100000">
                  <a:srgbClr val="99CC00">
                    <a:gamma/>
                    <a:tint val="0"/>
                    <a:invGamma/>
                  </a:srgbClr>
                </a:gs>
              </a:gsLst>
              <a:lin ang="540000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192" name="Rectangle 4"/>
            <p:cNvSpPr>
              <a:spLocks noChangeArrowheads="1"/>
            </p:cNvSpPr>
            <p:nvPr/>
          </p:nvSpPr>
          <p:spPr bwMode="gray">
            <a:xfrm>
              <a:off x="2166699" y="5733352"/>
              <a:ext cx="1807069" cy="432589"/>
            </a:xfrm>
            <a:prstGeom prst="rect">
              <a:avLst/>
            </a:prstGeom>
            <a:gradFill rotWithShape="1">
              <a:gsLst>
                <a:gs pos="0">
                  <a:srgbClr val="BBE0E3"/>
                </a:gs>
                <a:gs pos="100000">
                  <a:srgbClr val="BBE0E3">
                    <a:gamma/>
                    <a:tint val="0"/>
                    <a:invGamma/>
                  </a:srgbClr>
                </a:gs>
              </a:gsLst>
              <a:lin ang="540000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193" name="AutoShape 7"/>
            <p:cNvSpPr>
              <a:spLocks noChangeArrowheads="1"/>
            </p:cNvSpPr>
            <p:nvPr/>
          </p:nvSpPr>
          <p:spPr bwMode="gray">
            <a:xfrm flipH="1">
              <a:off x="1547664" y="5105587"/>
              <a:ext cx="2428964" cy="645244"/>
            </a:xfrm>
            <a:prstGeom prst="parallelogram">
              <a:avLst>
                <a:gd name="adj" fmla="val 96330"/>
              </a:avLst>
            </a:prstGeom>
            <a:gradFill rotWithShape="1">
              <a:gsLst>
                <a:gs pos="0">
                  <a:srgbClr val="BBE0E3"/>
                </a:gs>
                <a:gs pos="100000">
                  <a:srgbClr val="BBE0E3">
                    <a:gamma/>
                    <a:tint val="53725"/>
                    <a:invGamma/>
                  </a:srgbClr>
                </a:gs>
              </a:gsLst>
              <a:lin ang="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194" name="Freeform 8"/>
            <p:cNvSpPr>
              <a:spLocks/>
            </p:cNvSpPr>
            <p:nvPr/>
          </p:nvSpPr>
          <p:spPr bwMode="gray">
            <a:xfrm>
              <a:off x="1553383" y="5107044"/>
              <a:ext cx="613317" cy="1130268"/>
            </a:xfrm>
            <a:custGeom>
              <a:avLst/>
              <a:gdLst>
                <a:gd name="T0" fmla="*/ 0 w 201"/>
                <a:gd name="T1" fmla="*/ 167 h 370"/>
                <a:gd name="T2" fmla="*/ 201 w 201"/>
                <a:gd name="T3" fmla="*/ 370 h 370"/>
                <a:gd name="T4" fmla="*/ 201 w 201"/>
                <a:gd name="T5" fmla="*/ 210 h 370"/>
                <a:gd name="T6" fmla="*/ 0 w 201"/>
                <a:gd name="T7" fmla="*/ 0 h 370"/>
                <a:gd name="T8" fmla="*/ 0 w 201"/>
                <a:gd name="T9" fmla="*/ 167 h 370"/>
              </a:gdLst>
              <a:ahLst/>
              <a:cxnLst>
                <a:cxn ang="0">
                  <a:pos x="T0" y="T1"/>
                </a:cxn>
                <a:cxn ang="0">
                  <a:pos x="T2" y="T3"/>
                </a:cxn>
                <a:cxn ang="0">
                  <a:pos x="T4" y="T5"/>
                </a:cxn>
                <a:cxn ang="0">
                  <a:pos x="T6" y="T7"/>
                </a:cxn>
                <a:cxn ang="0">
                  <a:pos x="T8" y="T9"/>
                </a:cxn>
              </a:cxnLst>
              <a:rect l="0" t="0" r="r" b="b"/>
              <a:pathLst>
                <a:path w="201" h="370">
                  <a:moveTo>
                    <a:pt x="0" y="167"/>
                  </a:moveTo>
                  <a:lnTo>
                    <a:pt x="201" y="370"/>
                  </a:lnTo>
                  <a:lnTo>
                    <a:pt x="201" y="210"/>
                  </a:lnTo>
                  <a:lnTo>
                    <a:pt x="0" y="0"/>
                  </a:lnTo>
                  <a:lnTo>
                    <a:pt x="0" y="167"/>
                  </a:lnTo>
                  <a:close/>
                </a:path>
              </a:pathLst>
            </a:custGeom>
            <a:gradFill rotWithShape="1">
              <a:gsLst>
                <a:gs pos="0">
                  <a:srgbClr val="BBE0E3">
                    <a:gamma/>
                    <a:shade val="46275"/>
                    <a:invGamma/>
                  </a:srgbClr>
                </a:gs>
                <a:gs pos="100000">
                  <a:srgbClr val="BBE0E3"/>
                </a:gs>
              </a:gsLst>
              <a:lin ang="2700000" scaled="1"/>
            </a:gradFill>
            <a:ln>
              <a:noFill/>
            </a:ln>
            <a:effectLst/>
            <a:extLst/>
          </p:spPr>
          <p:txBody>
            <a:bodyP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195" name="AutoShape 9"/>
            <p:cNvSpPr>
              <a:spLocks noChangeArrowheads="1"/>
            </p:cNvSpPr>
            <p:nvPr/>
          </p:nvSpPr>
          <p:spPr bwMode="gray">
            <a:xfrm flipH="1">
              <a:off x="3360452" y="4589974"/>
              <a:ext cx="2438972" cy="656896"/>
            </a:xfrm>
            <a:prstGeom prst="parallelogram">
              <a:avLst>
                <a:gd name="adj" fmla="val 92256"/>
              </a:avLst>
            </a:prstGeom>
            <a:gradFill rotWithShape="1">
              <a:gsLst>
                <a:gs pos="0">
                  <a:srgbClr val="99CC00"/>
                </a:gs>
                <a:gs pos="100000">
                  <a:srgbClr val="99CC00">
                    <a:gamma/>
                    <a:tint val="53725"/>
                    <a:invGamma/>
                  </a:srgbClr>
                </a:gs>
              </a:gsLst>
              <a:lin ang="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196" name="Freeform 10"/>
            <p:cNvSpPr>
              <a:spLocks/>
            </p:cNvSpPr>
            <p:nvPr/>
          </p:nvSpPr>
          <p:spPr bwMode="gray">
            <a:xfrm>
              <a:off x="3357593" y="4584148"/>
              <a:ext cx="616176" cy="1163769"/>
            </a:xfrm>
            <a:custGeom>
              <a:avLst/>
              <a:gdLst>
                <a:gd name="T0" fmla="*/ 0 w 201"/>
                <a:gd name="T1" fmla="*/ 167 h 370"/>
                <a:gd name="T2" fmla="*/ 201 w 201"/>
                <a:gd name="T3" fmla="*/ 370 h 370"/>
                <a:gd name="T4" fmla="*/ 201 w 201"/>
                <a:gd name="T5" fmla="*/ 210 h 370"/>
                <a:gd name="T6" fmla="*/ 0 w 201"/>
                <a:gd name="T7" fmla="*/ 0 h 370"/>
                <a:gd name="T8" fmla="*/ 0 w 201"/>
                <a:gd name="T9" fmla="*/ 167 h 370"/>
              </a:gdLst>
              <a:ahLst/>
              <a:cxnLst>
                <a:cxn ang="0">
                  <a:pos x="T0" y="T1"/>
                </a:cxn>
                <a:cxn ang="0">
                  <a:pos x="T2" y="T3"/>
                </a:cxn>
                <a:cxn ang="0">
                  <a:pos x="T4" y="T5"/>
                </a:cxn>
                <a:cxn ang="0">
                  <a:pos x="T6" y="T7"/>
                </a:cxn>
                <a:cxn ang="0">
                  <a:pos x="T8" y="T9"/>
                </a:cxn>
              </a:cxnLst>
              <a:rect l="0" t="0" r="r" b="b"/>
              <a:pathLst>
                <a:path w="201" h="370">
                  <a:moveTo>
                    <a:pt x="0" y="167"/>
                  </a:moveTo>
                  <a:lnTo>
                    <a:pt x="201" y="370"/>
                  </a:lnTo>
                  <a:lnTo>
                    <a:pt x="201" y="210"/>
                  </a:lnTo>
                  <a:lnTo>
                    <a:pt x="0" y="0"/>
                  </a:lnTo>
                  <a:lnTo>
                    <a:pt x="0" y="167"/>
                  </a:lnTo>
                  <a:close/>
                </a:path>
              </a:pathLst>
            </a:custGeom>
            <a:gradFill rotWithShape="1">
              <a:gsLst>
                <a:gs pos="0">
                  <a:srgbClr val="99CC00">
                    <a:gamma/>
                    <a:shade val="46275"/>
                    <a:invGamma/>
                  </a:srgbClr>
                </a:gs>
                <a:gs pos="100000">
                  <a:srgbClr val="99CC00"/>
                </a:gs>
              </a:gsLst>
              <a:lin ang="2700000" scaled="1"/>
            </a:gradFill>
            <a:ln>
              <a:noFill/>
            </a:ln>
            <a:effectLst/>
            <a:extLst/>
          </p:spPr>
          <p:txBody>
            <a:bodyP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pic>
          <p:nvPicPr>
            <p:cNvPr id="105485" name="Picture 15" descr="light_shadow"/>
            <p:cNvPicPr>
              <a:picLocks noChangeAspect="1" noChangeArrowheads="1"/>
            </p:cNvPicPr>
            <p:nvPr/>
          </p:nvPicPr>
          <p:blipFill>
            <a:blip r:embed="rId2">
              <a:lum bright="-76000" contrast="-4000"/>
              <a:grayscl/>
            </a:blip>
            <a:srcRect/>
            <a:stretch>
              <a:fillRect/>
            </a:stretch>
          </p:blipFill>
          <p:spPr bwMode="gray">
            <a:xfrm>
              <a:off x="2196952" y="5265762"/>
              <a:ext cx="1008062" cy="280987"/>
            </a:xfrm>
            <a:prstGeom prst="rect">
              <a:avLst/>
            </a:prstGeom>
            <a:noFill/>
            <a:ln w="9525">
              <a:noFill/>
              <a:miter lim="800000"/>
              <a:headEnd/>
              <a:tailEnd/>
            </a:ln>
          </p:spPr>
        </p:pic>
        <p:pic>
          <p:nvPicPr>
            <p:cNvPr id="105486" name="Picture 16" descr="circuler_1"/>
            <p:cNvPicPr>
              <a:picLocks noChangeAspect="1" noChangeArrowheads="1"/>
            </p:cNvPicPr>
            <p:nvPr/>
          </p:nvPicPr>
          <p:blipFill>
            <a:blip r:embed="rId3"/>
            <a:srcRect/>
            <a:stretch>
              <a:fillRect/>
            </a:stretch>
          </p:blipFill>
          <p:spPr bwMode="gray">
            <a:xfrm>
              <a:off x="2109639" y="4305324"/>
              <a:ext cx="1152525" cy="1139825"/>
            </a:xfrm>
            <a:prstGeom prst="rect">
              <a:avLst/>
            </a:prstGeom>
            <a:noFill/>
            <a:ln w="9525">
              <a:noFill/>
              <a:miter lim="800000"/>
              <a:headEnd/>
              <a:tailEnd/>
            </a:ln>
          </p:spPr>
        </p:pic>
        <p:sp>
          <p:nvSpPr>
            <p:cNvPr id="199" name="Oval 17"/>
            <p:cNvSpPr>
              <a:spLocks noChangeArrowheads="1"/>
            </p:cNvSpPr>
            <p:nvPr/>
          </p:nvSpPr>
          <p:spPr bwMode="gray">
            <a:xfrm>
              <a:off x="2109639" y="4305324"/>
              <a:ext cx="1144588" cy="1143000"/>
            </a:xfrm>
            <a:prstGeom prst="ellipse">
              <a:avLst/>
            </a:prstGeom>
            <a:gradFill rotWithShape="1">
              <a:gsLst>
                <a:gs pos="0">
                  <a:srgbClr val="BBE0E3">
                    <a:gamma/>
                    <a:shade val="26275"/>
                    <a:invGamma/>
                    <a:alpha val="89999"/>
                  </a:srgbClr>
                </a:gs>
                <a:gs pos="50000">
                  <a:srgbClr val="BBE0E3">
                    <a:alpha val="45000"/>
                  </a:srgbClr>
                </a:gs>
                <a:gs pos="100000">
                  <a:srgbClr val="BBE0E3">
                    <a:gamma/>
                    <a:shade val="26275"/>
                    <a:invGamma/>
                    <a:alpha val="89999"/>
                  </a:srgbClr>
                </a:gs>
              </a:gsLst>
              <a:lin ang="540000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200" name="Freeform 18"/>
            <p:cNvSpPr>
              <a:spLocks/>
            </p:cNvSpPr>
            <p:nvPr/>
          </p:nvSpPr>
          <p:spPr bwMode="gray">
            <a:xfrm>
              <a:off x="2228174" y="4329256"/>
              <a:ext cx="899245" cy="394720"/>
            </a:xfrm>
            <a:custGeom>
              <a:avLst/>
              <a:gdLst>
                <a:gd name="T0" fmla="*/ 884921 w 1321"/>
                <a:gd name="T1" fmla="*/ 222627 h 712"/>
                <a:gd name="T2" fmla="*/ 895804 w 1321"/>
                <a:gd name="T3" fmla="*/ 245389 h 712"/>
                <a:gd name="T4" fmla="*/ 898525 w 1321"/>
                <a:gd name="T5" fmla="*/ 267041 h 712"/>
                <a:gd name="T6" fmla="*/ 894444 w 1321"/>
                <a:gd name="T7" fmla="*/ 286472 h 712"/>
                <a:gd name="T8" fmla="*/ 882881 w 1321"/>
                <a:gd name="T9" fmla="*/ 305348 h 712"/>
                <a:gd name="T10" fmla="*/ 865196 w 1321"/>
                <a:gd name="T11" fmla="*/ 321448 h 712"/>
                <a:gd name="T12" fmla="*/ 842750 w 1321"/>
                <a:gd name="T13" fmla="*/ 335328 h 712"/>
                <a:gd name="T14" fmla="*/ 813502 w 1321"/>
                <a:gd name="T15" fmla="*/ 348652 h 712"/>
                <a:gd name="T16" fmla="*/ 780173 w 1321"/>
                <a:gd name="T17" fmla="*/ 360311 h 712"/>
                <a:gd name="T18" fmla="*/ 742763 w 1321"/>
                <a:gd name="T19" fmla="*/ 370304 h 712"/>
                <a:gd name="T20" fmla="*/ 701271 w 1321"/>
                <a:gd name="T21" fmla="*/ 379187 h 712"/>
                <a:gd name="T22" fmla="*/ 657739 w 1321"/>
                <a:gd name="T23" fmla="*/ 385294 h 712"/>
                <a:gd name="T24" fmla="*/ 609446 w 1321"/>
                <a:gd name="T25" fmla="*/ 390846 h 712"/>
                <a:gd name="T26" fmla="*/ 560473 w 1321"/>
                <a:gd name="T27" fmla="*/ 394177 h 712"/>
                <a:gd name="T28" fmla="*/ 540747 w 1321"/>
                <a:gd name="T29" fmla="*/ 395287 h 712"/>
                <a:gd name="T30" fmla="*/ 323768 w 1321"/>
                <a:gd name="T31" fmla="*/ 395287 h 712"/>
                <a:gd name="T32" fmla="*/ 321048 w 1321"/>
                <a:gd name="T33" fmla="*/ 395287 h 712"/>
                <a:gd name="T34" fmla="*/ 278196 w 1321"/>
                <a:gd name="T35" fmla="*/ 393066 h 712"/>
                <a:gd name="T36" fmla="*/ 236705 w 1321"/>
                <a:gd name="T37" fmla="*/ 390846 h 712"/>
                <a:gd name="T38" fmla="*/ 197254 w 1321"/>
                <a:gd name="T39" fmla="*/ 386404 h 712"/>
                <a:gd name="T40" fmla="*/ 159844 w 1321"/>
                <a:gd name="T41" fmla="*/ 382518 h 712"/>
                <a:gd name="T42" fmla="*/ 126514 w 1321"/>
                <a:gd name="T43" fmla="*/ 375856 h 712"/>
                <a:gd name="T44" fmla="*/ 95906 w 1321"/>
                <a:gd name="T45" fmla="*/ 368083 h 712"/>
                <a:gd name="T46" fmla="*/ 69379 w 1321"/>
                <a:gd name="T47" fmla="*/ 359756 h 712"/>
                <a:gd name="T48" fmla="*/ 45572 w 1321"/>
                <a:gd name="T49" fmla="*/ 349762 h 712"/>
                <a:gd name="T50" fmla="*/ 26527 w 1321"/>
                <a:gd name="T51" fmla="*/ 337548 h 712"/>
                <a:gd name="T52" fmla="*/ 12243 w 1321"/>
                <a:gd name="T53" fmla="*/ 323669 h 712"/>
                <a:gd name="T54" fmla="*/ 4081 w 1321"/>
                <a:gd name="T55" fmla="*/ 307569 h 712"/>
                <a:gd name="T56" fmla="*/ 0 w 1321"/>
                <a:gd name="T57" fmla="*/ 290913 h 712"/>
                <a:gd name="T58" fmla="*/ 0 w 1321"/>
                <a:gd name="T59" fmla="*/ 288693 h 712"/>
                <a:gd name="T60" fmla="*/ 2721 w 1321"/>
                <a:gd name="T61" fmla="*/ 270372 h 712"/>
                <a:gd name="T62" fmla="*/ 10883 w 1321"/>
                <a:gd name="T63" fmla="*/ 247610 h 712"/>
                <a:gd name="T64" fmla="*/ 34689 w 1321"/>
                <a:gd name="T65" fmla="*/ 205416 h 712"/>
                <a:gd name="T66" fmla="*/ 63937 w 1321"/>
                <a:gd name="T67" fmla="*/ 165998 h 712"/>
                <a:gd name="T68" fmla="*/ 99987 w 1321"/>
                <a:gd name="T69" fmla="*/ 130467 h 712"/>
                <a:gd name="T70" fmla="*/ 138758 w 1321"/>
                <a:gd name="T71" fmla="*/ 97711 h 712"/>
                <a:gd name="T72" fmla="*/ 183650 w 1321"/>
                <a:gd name="T73" fmla="*/ 69397 h 712"/>
                <a:gd name="T74" fmla="*/ 231943 w 1321"/>
                <a:gd name="T75" fmla="*/ 45525 h 712"/>
                <a:gd name="T76" fmla="*/ 282277 w 1321"/>
                <a:gd name="T77" fmla="*/ 26093 h 712"/>
                <a:gd name="T78" fmla="*/ 338052 w 1321"/>
                <a:gd name="T79" fmla="*/ 11659 h 712"/>
                <a:gd name="T80" fmla="*/ 395188 w 1321"/>
                <a:gd name="T81" fmla="*/ 3331 h 712"/>
                <a:gd name="T82" fmla="*/ 453684 w 1321"/>
                <a:gd name="T83" fmla="*/ 0 h 712"/>
                <a:gd name="T84" fmla="*/ 453684 w 1321"/>
                <a:gd name="T85" fmla="*/ 0 h 712"/>
                <a:gd name="T86" fmla="*/ 516261 w 1321"/>
                <a:gd name="T87" fmla="*/ 3331 h 712"/>
                <a:gd name="T88" fmla="*/ 576117 w 1321"/>
                <a:gd name="T89" fmla="*/ 12769 h 712"/>
                <a:gd name="T90" fmla="*/ 633933 w 1321"/>
                <a:gd name="T91" fmla="*/ 29424 h 712"/>
                <a:gd name="T92" fmla="*/ 686987 w 1321"/>
                <a:gd name="T93" fmla="*/ 49966 h 712"/>
                <a:gd name="T94" fmla="*/ 735961 w 1321"/>
                <a:gd name="T95" fmla="*/ 76059 h 712"/>
                <a:gd name="T96" fmla="*/ 781533 w 1321"/>
                <a:gd name="T97" fmla="*/ 107705 h 712"/>
                <a:gd name="T98" fmla="*/ 821664 w 1321"/>
                <a:gd name="T99" fmla="*/ 142126 h 712"/>
                <a:gd name="T100" fmla="*/ 855673 w 1321"/>
                <a:gd name="T101" fmla="*/ 180433 h 712"/>
                <a:gd name="T102" fmla="*/ 884921 w 1321"/>
                <a:gd name="T103" fmla="*/ 222627 h 712"/>
                <a:gd name="T104" fmla="*/ 884921 w 1321"/>
                <a:gd name="T105" fmla="*/ 22262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BBE0E3">
                    <a:alpha val="17998"/>
                  </a:srgbClr>
                </a:gs>
              </a:gsLst>
              <a:lin ang="5400000" scaled="1"/>
            </a:gradFill>
            <a:ln>
              <a:noFill/>
            </a:ln>
            <a:extLst/>
          </p:spPr>
          <p:txBody>
            <a:bodyP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pic>
          <p:nvPicPr>
            <p:cNvPr id="105491" name="Picture 19" descr="light_shadow"/>
            <p:cNvPicPr>
              <a:picLocks noChangeAspect="1" noChangeArrowheads="1"/>
            </p:cNvPicPr>
            <p:nvPr/>
          </p:nvPicPr>
          <p:blipFill>
            <a:blip r:embed="rId2">
              <a:lum bright="-76000" contrast="-4000"/>
              <a:grayscl/>
            </a:blip>
            <a:srcRect/>
            <a:stretch>
              <a:fillRect/>
            </a:stretch>
          </p:blipFill>
          <p:spPr bwMode="gray">
            <a:xfrm>
              <a:off x="4117827" y="4778399"/>
              <a:ext cx="1008062" cy="280988"/>
            </a:xfrm>
            <a:prstGeom prst="rect">
              <a:avLst/>
            </a:prstGeom>
            <a:noFill/>
            <a:ln w="9525">
              <a:noFill/>
              <a:miter lim="800000"/>
              <a:headEnd/>
              <a:tailEnd/>
            </a:ln>
          </p:spPr>
        </p:pic>
        <p:pic>
          <p:nvPicPr>
            <p:cNvPr id="105492" name="Picture 20" descr="circuler_1"/>
            <p:cNvPicPr>
              <a:picLocks noChangeAspect="1" noChangeArrowheads="1"/>
            </p:cNvPicPr>
            <p:nvPr/>
          </p:nvPicPr>
          <p:blipFill>
            <a:blip r:embed="rId3"/>
            <a:srcRect/>
            <a:stretch>
              <a:fillRect/>
            </a:stretch>
          </p:blipFill>
          <p:spPr bwMode="gray">
            <a:xfrm>
              <a:off x="4030514" y="3817962"/>
              <a:ext cx="1152525" cy="1139825"/>
            </a:xfrm>
            <a:prstGeom prst="rect">
              <a:avLst/>
            </a:prstGeom>
            <a:noFill/>
            <a:ln w="9525">
              <a:noFill/>
              <a:miter lim="800000"/>
              <a:headEnd/>
              <a:tailEnd/>
            </a:ln>
          </p:spPr>
        </p:pic>
        <p:sp>
          <p:nvSpPr>
            <p:cNvPr id="203" name="Oval 21"/>
            <p:cNvSpPr>
              <a:spLocks noChangeArrowheads="1"/>
            </p:cNvSpPr>
            <p:nvPr/>
          </p:nvSpPr>
          <p:spPr bwMode="gray">
            <a:xfrm>
              <a:off x="4030514" y="3817962"/>
              <a:ext cx="1144588" cy="1143000"/>
            </a:xfrm>
            <a:prstGeom prst="ellipse">
              <a:avLst/>
            </a:prstGeom>
            <a:gradFill rotWithShape="1">
              <a:gsLst>
                <a:gs pos="0">
                  <a:srgbClr val="99CC00">
                    <a:gamma/>
                    <a:shade val="26275"/>
                    <a:invGamma/>
                    <a:alpha val="89999"/>
                  </a:srgbClr>
                </a:gs>
                <a:gs pos="50000">
                  <a:srgbClr val="99CC00">
                    <a:alpha val="45000"/>
                  </a:srgbClr>
                </a:gs>
                <a:gs pos="100000">
                  <a:srgbClr val="99CC00">
                    <a:gamma/>
                    <a:shade val="26275"/>
                    <a:invGamma/>
                    <a:alpha val="89999"/>
                  </a:srgbClr>
                </a:gs>
              </a:gsLst>
              <a:lin ang="540000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204" name="Freeform 22"/>
            <p:cNvSpPr>
              <a:spLocks/>
            </p:cNvSpPr>
            <p:nvPr/>
          </p:nvSpPr>
          <p:spPr bwMode="gray">
            <a:xfrm>
              <a:off x="4149615" y="3841317"/>
              <a:ext cx="897816" cy="396177"/>
            </a:xfrm>
            <a:custGeom>
              <a:avLst/>
              <a:gdLst>
                <a:gd name="T0" fmla="*/ 884921 w 1321"/>
                <a:gd name="T1" fmla="*/ 222627 h 712"/>
                <a:gd name="T2" fmla="*/ 895804 w 1321"/>
                <a:gd name="T3" fmla="*/ 245389 h 712"/>
                <a:gd name="T4" fmla="*/ 898525 w 1321"/>
                <a:gd name="T5" fmla="*/ 267041 h 712"/>
                <a:gd name="T6" fmla="*/ 894444 w 1321"/>
                <a:gd name="T7" fmla="*/ 286473 h 712"/>
                <a:gd name="T8" fmla="*/ 882881 w 1321"/>
                <a:gd name="T9" fmla="*/ 305349 h 712"/>
                <a:gd name="T10" fmla="*/ 865196 w 1321"/>
                <a:gd name="T11" fmla="*/ 321449 h 712"/>
                <a:gd name="T12" fmla="*/ 842750 w 1321"/>
                <a:gd name="T13" fmla="*/ 335329 h 712"/>
                <a:gd name="T14" fmla="*/ 813502 w 1321"/>
                <a:gd name="T15" fmla="*/ 348653 h 712"/>
                <a:gd name="T16" fmla="*/ 780173 w 1321"/>
                <a:gd name="T17" fmla="*/ 360312 h 712"/>
                <a:gd name="T18" fmla="*/ 742763 w 1321"/>
                <a:gd name="T19" fmla="*/ 370305 h 712"/>
                <a:gd name="T20" fmla="*/ 701271 w 1321"/>
                <a:gd name="T21" fmla="*/ 379188 h 712"/>
                <a:gd name="T22" fmla="*/ 657739 w 1321"/>
                <a:gd name="T23" fmla="*/ 385295 h 712"/>
                <a:gd name="T24" fmla="*/ 609446 w 1321"/>
                <a:gd name="T25" fmla="*/ 390847 h 712"/>
                <a:gd name="T26" fmla="*/ 560473 w 1321"/>
                <a:gd name="T27" fmla="*/ 394178 h 712"/>
                <a:gd name="T28" fmla="*/ 540747 w 1321"/>
                <a:gd name="T29" fmla="*/ 395288 h 712"/>
                <a:gd name="T30" fmla="*/ 323768 w 1321"/>
                <a:gd name="T31" fmla="*/ 395288 h 712"/>
                <a:gd name="T32" fmla="*/ 321048 w 1321"/>
                <a:gd name="T33" fmla="*/ 395288 h 712"/>
                <a:gd name="T34" fmla="*/ 278196 w 1321"/>
                <a:gd name="T35" fmla="*/ 393067 h 712"/>
                <a:gd name="T36" fmla="*/ 236705 w 1321"/>
                <a:gd name="T37" fmla="*/ 390847 h 712"/>
                <a:gd name="T38" fmla="*/ 197254 w 1321"/>
                <a:gd name="T39" fmla="*/ 386405 h 712"/>
                <a:gd name="T40" fmla="*/ 159844 w 1321"/>
                <a:gd name="T41" fmla="*/ 382519 h 712"/>
                <a:gd name="T42" fmla="*/ 126514 w 1321"/>
                <a:gd name="T43" fmla="*/ 375857 h 712"/>
                <a:gd name="T44" fmla="*/ 95906 w 1321"/>
                <a:gd name="T45" fmla="*/ 368084 h 712"/>
                <a:gd name="T46" fmla="*/ 69379 w 1321"/>
                <a:gd name="T47" fmla="*/ 359756 h 712"/>
                <a:gd name="T48" fmla="*/ 45572 w 1321"/>
                <a:gd name="T49" fmla="*/ 349763 h 712"/>
                <a:gd name="T50" fmla="*/ 26527 w 1321"/>
                <a:gd name="T51" fmla="*/ 337549 h 712"/>
                <a:gd name="T52" fmla="*/ 12243 w 1321"/>
                <a:gd name="T53" fmla="*/ 323670 h 712"/>
                <a:gd name="T54" fmla="*/ 4081 w 1321"/>
                <a:gd name="T55" fmla="*/ 307570 h 712"/>
                <a:gd name="T56" fmla="*/ 0 w 1321"/>
                <a:gd name="T57" fmla="*/ 290914 h 712"/>
                <a:gd name="T58" fmla="*/ 0 w 1321"/>
                <a:gd name="T59" fmla="*/ 288693 h 712"/>
                <a:gd name="T60" fmla="*/ 2721 w 1321"/>
                <a:gd name="T61" fmla="*/ 270373 h 712"/>
                <a:gd name="T62" fmla="*/ 10883 w 1321"/>
                <a:gd name="T63" fmla="*/ 247610 h 712"/>
                <a:gd name="T64" fmla="*/ 34689 w 1321"/>
                <a:gd name="T65" fmla="*/ 205417 h 712"/>
                <a:gd name="T66" fmla="*/ 63937 w 1321"/>
                <a:gd name="T67" fmla="*/ 165999 h 712"/>
                <a:gd name="T68" fmla="*/ 99987 w 1321"/>
                <a:gd name="T69" fmla="*/ 130467 h 712"/>
                <a:gd name="T70" fmla="*/ 138758 w 1321"/>
                <a:gd name="T71" fmla="*/ 97712 h 712"/>
                <a:gd name="T72" fmla="*/ 183650 w 1321"/>
                <a:gd name="T73" fmla="*/ 69397 h 712"/>
                <a:gd name="T74" fmla="*/ 231943 w 1321"/>
                <a:gd name="T75" fmla="*/ 45525 h 712"/>
                <a:gd name="T76" fmla="*/ 282277 w 1321"/>
                <a:gd name="T77" fmla="*/ 26093 h 712"/>
                <a:gd name="T78" fmla="*/ 338052 w 1321"/>
                <a:gd name="T79" fmla="*/ 11659 h 712"/>
                <a:gd name="T80" fmla="*/ 395188 w 1321"/>
                <a:gd name="T81" fmla="*/ 3331 h 712"/>
                <a:gd name="T82" fmla="*/ 453684 w 1321"/>
                <a:gd name="T83" fmla="*/ 0 h 712"/>
                <a:gd name="T84" fmla="*/ 453684 w 1321"/>
                <a:gd name="T85" fmla="*/ 0 h 712"/>
                <a:gd name="T86" fmla="*/ 516261 w 1321"/>
                <a:gd name="T87" fmla="*/ 3331 h 712"/>
                <a:gd name="T88" fmla="*/ 576117 w 1321"/>
                <a:gd name="T89" fmla="*/ 12769 h 712"/>
                <a:gd name="T90" fmla="*/ 633933 w 1321"/>
                <a:gd name="T91" fmla="*/ 29425 h 712"/>
                <a:gd name="T92" fmla="*/ 686987 w 1321"/>
                <a:gd name="T93" fmla="*/ 49966 h 712"/>
                <a:gd name="T94" fmla="*/ 735961 w 1321"/>
                <a:gd name="T95" fmla="*/ 76060 h 712"/>
                <a:gd name="T96" fmla="*/ 781533 w 1321"/>
                <a:gd name="T97" fmla="*/ 107705 h 712"/>
                <a:gd name="T98" fmla="*/ 821664 w 1321"/>
                <a:gd name="T99" fmla="*/ 142126 h 712"/>
                <a:gd name="T100" fmla="*/ 855673 w 1321"/>
                <a:gd name="T101" fmla="*/ 180433 h 712"/>
                <a:gd name="T102" fmla="*/ 884921 w 1321"/>
                <a:gd name="T103" fmla="*/ 222627 h 712"/>
                <a:gd name="T104" fmla="*/ 884921 w 1321"/>
                <a:gd name="T105" fmla="*/ 22262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CC00">
                    <a:alpha val="17998"/>
                  </a:srgbClr>
                </a:gs>
              </a:gsLst>
              <a:lin ang="5400000" scaled="1"/>
            </a:gradFill>
            <a:ln>
              <a:noFill/>
            </a:ln>
            <a:extLst/>
          </p:spPr>
          <p:txBody>
            <a:bodyP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205" name="Text Box 24"/>
            <p:cNvSpPr txBox="1">
              <a:spLocks noChangeArrowheads="1"/>
            </p:cNvSpPr>
            <p:nvPr/>
          </p:nvSpPr>
          <p:spPr bwMode="auto">
            <a:xfrm>
              <a:off x="2149543" y="4737085"/>
              <a:ext cx="1099396" cy="310623"/>
            </a:xfrm>
            <a:prstGeom prst="rect">
              <a:avLst/>
            </a:prstGeom>
            <a:noFill/>
            <a:ln>
              <a:noFill/>
            </a:ln>
            <a:effectLs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fontAlgn="auto">
                <a:spcBef>
                  <a:spcPct val="50000"/>
                </a:spcBef>
                <a:spcAft>
                  <a:spcPts val="0"/>
                </a:spcAft>
                <a:defRPr/>
              </a:pPr>
              <a:r>
                <a:rPr lang="zh-CN" altLang="en-US" sz="1600" b="1" kern="0" dirty="0" smtClean="0">
                  <a:solidFill>
                    <a:srgbClr val="002060"/>
                  </a:solidFill>
                  <a:latin typeface="华文中宋" pitchFamily="2" charset="-122"/>
                  <a:ea typeface="华文中宋" pitchFamily="2" charset="-122"/>
                </a:rPr>
                <a:t>来源可信</a:t>
              </a:r>
              <a:endParaRPr lang="en-US" altLang="zh-CN" sz="1600" b="1" kern="0" dirty="0" smtClean="0">
                <a:solidFill>
                  <a:srgbClr val="002060"/>
                </a:solidFill>
                <a:latin typeface="华文中宋" pitchFamily="2" charset="-122"/>
                <a:ea typeface="华文中宋" pitchFamily="2" charset="-122"/>
              </a:endParaRPr>
            </a:p>
          </p:txBody>
        </p:sp>
        <p:grpSp>
          <p:nvGrpSpPr>
            <p:cNvPr id="105498" name="Group 40"/>
            <p:cNvGrpSpPr>
              <a:grpSpLocks/>
            </p:cNvGrpSpPr>
            <p:nvPr/>
          </p:nvGrpSpPr>
          <p:grpSpPr bwMode="auto">
            <a:xfrm rot="-1297425" flipH="1" flipV="1">
              <a:off x="2223939" y="5172099"/>
              <a:ext cx="1062038" cy="254000"/>
              <a:chOff x="2532" y="1051"/>
              <a:chExt cx="893" cy="246"/>
            </a:xfrm>
          </p:grpSpPr>
          <p:grpSp>
            <p:nvGrpSpPr>
              <p:cNvPr id="105532" name="Group 41"/>
              <p:cNvGrpSpPr>
                <a:grpSpLocks/>
              </p:cNvGrpSpPr>
              <p:nvPr/>
            </p:nvGrpSpPr>
            <p:grpSpPr bwMode="auto">
              <a:xfrm>
                <a:off x="2532" y="1051"/>
                <a:ext cx="743" cy="185"/>
                <a:chOff x="1565" y="2568"/>
                <a:chExt cx="1118" cy="279"/>
              </a:xfrm>
            </p:grpSpPr>
            <p:sp>
              <p:nvSpPr>
                <p:cNvPr id="105538" name="AutoShape 42"/>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39" name="AutoShape 43"/>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40" name="AutoShape 44"/>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41" name="AutoShape 45"/>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grpSp>
          <p:grpSp>
            <p:nvGrpSpPr>
              <p:cNvPr id="105533" name="Group 46"/>
              <p:cNvGrpSpPr>
                <a:grpSpLocks/>
              </p:cNvGrpSpPr>
              <p:nvPr/>
            </p:nvGrpSpPr>
            <p:grpSpPr bwMode="auto">
              <a:xfrm rot="1353540">
                <a:off x="2682" y="1111"/>
                <a:ext cx="743" cy="186"/>
                <a:chOff x="1565" y="2568"/>
                <a:chExt cx="1118" cy="279"/>
              </a:xfrm>
            </p:grpSpPr>
            <p:sp>
              <p:nvSpPr>
                <p:cNvPr id="105534" name="AutoShape 47"/>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35" name="AutoShape 48"/>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36" name="AutoShape 49"/>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37" name="AutoShape 50"/>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grpSp>
        </p:grpSp>
        <p:grpSp>
          <p:nvGrpSpPr>
            <p:cNvPr id="105499" name="Group 51"/>
            <p:cNvGrpSpPr>
              <a:grpSpLocks/>
            </p:cNvGrpSpPr>
            <p:nvPr/>
          </p:nvGrpSpPr>
          <p:grpSpPr bwMode="auto">
            <a:xfrm rot="-1297425" flipH="1" flipV="1">
              <a:off x="4073377" y="4668862"/>
              <a:ext cx="1062037" cy="254000"/>
              <a:chOff x="2532" y="1051"/>
              <a:chExt cx="893" cy="246"/>
            </a:xfrm>
          </p:grpSpPr>
          <p:grpSp>
            <p:nvGrpSpPr>
              <p:cNvPr id="105522" name="Group 52"/>
              <p:cNvGrpSpPr>
                <a:grpSpLocks/>
              </p:cNvGrpSpPr>
              <p:nvPr/>
            </p:nvGrpSpPr>
            <p:grpSpPr bwMode="auto">
              <a:xfrm>
                <a:off x="2532" y="1051"/>
                <a:ext cx="743" cy="185"/>
                <a:chOff x="1565" y="2568"/>
                <a:chExt cx="1118" cy="279"/>
              </a:xfrm>
            </p:grpSpPr>
            <p:sp>
              <p:nvSpPr>
                <p:cNvPr id="105528" name="AutoShape 53"/>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29" name="AutoShape 54"/>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30" name="AutoShape 55"/>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31" name="AutoShape 56"/>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grpSp>
          <p:grpSp>
            <p:nvGrpSpPr>
              <p:cNvPr id="105523" name="Group 57"/>
              <p:cNvGrpSpPr>
                <a:grpSpLocks/>
              </p:cNvGrpSpPr>
              <p:nvPr/>
            </p:nvGrpSpPr>
            <p:grpSpPr bwMode="auto">
              <a:xfrm rot="1353540">
                <a:off x="2682" y="1111"/>
                <a:ext cx="743" cy="186"/>
                <a:chOff x="1565" y="2568"/>
                <a:chExt cx="1118" cy="279"/>
              </a:xfrm>
            </p:grpSpPr>
            <p:sp>
              <p:nvSpPr>
                <p:cNvPr id="105524" name="AutoShape 58"/>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25" name="AutoShape 59"/>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26" name="AutoShape 60"/>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27" name="AutoShape 61"/>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grpSp>
        </p:grpSp>
        <p:sp>
          <p:nvSpPr>
            <p:cNvPr id="231" name="Rectangle 63"/>
            <p:cNvSpPr>
              <a:spLocks noChangeArrowheads="1"/>
            </p:cNvSpPr>
            <p:nvPr/>
          </p:nvSpPr>
          <p:spPr bwMode="gray">
            <a:xfrm>
              <a:off x="5808002" y="4751650"/>
              <a:ext cx="1835662" cy="431133"/>
            </a:xfrm>
            <a:prstGeom prst="rect">
              <a:avLst/>
            </a:prstGeom>
            <a:gradFill rotWithShape="1">
              <a:gsLst>
                <a:gs pos="0">
                  <a:srgbClr val="BBE0E3"/>
                </a:gs>
                <a:gs pos="100000">
                  <a:srgbClr val="BBE0E3">
                    <a:gamma/>
                    <a:tint val="0"/>
                    <a:invGamma/>
                  </a:srgbClr>
                </a:gs>
              </a:gsLst>
              <a:lin ang="540000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232" name="AutoShape 64"/>
            <p:cNvSpPr>
              <a:spLocks noChangeArrowheads="1"/>
            </p:cNvSpPr>
            <p:nvPr/>
          </p:nvSpPr>
          <p:spPr bwMode="gray">
            <a:xfrm flipH="1">
              <a:off x="5196114" y="4096211"/>
              <a:ext cx="2437542" cy="656895"/>
            </a:xfrm>
            <a:prstGeom prst="parallelogram">
              <a:avLst>
                <a:gd name="adj" fmla="val 92256"/>
              </a:avLst>
            </a:prstGeom>
            <a:gradFill rotWithShape="1">
              <a:gsLst>
                <a:gs pos="0">
                  <a:srgbClr val="BBE0E3"/>
                </a:gs>
                <a:gs pos="100000">
                  <a:srgbClr val="BBE0E3">
                    <a:gamma/>
                    <a:tint val="53725"/>
                    <a:invGamma/>
                  </a:srgbClr>
                </a:gs>
              </a:gsLst>
              <a:lin ang="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233" name="Freeform 65"/>
            <p:cNvSpPr>
              <a:spLocks/>
            </p:cNvSpPr>
            <p:nvPr/>
          </p:nvSpPr>
          <p:spPr bwMode="gray">
            <a:xfrm>
              <a:off x="5193255" y="4090385"/>
              <a:ext cx="614747" cy="1163768"/>
            </a:xfrm>
            <a:custGeom>
              <a:avLst/>
              <a:gdLst>
                <a:gd name="T0" fmla="*/ 0 w 201"/>
                <a:gd name="T1" fmla="*/ 167 h 370"/>
                <a:gd name="T2" fmla="*/ 201 w 201"/>
                <a:gd name="T3" fmla="*/ 370 h 370"/>
                <a:gd name="T4" fmla="*/ 201 w 201"/>
                <a:gd name="T5" fmla="*/ 210 h 370"/>
                <a:gd name="T6" fmla="*/ 0 w 201"/>
                <a:gd name="T7" fmla="*/ 0 h 370"/>
                <a:gd name="T8" fmla="*/ 0 w 201"/>
                <a:gd name="T9" fmla="*/ 167 h 370"/>
              </a:gdLst>
              <a:ahLst/>
              <a:cxnLst>
                <a:cxn ang="0">
                  <a:pos x="T0" y="T1"/>
                </a:cxn>
                <a:cxn ang="0">
                  <a:pos x="T2" y="T3"/>
                </a:cxn>
                <a:cxn ang="0">
                  <a:pos x="T4" y="T5"/>
                </a:cxn>
                <a:cxn ang="0">
                  <a:pos x="T6" y="T7"/>
                </a:cxn>
                <a:cxn ang="0">
                  <a:pos x="T8" y="T9"/>
                </a:cxn>
              </a:cxnLst>
              <a:rect l="0" t="0" r="r" b="b"/>
              <a:pathLst>
                <a:path w="201" h="370">
                  <a:moveTo>
                    <a:pt x="0" y="167"/>
                  </a:moveTo>
                  <a:lnTo>
                    <a:pt x="201" y="370"/>
                  </a:lnTo>
                  <a:lnTo>
                    <a:pt x="201" y="210"/>
                  </a:lnTo>
                  <a:lnTo>
                    <a:pt x="0" y="0"/>
                  </a:lnTo>
                  <a:lnTo>
                    <a:pt x="0" y="167"/>
                  </a:lnTo>
                  <a:close/>
                </a:path>
              </a:pathLst>
            </a:custGeom>
            <a:gradFill rotWithShape="1">
              <a:gsLst>
                <a:gs pos="0">
                  <a:srgbClr val="BBE0E3">
                    <a:gamma/>
                    <a:shade val="46275"/>
                    <a:invGamma/>
                  </a:srgbClr>
                </a:gs>
                <a:gs pos="100000">
                  <a:srgbClr val="BBE0E3"/>
                </a:gs>
              </a:gsLst>
              <a:lin ang="2700000" scaled="1"/>
            </a:gradFill>
            <a:ln>
              <a:noFill/>
            </a:ln>
            <a:effectLst/>
            <a:extLst/>
          </p:spPr>
          <p:txBody>
            <a:bodyP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pic>
          <p:nvPicPr>
            <p:cNvPr id="105503" name="Picture 66" descr="light_shadow"/>
            <p:cNvPicPr>
              <a:picLocks noChangeAspect="1" noChangeArrowheads="1"/>
            </p:cNvPicPr>
            <p:nvPr/>
          </p:nvPicPr>
          <p:blipFill>
            <a:blip r:embed="rId2">
              <a:lum bright="-76000" contrast="-4000"/>
              <a:grayscl/>
            </a:blip>
            <a:srcRect/>
            <a:stretch>
              <a:fillRect/>
            </a:stretch>
          </p:blipFill>
          <p:spPr bwMode="gray">
            <a:xfrm>
              <a:off x="5952977" y="4284687"/>
              <a:ext cx="1008062" cy="280987"/>
            </a:xfrm>
            <a:prstGeom prst="rect">
              <a:avLst/>
            </a:prstGeom>
            <a:noFill/>
            <a:ln w="9525">
              <a:noFill/>
              <a:miter lim="800000"/>
              <a:headEnd/>
              <a:tailEnd/>
            </a:ln>
          </p:spPr>
        </p:pic>
        <p:pic>
          <p:nvPicPr>
            <p:cNvPr id="105504" name="Picture 67" descr="circuler_1"/>
            <p:cNvPicPr>
              <a:picLocks noChangeAspect="1" noChangeArrowheads="1"/>
            </p:cNvPicPr>
            <p:nvPr/>
          </p:nvPicPr>
          <p:blipFill>
            <a:blip r:embed="rId3"/>
            <a:srcRect/>
            <a:stretch>
              <a:fillRect/>
            </a:stretch>
          </p:blipFill>
          <p:spPr bwMode="gray">
            <a:xfrm>
              <a:off x="5865664" y="3324249"/>
              <a:ext cx="1152525" cy="1139825"/>
            </a:xfrm>
            <a:prstGeom prst="rect">
              <a:avLst/>
            </a:prstGeom>
            <a:noFill/>
            <a:ln w="9525">
              <a:noFill/>
              <a:miter lim="800000"/>
              <a:headEnd/>
              <a:tailEnd/>
            </a:ln>
          </p:spPr>
        </p:pic>
        <p:sp>
          <p:nvSpPr>
            <p:cNvPr id="236" name="Oval 68"/>
            <p:cNvSpPr>
              <a:spLocks noChangeArrowheads="1"/>
            </p:cNvSpPr>
            <p:nvPr/>
          </p:nvSpPr>
          <p:spPr bwMode="gray">
            <a:xfrm>
              <a:off x="5865664" y="3324249"/>
              <a:ext cx="1144588" cy="1143000"/>
            </a:xfrm>
            <a:prstGeom prst="ellipse">
              <a:avLst/>
            </a:prstGeom>
            <a:gradFill rotWithShape="1">
              <a:gsLst>
                <a:gs pos="0">
                  <a:srgbClr val="BBE0E3">
                    <a:gamma/>
                    <a:shade val="26275"/>
                    <a:invGamma/>
                    <a:alpha val="89999"/>
                  </a:srgbClr>
                </a:gs>
                <a:gs pos="50000">
                  <a:srgbClr val="BBE0E3">
                    <a:alpha val="45000"/>
                  </a:srgbClr>
                </a:gs>
                <a:gs pos="100000">
                  <a:srgbClr val="BBE0E3">
                    <a:gamma/>
                    <a:shade val="26275"/>
                    <a:invGamma/>
                    <a:alpha val="89999"/>
                  </a:srgbClr>
                </a:gs>
              </a:gsLst>
              <a:lin ang="5400000" scaled="1"/>
            </a:gradFill>
            <a:ln>
              <a:noFill/>
            </a:ln>
            <a:effectLst/>
            <a:extLst/>
          </p:spPr>
          <p:txBody>
            <a:bodyPr wrap="none" anchor="ct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sp>
          <p:nvSpPr>
            <p:cNvPr id="237" name="Freeform 69"/>
            <p:cNvSpPr>
              <a:spLocks/>
            </p:cNvSpPr>
            <p:nvPr/>
          </p:nvSpPr>
          <p:spPr bwMode="gray">
            <a:xfrm>
              <a:off x="5985278" y="3347554"/>
              <a:ext cx="897816" cy="396177"/>
            </a:xfrm>
            <a:custGeom>
              <a:avLst/>
              <a:gdLst>
                <a:gd name="T0" fmla="*/ 884921 w 1321"/>
                <a:gd name="T1" fmla="*/ 222627 h 712"/>
                <a:gd name="T2" fmla="*/ 895804 w 1321"/>
                <a:gd name="T3" fmla="*/ 245389 h 712"/>
                <a:gd name="T4" fmla="*/ 898525 w 1321"/>
                <a:gd name="T5" fmla="*/ 267041 h 712"/>
                <a:gd name="T6" fmla="*/ 894444 w 1321"/>
                <a:gd name="T7" fmla="*/ 286472 h 712"/>
                <a:gd name="T8" fmla="*/ 882881 w 1321"/>
                <a:gd name="T9" fmla="*/ 305348 h 712"/>
                <a:gd name="T10" fmla="*/ 865196 w 1321"/>
                <a:gd name="T11" fmla="*/ 321448 h 712"/>
                <a:gd name="T12" fmla="*/ 842750 w 1321"/>
                <a:gd name="T13" fmla="*/ 335328 h 712"/>
                <a:gd name="T14" fmla="*/ 813502 w 1321"/>
                <a:gd name="T15" fmla="*/ 348652 h 712"/>
                <a:gd name="T16" fmla="*/ 780173 w 1321"/>
                <a:gd name="T17" fmla="*/ 360311 h 712"/>
                <a:gd name="T18" fmla="*/ 742763 w 1321"/>
                <a:gd name="T19" fmla="*/ 370304 h 712"/>
                <a:gd name="T20" fmla="*/ 701271 w 1321"/>
                <a:gd name="T21" fmla="*/ 379187 h 712"/>
                <a:gd name="T22" fmla="*/ 657739 w 1321"/>
                <a:gd name="T23" fmla="*/ 385294 h 712"/>
                <a:gd name="T24" fmla="*/ 609446 w 1321"/>
                <a:gd name="T25" fmla="*/ 390846 h 712"/>
                <a:gd name="T26" fmla="*/ 560473 w 1321"/>
                <a:gd name="T27" fmla="*/ 394177 h 712"/>
                <a:gd name="T28" fmla="*/ 540747 w 1321"/>
                <a:gd name="T29" fmla="*/ 395287 h 712"/>
                <a:gd name="T30" fmla="*/ 323768 w 1321"/>
                <a:gd name="T31" fmla="*/ 395287 h 712"/>
                <a:gd name="T32" fmla="*/ 321048 w 1321"/>
                <a:gd name="T33" fmla="*/ 395287 h 712"/>
                <a:gd name="T34" fmla="*/ 278196 w 1321"/>
                <a:gd name="T35" fmla="*/ 393066 h 712"/>
                <a:gd name="T36" fmla="*/ 236705 w 1321"/>
                <a:gd name="T37" fmla="*/ 390846 h 712"/>
                <a:gd name="T38" fmla="*/ 197254 w 1321"/>
                <a:gd name="T39" fmla="*/ 386404 h 712"/>
                <a:gd name="T40" fmla="*/ 159844 w 1321"/>
                <a:gd name="T41" fmla="*/ 382518 h 712"/>
                <a:gd name="T42" fmla="*/ 126514 w 1321"/>
                <a:gd name="T43" fmla="*/ 375856 h 712"/>
                <a:gd name="T44" fmla="*/ 95906 w 1321"/>
                <a:gd name="T45" fmla="*/ 368083 h 712"/>
                <a:gd name="T46" fmla="*/ 69379 w 1321"/>
                <a:gd name="T47" fmla="*/ 359756 h 712"/>
                <a:gd name="T48" fmla="*/ 45572 w 1321"/>
                <a:gd name="T49" fmla="*/ 349762 h 712"/>
                <a:gd name="T50" fmla="*/ 26527 w 1321"/>
                <a:gd name="T51" fmla="*/ 337548 h 712"/>
                <a:gd name="T52" fmla="*/ 12243 w 1321"/>
                <a:gd name="T53" fmla="*/ 323669 h 712"/>
                <a:gd name="T54" fmla="*/ 4081 w 1321"/>
                <a:gd name="T55" fmla="*/ 307569 h 712"/>
                <a:gd name="T56" fmla="*/ 0 w 1321"/>
                <a:gd name="T57" fmla="*/ 290913 h 712"/>
                <a:gd name="T58" fmla="*/ 0 w 1321"/>
                <a:gd name="T59" fmla="*/ 288693 h 712"/>
                <a:gd name="T60" fmla="*/ 2721 w 1321"/>
                <a:gd name="T61" fmla="*/ 270372 h 712"/>
                <a:gd name="T62" fmla="*/ 10883 w 1321"/>
                <a:gd name="T63" fmla="*/ 247610 h 712"/>
                <a:gd name="T64" fmla="*/ 34689 w 1321"/>
                <a:gd name="T65" fmla="*/ 205416 h 712"/>
                <a:gd name="T66" fmla="*/ 63937 w 1321"/>
                <a:gd name="T67" fmla="*/ 165998 h 712"/>
                <a:gd name="T68" fmla="*/ 99987 w 1321"/>
                <a:gd name="T69" fmla="*/ 130467 h 712"/>
                <a:gd name="T70" fmla="*/ 138758 w 1321"/>
                <a:gd name="T71" fmla="*/ 97711 h 712"/>
                <a:gd name="T72" fmla="*/ 183650 w 1321"/>
                <a:gd name="T73" fmla="*/ 69397 h 712"/>
                <a:gd name="T74" fmla="*/ 231943 w 1321"/>
                <a:gd name="T75" fmla="*/ 45525 h 712"/>
                <a:gd name="T76" fmla="*/ 282277 w 1321"/>
                <a:gd name="T77" fmla="*/ 26093 h 712"/>
                <a:gd name="T78" fmla="*/ 338052 w 1321"/>
                <a:gd name="T79" fmla="*/ 11659 h 712"/>
                <a:gd name="T80" fmla="*/ 395188 w 1321"/>
                <a:gd name="T81" fmla="*/ 3331 h 712"/>
                <a:gd name="T82" fmla="*/ 453684 w 1321"/>
                <a:gd name="T83" fmla="*/ 0 h 712"/>
                <a:gd name="T84" fmla="*/ 453684 w 1321"/>
                <a:gd name="T85" fmla="*/ 0 h 712"/>
                <a:gd name="T86" fmla="*/ 516261 w 1321"/>
                <a:gd name="T87" fmla="*/ 3331 h 712"/>
                <a:gd name="T88" fmla="*/ 576117 w 1321"/>
                <a:gd name="T89" fmla="*/ 12769 h 712"/>
                <a:gd name="T90" fmla="*/ 633933 w 1321"/>
                <a:gd name="T91" fmla="*/ 29424 h 712"/>
                <a:gd name="T92" fmla="*/ 686987 w 1321"/>
                <a:gd name="T93" fmla="*/ 49966 h 712"/>
                <a:gd name="T94" fmla="*/ 735961 w 1321"/>
                <a:gd name="T95" fmla="*/ 76059 h 712"/>
                <a:gd name="T96" fmla="*/ 781533 w 1321"/>
                <a:gd name="T97" fmla="*/ 107705 h 712"/>
                <a:gd name="T98" fmla="*/ 821664 w 1321"/>
                <a:gd name="T99" fmla="*/ 142126 h 712"/>
                <a:gd name="T100" fmla="*/ 855673 w 1321"/>
                <a:gd name="T101" fmla="*/ 180433 h 712"/>
                <a:gd name="T102" fmla="*/ 884921 w 1321"/>
                <a:gd name="T103" fmla="*/ 222627 h 712"/>
                <a:gd name="T104" fmla="*/ 884921 w 1321"/>
                <a:gd name="T105" fmla="*/ 22262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BBE0E3">
                    <a:alpha val="17998"/>
                  </a:srgbClr>
                </a:gs>
              </a:gsLst>
              <a:lin ang="5400000" scaled="1"/>
            </a:gradFill>
            <a:ln>
              <a:noFill/>
            </a:ln>
            <a:extLst/>
          </p:spPr>
          <p:txBody>
            <a:bodyPr/>
            <a:lstStyle/>
            <a:p>
              <a:pPr fontAlgn="auto">
                <a:spcBef>
                  <a:spcPts val="0"/>
                </a:spcBef>
                <a:spcAft>
                  <a:spcPts val="0"/>
                </a:spcAft>
                <a:defRPr/>
              </a:pPr>
              <a:endParaRPr lang="zh-CN" altLang="en-US" kern="0">
                <a:solidFill>
                  <a:srgbClr val="000000"/>
                </a:solidFill>
                <a:latin typeface="Arial" pitchFamily="34" charset="0"/>
                <a:ea typeface="宋体" pitchFamily="2" charset="-122"/>
              </a:endParaRPr>
            </a:p>
          </p:txBody>
        </p:sp>
        <p:grpSp>
          <p:nvGrpSpPr>
            <p:cNvPr id="105509" name="Group 72"/>
            <p:cNvGrpSpPr>
              <a:grpSpLocks/>
            </p:cNvGrpSpPr>
            <p:nvPr/>
          </p:nvGrpSpPr>
          <p:grpSpPr bwMode="auto">
            <a:xfrm rot="-1297425" flipH="1" flipV="1">
              <a:off x="5908527" y="4175149"/>
              <a:ext cx="1062037" cy="254000"/>
              <a:chOff x="2532" y="1051"/>
              <a:chExt cx="893" cy="246"/>
            </a:xfrm>
          </p:grpSpPr>
          <p:grpSp>
            <p:nvGrpSpPr>
              <p:cNvPr id="105512" name="Group 73"/>
              <p:cNvGrpSpPr>
                <a:grpSpLocks/>
              </p:cNvGrpSpPr>
              <p:nvPr/>
            </p:nvGrpSpPr>
            <p:grpSpPr bwMode="auto">
              <a:xfrm>
                <a:off x="2532" y="1051"/>
                <a:ext cx="743" cy="185"/>
                <a:chOff x="1565" y="2568"/>
                <a:chExt cx="1118" cy="279"/>
              </a:xfrm>
            </p:grpSpPr>
            <p:sp>
              <p:nvSpPr>
                <p:cNvPr id="105518" name="AutoShape 74"/>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19" name="AutoShape 75"/>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20" name="AutoShape 76"/>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21" name="AutoShape 77"/>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grpSp>
          <p:grpSp>
            <p:nvGrpSpPr>
              <p:cNvPr id="105513" name="Group 78"/>
              <p:cNvGrpSpPr>
                <a:grpSpLocks/>
              </p:cNvGrpSpPr>
              <p:nvPr/>
            </p:nvGrpSpPr>
            <p:grpSpPr bwMode="auto">
              <a:xfrm rot="1353540">
                <a:off x="2682" y="1111"/>
                <a:ext cx="743" cy="186"/>
                <a:chOff x="1565" y="2568"/>
                <a:chExt cx="1118" cy="279"/>
              </a:xfrm>
            </p:grpSpPr>
            <p:sp>
              <p:nvSpPr>
                <p:cNvPr id="105514" name="AutoShape 79"/>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15" name="AutoShape 80"/>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16" name="AutoShape 81"/>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sp>
              <p:nvSpPr>
                <p:cNvPr id="105517" name="AutoShape 82"/>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a:solidFill>
                      <a:srgbClr val="000000"/>
                    </a:solidFill>
                  </a:endParaRPr>
                </a:p>
              </p:txBody>
            </p:sp>
          </p:grpSp>
        </p:grpSp>
        <p:sp>
          <p:nvSpPr>
            <p:cNvPr id="251" name="Text Box 24"/>
            <p:cNvSpPr txBox="1">
              <a:spLocks noChangeArrowheads="1"/>
            </p:cNvSpPr>
            <p:nvPr/>
          </p:nvSpPr>
          <p:spPr bwMode="auto">
            <a:xfrm>
              <a:off x="4038103" y="4241864"/>
              <a:ext cx="1100826" cy="310623"/>
            </a:xfrm>
            <a:prstGeom prst="rect">
              <a:avLst/>
            </a:prstGeom>
            <a:noFill/>
            <a:ln>
              <a:noFill/>
            </a:ln>
            <a:effectLs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fontAlgn="auto">
                <a:spcBef>
                  <a:spcPct val="50000"/>
                </a:spcBef>
                <a:spcAft>
                  <a:spcPts val="0"/>
                </a:spcAft>
                <a:defRPr/>
              </a:pPr>
              <a:r>
                <a:rPr lang="zh-CN" altLang="en-US" sz="1600" b="1" kern="0" dirty="0" smtClean="0">
                  <a:solidFill>
                    <a:srgbClr val="002060"/>
                  </a:solidFill>
                  <a:latin typeface="华文中宋" pitchFamily="2" charset="-122"/>
                  <a:ea typeface="华文中宋" pitchFamily="2" charset="-122"/>
                </a:rPr>
                <a:t>过程可控</a:t>
              </a:r>
              <a:endParaRPr lang="en-US" altLang="zh-CN" sz="1600" b="1" kern="0" dirty="0" smtClean="0">
                <a:solidFill>
                  <a:srgbClr val="002060"/>
                </a:solidFill>
                <a:latin typeface="华文中宋" pitchFamily="2" charset="-122"/>
                <a:ea typeface="华文中宋" pitchFamily="2" charset="-122"/>
              </a:endParaRPr>
            </a:p>
          </p:txBody>
        </p:sp>
        <p:sp>
          <p:nvSpPr>
            <p:cNvPr id="252" name="Text Box 24"/>
            <p:cNvSpPr txBox="1">
              <a:spLocks noChangeArrowheads="1"/>
            </p:cNvSpPr>
            <p:nvPr/>
          </p:nvSpPr>
          <p:spPr bwMode="auto">
            <a:xfrm>
              <a:off x="5892350" y="3641773"/>
              <a:ext cx="1099396" cy="310623"/>
            </a:xfrm>
            <a:prstGeom prst="rect">
              <a:avLst/>
            </a:prstGeom>
            <a:noFill/>
            <a:ln>
              <a:noFill/>
            </a:ln>
            <a:effectLs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fontAlgn="auto">
                <a:spcBef>
                  <a:spcPct val="50000"/>
                </a:spcBef>
                <a:spcAft>
                  <a:spcPts val="0"/>
                </a:spcAft>
                <a:defRPr/>
              </a:pPr>
              <a:r>
                <a:rPr lang="zh-CN" altLang="en-US" sz="1600" b="1" kern="0" dirty="0">
                  <a:solidFill>
                    <a:srgbClr val="002060"/>
                  </a:solidFill>
                  <a:latin typeface="华文中宋" pitchFamily="2" charset="-122"/>
                  <a:ea typeface="华文中宋" pitchFamily="2" charset="-122"/>
                </a:rPr>
                <a:t>隐私保护</a:t>
              </a:r>
              <a:endParaRPr lang="en-US" altLang="zh-CN" sz="1600" b="1" kern="0" dirty="0">
                <a:solidFill>
                  <a:srgbClr val="002060"/>
                </a:solidFill>
                <a:latin typeface="华文中宋" pitchFamily="2" charset="-122"/>
                <a:ea typeface="华文中宋" pitchFamily="2" charset="-122"/>
              </a:endParaRPr>
            </a:p>
          </p:txBody>
        </p:sp>
      </p:grpSp>
      <p:sp>
        <p:nvSpPr>
          <p:cNvPr id="253" name="Freeform 6"/>
          <p:cNvSpPr>
            <a:spLocks/>
          </p:cNvSpPr>
          <p:nvPr/>
        </p:nvSpPr>
        <p:spPr bwMode="gray">
          <a:xfrm rot="21153792">
            <a:off x="2354263" y="5580063"/>
            <a:ext cx="5453062" cy="569912"/>
          </a:xfrm>
          <a:custGeom>
            <a:avLst/>
            <a:gdLst>
              <a:gd name="T0" fmla="*/ 0 w 4247"/>
              <a:gd name="T1" fmla="*/ 761 h 1028"/>
              <a:gd name="T2" fmla="*/ 1543 w 4247"/>
              <a:gd name="T3" fmla="*/ 312 h 1028"/>
              <a:gd name="T4" fmla="*/ 1543 w 4247"/>
              <a:gd name="T5" fmla="*/ 579 h 1028"/>
              <a:gd name="T6" fmla="*/ 2764 w 4247"/>
              <a:gd name="T7" fmla="*/ 246 h 1028"/>
              <a:gd name="T8" fmla="*/ 2757 w 4247"/>
              <a:gd name="T9" fmla="*/ 485 h 1028"/>
              <a:gd name="T10" fmla="*/ 3815 w 4247"/>
              <a:gd name="T11" fmla="*/ 228 h 1028"/>
              <a:gd name="T12" fmla="*/ 3815 w 4247"/>
              <a:gd name="T13" fmla="*/ 0 h 1028"/>
              <a:gd name="T14" fmla="*/ 4247 w 4247"/>
              <a:gd name="T15" fmla="*/ 306 h 1028"/>
              <a:gd name="T16" fmla="*/ 3851 w 4247"/>
              <a:gd name="T17" fmla="*/ 744 h 1028"/>
              <a:gd name="T18" fmla="*/ 3845 w 4247"/>
              <a:gd name="T19" fmla="*/ 504 h 1028"/>
              <a:gd name="T20" fmla="*/ 2501 w 4247"/>
              <a:gd name="T21" fmla="*/ 870 h 1028"/>
              <a:gd name="T22" fmla="*/ 2501 w 4247"/>
              <a:gd name="T23" fmla="*/ 606 h 1028"/>
              <a:gd name="T24" fmla="*/ 1277 w 4247"/>
              <a:gd name="T25" fmla="*/ 930 h 1028"/>
              <a:gd name="T26" fmla="*/ 1277 w 4247"/>
              <a:gd name="T27" fmla="*/ 654 h 1028"/>
              <a:gd name="T28" fmla="*/ 0 w 4247"/>
              <a:gd name="T29" fmla="*/ 1028 h 1028"/>
              <a:gd name="T30" fmla="*/ 0 w 4247"/>
              <a:gd name="T31" fmla="*/ 761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47" h="1028">
                <a:moveTo>
                  <a:pt x="0" y="761"/>
                </a:moveTo>
                <a:lnTo>
                  <a:pt x="1543" y="312"/>
                </a:lnTo>
                <a:lnTo>
                  <a:pt x="1543" y="579"/>
                </a:lnTo>
                <a:lnTo>
                  <a:pt x="2764" y="246"/>
                </a:lnTo>
                <a:lnTo>
                  <a:pt x="2757" y="485"/>
                </a:lnTo>
                <a:lnTo>
                  <a:pt x="3815" y="228"/>
                </a:lnTo>
                <a:lnTo>
                  <a:pt x="3815" y="0"/>
                </a:lnTo>
                <a:lnTo>
                  <a:pt x="4247" y="306"/>
                </a:lnTo>
                <a:lnTo>
                  <a:pt x="3851" y="744"/>
                </a:lnTo>
                <a:lnTo>
                  <a:pt x="3845" y="504"/>
                </a:lnTo>
                <a:lnTo>
                  <a:pt x="2501" y="870"/>
                </a:lnTo>
                <a:lnTo>
                  <a:pt x="2501" y="606"/>
                </a:lnTo>
                <a:lnTo>
                  <a:pt x="1277" y="930"/>
                </a:lnTo>
                <a:lnTo>
                  <a:pt x="1277" y="654"/>
                </a:lnTo>
                <a:lnTo>
                  <a:pt x="0" y="1028"/>
                </a:lnTo>
                <a:lnTo>
                  <a:pt x="0" y="761"/>
                </a:lnTo>
                <a:close/>
              </a:path>
            </a:pathLst>
          </a:custGeom>
          <a:ln/>
          <a:extLst/>
        </p:spPr>
        <p:style>
          <a:lnRef idx="1">
            <a:schemeClr val="accent4"/>
          </a:lnRef>
          <a:fillRef idx="2">
            <a:schemeClr val="accent4"/>
          </a:fillRef>
          <a:effectRef idx="1">
            <a:schemeClr val="accent4"/>
          </a:effectRef>
          <a:fontRef idx="minor">
            <a:schemeClr val="dk1"/>
          </a:fontRef>
        </p:style>
        <p:txBody>
          <a:bodyPr wrap="none" anchor="ctr">
            <a:flatTx/>
          </a:bodyPr>
          <a:lstStyle/>
          <a:p>
            <a:pPr fontAlgn="auto">
              <a:spcBef>
                <a:spcPts val="0"/>
              </a:spcBef>
              <a:spcAft>
                <a:spcPts val="0"/>
              </a:spcAft>
              <a:defRPr/>
            </a:pPr>
            <a:endParaRPr lang="zh-CN" altLang="en-US" kern="0">
              <a:solidFill>
                <a:srgbClr val="000000"/>
              </a:solidFill>
              <a:latin typeface="Arial" pitchFamily="34" charset="0"/>
            </a:endParaRPr>
          </a:p>
        </p:txBody>
      </p:sp>
    </p:spTree>
    <p:extLst>
      <p:ext uri="{BB962C8B-B14F-4D97-AF65-F5344CB8AC3E}">
        <p14:creationId xmlns:p14="http://schemas.microsoft.com/office/powerpoint/2010/main" val="39259094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wipe(left)">
                                      <p:cBhvr>
                                        <p:cTn id="11" dur="500"/>
                                        <p:tgtEl>
                                          <p:spTgt spid="25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3"/>
                                        </p:tgtEl>
                                        <p:attrNameLst>
                                          <p:attrName>style.visibility</p:attrName>
                                        </p:attrNameLst>
                                      </p:cBhvr>
                                      <p:to>
                                        <p:strVal val="visible"/>
                                      </p:to>
                                    </p:set>
                                    <p:animEffect transition="in" filter="wipe(left)">
                                      <p:cBhvr>
                                        <p:cTn id="15"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5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5507" y="2132856"/>
            <a:ext cx="6557910" cy="565201"/>
            <a:chOff x="1253160" y="1412775"/>
            <a:chExt cx="6557910" cy="550573"/>
          </a:xfrm>
          <a:solidFill>
            <a:srgbClr val="BDEEFF"/>
          </a:solidFill>
        </p:grpSpPr>
        <p:sp>
          <p:nvSpPr>
            <p:cNvPr id="95" name="同侧圆角矩形 94"/>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6" name="同侧圆角矩形 95"/>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3" name="矩形 212"/>
            <p:cNvSpPr/>
            <p:nvPr/>
          </p:nvSpPr>
          <p:spPr>
            <a:xfrm>
              <a:off x="3956028" y="1412776"/>
              <a:ext cx="1859805"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背景</a:t>
              </a:r>
              <a:r>
                <a:rPr lang="zh-CN" altLang="en-US" sz="2600" b="1" dirty="0">
                  <a:solidFill>
                    <a:srgbClr val="0070C0"/>
                  </a:solidFill>
                  <a:latin typeface="黑体" pitchFamily="49" charset="-122"/>
                  <a:ea typeface="黑体" pitchFamily="49" charset="-122"/>
                </a:rPr>
                <a:t>和意义</a:t>
              </a:r>
              <a:endParaRPr lang="ko-KR" altLang="en-US" sz="2600" b="1" dirty="0">
                <a:solidFill>
                  <a:srgbClr val="0070C0"/>
                </a:solidFill>
                <a:latin typeface="黑体" pitchFamily="49" charset="-122"/>
                <a:ea typeface="黑体" pitchFamily="49" charset="-122"/>
              </a:endParaRPr>
            </a:p>
          </p:txBody>
        </p:sp>
        <p:sp>
          <p:nvSpPr>
            <p:cNvPr id="221" name="矩形 220"/>
            <p:cNvSpPr/>
            <p:nvPr/>
          </p:nvSpPr>
          <p:spPr>
            <a:xfrm>
              <a:off x="1569876" y="1412776"/>
              <a:ext cx="352982" cy="492443"/>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1</a:t>
              </a:r>
              <a:endParaRPr lang="ko-KR" altLang="en-US" sz="2600" b="1" dirty="0">
                <a:solidFill>
                  <a:srgbClr val="0070C0"/>
                </a:solidFill>
                <a:latin typeface="黑体" pitchFamily="49" charset="-122"/>
                <a:ea typeface="黑体" pitchFamily="49" charset="-122"/>
              </a:endParaRPr>
            </a:p>
          </p:txBody>
        </p:sp>
      </p:grpSp>
      <p:grpSp>
        <p:nvGrpSpPr>
          <p:cNvPr id="4" name="组合 3"/>
          <p:cNvGrpSpPr/>
          <p:nvPr/>
        </p:nvGrpSpPr>
        <p:grpSpPr>
          <a:xfrm>
            <a:off x="1275507" y="2976571"/>
            <a:ext cx="6559201" cy="565200"/>
            <a:chOff x="1259632" y="2019603"/>
            <a:chExt cx="6559201" cy="550800"/>
          </a:xfrm>
          <a:solidFill>
            <a:srgbClr val="FF3300"/>
          </a:solidFill>
        </p:grpSpPr>
        <p:sp>
          <p:nvSpPr>
            <p:cNvPr id="97" name="同侧圆角矩形 96"/>
            <p:cNvSpPr/>
            <p:nvPr/>
          </p:nvSpPr>
          <p:spPr>
            <a:xfrm rot="16200000">
              <a:off x="1407406" y="1871829"/>
              <a:ext cx="550800" cy="846348"/>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8" name="同侧圆角矩形 97"/>
            <p:cNvSpPr/>
            <p:nvPr/>
          </p:nvSpPr>
          <p:spPr>
            <a:xfrm rot="16200000" flipV="1">
              <a:off x="4722271" y="-526159"/>
              <a:ext cx="550800" cy="564232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同侧圆角矩形 151"/>
            <p:cNvSpPr/>
            <p:nvPr/>
          </p:nvSpPr>
          <p:spPr>
            <a:xfrm rot="16200000">
              <a:off x="1164748" y="2169089"/>
              <a:ext cx="495720" cy="258284"/>
            </a:xfrm>
            <a:prstGeom prst="round2Same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14" name="矩形 213"/>
            <p:cNvSpPr/>
            <p:nvPr/>
          </p:nvSpPr>
          <p:spPr>
            <a:xfrm>
              <a:off x="2941713" y="2046296"/>
              <a:ext cx="3888436"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国外</a:t>
              </a:r>
              <a:r>
                <a:rPr lang="zh-CN" altLang="en-US" sz="2600" b="1" dirty="0" smtClean="0">
                  <a:solidFill>
                    <a:srgbClr val="0070C0"/>
                  </a:solidFill>
                  <a:latin typeface="黑体" pitchFamily="49" charset="-122"/>
                  <a:ea typeface="黑体" pitchFamily="49" charset="-122"/>
                </a:rPr>
                <a:t>研究</a:t>
              </a:r>
              <a:r>
                <a:rPr lang="zh-CN" altLang="en-US" sz="2600" b="1" dirty="0">
                  <a:solidFill>
                    <a:srgbClr val="0070C0"/>
                  </a:solidFill>
                  <a:latin typeface="黑体" pitchFamily="49" charset="-122"/>
                  <a:ea typeface="黑体" pitchFamily="49" charset="-122"/>
                </a:rPr>
                <a:t>现状及面临问题</a:t>
              </a:r>
            </a:p>
          </p:txBody>
        </p:sp>
        <p:sp>
          <p:nvSpPr>
            <p:cNvPr id="222" name="矩形 221"/>
            <p:cNvSpPr/>
            <p:nvPr/>
          </p:nvSpPr>
          <p:spPr>
            <a:xfrm>
              <a:off x="1569876" y="2072461"/>
              <a:ext cx="352981" cy="492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2</a:t>
              </a:r>
              <a:endParaRPr lang="zh-CN" altLang="en-US" sz="2600" b="1" dirty="0">
                <a:solidFill>
                  <a:srgbClr val="0070C0"/>
                </a:solidFill>
                <a:latin typeface="黑体" pitchFamily="49" charset="-122"/>
                <a:ea typeface="黑体" pitchFamily="49" charset="-122"/>
              </a:endParaRPr>
            </a:p>
          </p:txBody>
        </p:sp>
      </p:grpSp>
      <p:grpSp>
        <p:nvGrpSpPr>
          <p:cNvPr id="41" name="组合 40"/>
          <p:cNvGrpSpPr/>
          <p:nvPr/>
        </p:nvGrpSpPr>
        <p:grpSpPr>
          <a:xfrm>
            <a:off x="1275507" y="3820285"/>
            <a:ext cx="6557910" cy="565200"/>
            <a:chOff x="1253160" y="1412775"/>
            <a:chExt cx="6557910" cy="550573"/>
          </a:xfrm>
          <a:solidFill>
            <a:srgbClr val="FF0000"/>
          </a:solidFill>
        </p:grpSpPr>
        <p:sp>
          <p:nvSpPr>
            <p:cNvPr id="42" name="同侧圆角矩形 41"/>
            <p:cNvSpPr/>
            <p:nvPr/>
          </p:nvSpPr>
          <p:spPr>
            <a:xfrm rot="16200000">
              <a:off x="1400966" y="1264970"/>
              <a:ext cx="550572" cy="84618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3" name="同侧圆角矩形 42"/>
            <p:cNvSpPr/>
            <p:nvPr/>
          </p:nvSpPr>
          <p:spPr>
            <a:xfrm rot="16200000" flipV="1">
              <a:off x="4715176" y="-1132547"/>
              <a:ext cx="550572" cy="5641216"/>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3285976" y="1456968"/>
              <a:ext cx="3199915" cy="479699"/>
            </a:xfrm>
            <a:prstGeom prst="rect">
              <a:avLst/>
            </a:pr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研究目标与研究内容</a:t>
              </a:r>
            </a:p>
          </p:txBody>
        </p:sp>
        <p:sp>
          <p:nvSpPr>
            <p:cNvPr id="45" name="矩形 44"/>
            <p:cNvSpPr/>
            <p:nvPr/>
          </p:nvSpPr>
          <p:spPr>
            <a:xfrm>
              <a:off x="1569876" y="1412776"/>
              <a:ext cx="352982" cy="47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3</a:t>
              </a:r>
              <a:endParaRPr lang="ko-KR" altLang="en-US" sz="2600" b="1" dirty="0">
                <a:solidFill>
                  <a:srgbClr val="0070C0"/>
                </a:solidFill>
                <a:latin typeface="黑体" pitchFamily="49" charset="-122"/>
                <a:ea typeface="黑体" pitchFamily="49" charset="-122"/>
              </a:endParaRPr>
            </a:p>
          </p:txBody>
        </p:sp>
      </p:grpSp>
      <p:grpSp>
        <p:nvGrpSpPr>
          <p:cNvPr id="18" name="组合 17"/>
          <p:cNvGrpSpPr/>
          <p:nvPr/>
        </p:nvGrpSpPr>
        <p:grpSpPr>
          <a:xfrm>
            <a:off x="1276747" y="4663999"/>
            <a:ext cx="6557910" cy="565201"/>
            <a:chOff x="1253160" y="1412775"/>
            <a:chExt cx="6557910" cy="550573"/>
          </a:xfrm>
          <a:solidFill>
            <a:srgbClr val="BDEEFF"/>
          </a:solidFill>
        </p:grpSpPr>
        <p:sp>
          <p:nvSpPr>
            <p:cNvPr id="19" name="同侧圆角矩形 18"/>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同侧圆角矩形 19"/>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a:off x="4123546" y="1412776"/>
              <a:ext cx="1524776"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研究基础</a:t>
              </a:r>
              <a:endParaRPr lang="zh-CN" altLang="en-US" sz="2600" b="1" dirty="0">
                <a:solidFill>
                  <a:srgbClr val="0070C0"/>
                </a:solidFill>
                <a:latin typeface="黑体" pitchFamily="49" charset="-122"/>
                <a:ea typeface="黑体" pitchFamily="49" charset="-122"/>
              </a:endParaRPr>
            </a:p>
          </p:txBody>
        </p:sp>
        <p:sp>
          <p:nvSpPr>
            <p:cNvPr id="22" name="矩形 21"/>
            <p:cNvSpPr/>
            <p:nvPr/>
          </p:nvSpPr>
          <p:spPr>
            <a:xfrm>
              <a:off x="1569876" y="1412776"/>
              <a:ext cx="352982" cy="479699"/>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4</a:t>
              </a:r>
              <a:endParaRPr lang="ko-KR" altLang="en-US" sz="2600" b="1" dirty="0">
                <a:solidFill>
                  <a:srgbClr val="0070C0"/>
                </a:solidFill>
                <a:latin typeface="黑体" pitchFamily="49" charset="-122"/>
                <a:ea typeface="黑体" pitchFamily="49" charset="-122"/>
              </a:endParaRPr>
            </a:p>
          </p:txBody>
        </p:sp>
      </p:grpSp>
      <p:sp>
        <p:nvSpPr>
          <p:cNvPr id="31749"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a:solidFill>
                  <a:srgbClr val="003399"/>
                </a:solidFill>
                <a:latin typeface="华文中宋"/>
                <a:ea typeface="华文中宋"/>
                <a:cs typeface="华文中宋"/>
              </a:rPr>
              <a:t>内容提纲</a:t>
            </a:r>
          </a:p>
        </p:txBody>
      </p:sp>
    </p:spTree>
    <p:extLst>
      <p:ext uri="{BB962C8B-B14F-4D97-AF65-F5344CB8AC3E}">
        <p14:creationId xmlns:p14="http://schemas.microsoft.com/office/powerpoint/2010/main" val="191557690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9"/>
          <p:cNvPicPr>
            <a:picLocks noChangeAspect="1" noChangeArrowheads="1"/>
          </p:cNvPicPr>
          <p:nvPr/>
        </p:nvPicPr>
        <p:blipFill>
          <a:blip r:embed="rId2" cstate="print">
            <a:extLst/>
          </a:blip>
          <a:srcRect/>
          <a:stretch>
            <a:fillRect/>
          </a:stretch>
        </p:blipFill>
        <p:spPr bwMode="auto">
          <a:xfrm>
            <a:off x="577827" y="2420888"/>
            <a:ext cx="3795129" cy="3403051"/>
          </a:xfrm>
          <a:prstGeom prst="rect">
            <a:avLst/>
          </a:prstGeom>
          <a:ln>
            <a:noFill/>
          </a:ln>
          <a:effectLst>
            <a:softEdge rad="112500"/>
          </a:effectLst>
          <a:extLst/>
        </p:spPr>
      </p:pic>
      <p:sp>
        <p:nvSpPr>
          <p:cNvPr id="67586" name="日期占位符 3"/>
          <p:cNvSpPr>
            <a:spLocks noGrp="1"/>
          </p:cNvSpPr>
          <p:nvPr>
            <p:ph type="dt" sz="quarter" idx="10"/>
          </p:nvPr>
        </p:nvSpPr>
        <p:spPr>
          <a:ln>
            <a:miter lim="800000"/>
            <a:headEnd/>
            <a:tailEnd/>
          </a:ln>
        </p:spPr>
        <p:txBody>
          <a:bodyPr/>
          <a:lstStyle/>
          <a:p>
            <a:pPr fontAlgn="base">
              <a:spcBef>
                <a:spcPct val="0"/>
              </a:spcBef>
              <a:spcAft>
                <a:spcPct val="0"/>
              </a:spcAft>
              <a:defRPr/>
            </a:pPr>
            <a:fld id="{CA5DA3A9-F04F-4C92-8482-967819181D58}" type="datetime1">
              <a:rPr lang="zh-CN" altLang="en-US" smtClean="0">
                <a:sym typeface="Arial" charset="0"/>
              </a:rPr>
              <a:pPr fontAlgn="base">
                <a:spcBef>
                  <a:spcPct val="0"/>
                </a:spcBef>
                <a:spcAft>
                  <a:spcPct val="0"/>
                </a:spcAft>
                <a:defRPr/>
              </a:pPr>
              <a:t>9/28/14</a:t>
            </a:fld>
            <a:endParaRPr lang="en-US" altLang="zh-CN" sz="1800" smtClean="0">
              <a:solidFill>
                <a:srgbClr val="000000"/>
              </a:solidFill>
              <a:sym typeface="Arial" charset="0"/>
            </a:endParaRPr>
          </a:p>
        </p:txBody>
      </p:sp>
      <p:sp>
        <p:nvSpPr>
          <p:cNvPr id="6" name="剪去同侧角的矩形 5"/>
          <p:cNvSpPr/>
          <p:nvPr/>
        </p:nvSpPr>
        <p:spPr bwMode="auto">
          <a:xfrm>
            <a:off x="323528" y="1556791"/>
            <a:ext cx="2055079" cy="451025"/>
          </a:xfrm>
          <a:prstGeom prst="snip2Same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2000" b="1" dirty="0" smtClean="0">
                <a:solidFill>
                  <a:prstClr val="white"/>
                </a:solidFill>
                <a:latin typeface="微软雅黑" panose="020B0503020204020204" pitchFamily="34" charset="-122"/>
                <a:ea typeface="微软雅黑" panose="020B0503020204020204" pitchFamily="34" charset="-122"/>
              </a:rPr>
              <a:t>物联网搜索</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7" name="剪去同侧角的矩形 6"/>
          <p:cNvSpPr/>
          <p:nvPr/>
        </p:nvSpPr>
        <p:spPr bwMode="auto">
          <a:xfrm>
            <a:off x="2475392" y="1556791"/>
            <a:ext cx="2055079" cy="451025"/>
          </a:xfrm>
          <a:prstGeom prst="snip2SameRect">
            <a:avLst/>
          </a:prstGeom>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物联网</a:t>
            </a:r>
            <a:r>
              <a:rPr lang="zh-CN" altLang="en-US" sz="3200" b="1" kern="1200" dirty="0">
                <a:solidFill>
                  <a:srgbClr val="003399"/>
                </a:solidFill>
                <a:latin typeface="华文中宋" pitchFamily="2" charset="-122"/>
                <a:ea typeface="华文中宋" pitchFamily="2" charset="-122"/>
              </a:rPr>
              <a:t>安全</a:t>
            </a:r>
            <a:r>
              <a:rPr lang="zh-CN" altLang="en-US" sz="3200" b="1" kern="1200" dirty="0" smtClean="0">
                <a:solidFill>
                  <a:srgbClr val="003399"/>
                </a:solidFill>
                <a:latin typeface="华文中宋" pitchFamily="2" charset="-122"/>
                <a:ea typeface="华文中宋" pitchFamily="2" charset="-122"/>
              </a:rPr>
              <a:t>搜索</a:t>
            </a:r>
            <a:endParaRPr lang="zh-CN" altLang="en-US" sz="3200" b="1" kern="1200" dirty="0">
              <a:solidFill>
                <a:srgbClr val="003399"/>
              </a:solidFill>
              <a:latin typeface="华文中宋" pitchFamily="2" charset="-122"/>
              <a:ea typeface="华文中宋" pitchFamily="2" charset="-122"/>
            </a:endParaRPr>
          </a:p>
        </p:txBody>
      </p:sp>
      <p:sp>
        <p:nvSpPr>
          <p:cNvPr id="13" name="圆角矩形 12"/>
          <p:cNvSpPr/>
          <p:nvPr/>
        </p:nvSpPr>
        <p:spPr bwMode="auto">
          <a:xfrm>
            <a:off x="569913" y="2306638"/>
            <a:ext cx="3735387" cy="3556000"/>
          </a:xfrm>
          <a:prstGeom prst="roundRect">
            <a:avLst>
              <a:gd name="adj" fmla="val 18551"/>
            </a:avLst>
          </a:prstGeom>
          <a:noFill/>
          <a:ln w="57150" cmpd="thickThin"/>
        </p:spPr>
        <p:style>
          <a:lnRef idx="2">
            <a:schemeClr val="accent1"/>
          </a:lnRef>
          <a:fillRef idx="1">
            <a:schemeClr val="lt1"/>
          </a:fillRef>
          <a:effectRef idx="0">
            <a:schemeClr val="accent1"/>
          </a:effectRef>
          <a:fontRef idx="minor">
            <a:schemeClr val="dk1"/>
          </a:fontRef>
        </p:style>
        <p:txBody>
          <a:bodyPr wrap="none"/>
          <a:lstStyle/>
          <a:p>
            <a:pPr fontAlgn="auto">
              <a:spcBef>
                <a:spcPts val="0"/>
              </a:spcBef>
              <a:spcAft>
                <a:spcPts val="0"/>
              </a:spcAft>
              <a:defRPr/>
            </a:pPr>
            <a:endParaRPr lang="zh-CN" altLang="en-US" sz="2000" b="1" dirty="0">
              <a:solidFill>
                <a:prstClr val="black"/>
              </a:solidFill>
              <a:latin typeface="微软雅黑" panose="020B0503020204020204" pitchFamily="34" charset="-122"/>
              <a:ea typeface="微软雅黑" panose="020B0503020204020204" pitchFamily="34" charset="-122"/>
            </a:endParaRPr>
          </a:p>
        </p:txBody>
      </p:sp>
      <p:sp>
        <p:nvSpPr>
          <p:cNvPr id="10" name="圆角矩形 9"/>
          <p:cNvSpPr/>
          <p:nvPr/>
        </p:nvSpPr>
        <p:spPr bwMode="auto">
          <a:xfrm>
            <a:off x="5256076" y="2708920"/>
            <a:ext cx="2808312" cy="720080"/>
          </a:xfrm>
          <a:prstGeom prst="round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2800" b="1" dirty="0">
                <a:solidFill>
                  <a:prstClr val="white"/>
                </a:solidFill>
                <a:latin typeface="微软雅黑" panose="020B0503020204020204" pitchFamily="34" charset="-122"/>
                <a:ea typeface="微软雅黑" panose="020B0503020204020204" pitchFamily="34" charset="-122"/>
              </a:rPr>
              <a:t>物联网</a:t>
            </a:r>
            <a:r>
              <a:rPr lang="zh-CN" altLang="en-US" sz="2800" b="1" dirty="0" smtClean="0">
                <a:solidFill>
                  <a:prstClr val="white"/>
                </a:solidFill>
                <a:latin typeface="微软雅黑" panose="020B0503020204020204" pitchFamily="34" charset="-122"/>
                <a:ea typeface="微软雅黑" panose="020B0503020204020204" pitchFamily="34" charset="-122"/>
              </a:rPr>
              <a:t>搜索</a:t>
            </a:r>
            <a:endParaRPr lang="zh-CN" altLang="en-US" sz="2800" b="1" dirty="0">
              <a:solidFill>
                <a:prstClr val="white"/>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5256076" y="3645024"/>
            <a:ext cx="2808312" cy="720080"/>
          </a:xfrm>
          <a:prstGeom prst="roundRect">
            <a:avLst/>
          </a:prstGeom>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28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800" b="1" kern="0" dirty="0">
              <a:solidFill>
                <a:prstClr val="white"/>
              </a:solidFill>
              <a:latin typeface="微软雅黑" panose="020B0503020204020204" pitchFamily="34" charset="-122"/>
              <a:ea typeface="微软雅黑" panose="020B0503020204020204" pitchFamily="34" charset="-122"/>
            </a:endParaRPr>
          </a:p>
        </p:txBody>
      </p:sp>
      <p:pic>
        <p:nvPicPr>
          <p:cNvPr id="1027" name="Picture 3"/>
          <p:cNvPicPr>
            <a:picLocks noChangeAspect="1" noChangeArrowheads="1"/>
          </p:cNvPicPr>
          <p:nvPr/>
        </p:nvPicPr>
        <p:blipFill>
          <a:blip r:embed="rId3">
            <a:clrChange>
              <a:clrFrom>
                <a:srgbClr val="FFFFFF"/>
              </a:clrFrom>
              <a:clrTo>
                <a:srgbClr val="FFFFFF">
                  <a:alpha val="0"/>
                </a:srgbClr>
              </a:clrTo>
            </a:clrChange>
          </a:blip>
          <a:srcRect l="14157" t="7863" r="11780" b="11925"/>
          <a:stretch>
            <a:fillRect/>
          </a:stretch>
        </p:blipFill>
        <p:spPr bwMode="auto">
          <a:xfrm>
            <a:off x="971550" y="2674938"/>
            <a:ext cx="1406525" cy="13684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27"/>
                                        </p:tgtEl>
                                        <p:attrNameLst>
                                          <p:attrName>style.visibility</p:attrName>
                                        </p:attrNameLst>
                                      </p:cBhvr>
                                      <p:to>
                                        <p:strVal val="visible"/>
                                      </p:to>
                                    </p:set>
                                    <p:animEffect transition="in" filter="fade">
                                      <p:cBhvr>
                                        <p:cTn id="10" dur="500"/>
                                        <p:tgtEl>
                                          <p:spTgt spid="1027"/>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2000" fill="hold"/>
                                        <p:tgtEl>
                                          <p:spTgt spid="10"/>
                                        </p:tgtEl>
                                        <p:attrNameLst>
                                          <p:attrName>ppt_w</p:attrName>
                                        </p:attrNameLst>
                                      </p:cBhvr>
                                      <p:tavLst>
                                        <p:tav tm="0">
                                          <p:val>
                                            <p:fltVal val="0"/>
                                          </p:val>
                                        </p:tav>
                                        <p:tav tm="100000">
                                          <p:val>
                                            <p:strVal val="#ppt_w"/>
                                          </p:val>
                                        </p:tav>
                                      </p:tavLst>
                                    </p:anim>
                                    <p:anim calcmode="lin" valueType="num">
                                      <p:cBhvr>
                                        <p:cTn id="16" dur="2000" fill="hold"/>
                                        <p:tgtEl>
                                          <p:spTgt spid="10"/>
                                        </p:tgtEl>
                                        <p:attrNameLst>
                                          <p:attrName>ppt_h</p:attrName>
                                        </p:attrNameLst>
                                      </p:cBhvr>
                                      <p:tavLst>
                                        <p:tav tm="0">
                                          <p:val>
                                            <p:fltVal val="0"/>
                                          </p:val>
                                        </p:tav>
                                        <p:tav tm="100000">
                                          <p:val>
                                            <p:strVal val="#ppt_h"/>
                                          </p:val>
                                        </p:tav>
                                      </p:tavLst>
                                    </p:anim>
                                    <p:animEffect transition="in" filter="fade">
                                      <p:cBhvr>
                                        <p:cTn id="17" dur="2000"/>
                                        <p:tgtEl>
                                          <p:spTgt spid="10"/>
                                        </p:tgtEl>
                                      </p:cBhvr>
                                    </p:animEffect>
                                  </p:childTnLst>
                                </p:cTn>
                              </p:par>
                              <p:par>
                                <p:cTn id="18" presetID="53" presetClass="entr" presetSubtype="16"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p:cTn id="20" dur="2000" fill="hold"/>
                                        <p:tgtEl>
                                          <p:spTgt spid="11"/>
                                        </p:tgtEl>
                                        <p:attrNameLst>
                                          <p:attrName>ppt_w</p:attrName>
                                        </p:attrNameLst>
                                      </p:cBhvr>
                                      <p:tavLst>
                                        <p:tav tm="0">
                                          <p:val>
                                            <p:fltVal val="0"/>
                                          </p:val>
                                        </p:tav>
                                        <p:tav tm="100000">
                                          <p:val>
                                            <p:strVal val="#ppt_w"/>
                                          </p:val>
                                        </p:tav>
                                      </p:tavLst>
                                    </p:anim>
                                    <p:anim calcmode="lin" valueType="num">
                                      <p:cBhvr>
                                        <p:cTn id="21" dur="2000" fill="hold"/>
                                        <p:tgtEl>
                                          <p:spTgt spid="11"/>
                                        </p:tgtEl>
                                        <p:attrNameLst>
                                          <p:attrName>ppt_h</p:attrName>
                                        </p:attrNameLst>
                                      </p:cBhvr>
                                      <p:tavLst>
                                        <p:tav tm="0">
                                          <p:val>
                                            <p:fltVal val="0"/>
                                          </p:val>
                                        </p:tav>
                                        <p:tav tm="100000">
                                          <p:val>
                                            <p:strVal val="#ppt_h"/>
                                          </p:val>
                                        </p:tav>
                                      </p:tavLst>
                                    </p:anim>
                                    <p:animEffect transition="in" filter="fade">
                                      <p:cBhvr>
                                        <p:cTn id="22" dur="2000"/>
                                        <p:tgtEl>
                                          <p:spTgt spid="11"/>
                                        </p:tgtEl>
                                      </p:cBhvr>
                                    </p:animEffect>
                                  </p:childTnLst>
                                </p:cTn>
                              </p:par>
                              <p:par>
                                <p:cTn id="23" presetID="42" presetClass="path" presetSubtype="0" accel="50000" decel="50000" fill="hold" nodeType="withEffect">
                                  <p:stCondLst>
                                    <p:cond delay="0"/>
                                  </p:stCondLst>
                                  <p:childTnLst>
                                    <p:animMotion origin="layout" path="M -0.46823 0.25348 L 1.38889E-6 -3.7037E-6 " pathEditMode="relative" rAng="0" ptsTypes="AA">
                                      <p:cBhvr>
                                        <p:cTn id="24" dur="2000" fill="hold"/>
                                        <p:tgtEl>
                                          <p:spTgt spid="10"/>
                                        </p:tgtEl>
                                        <p:attrNameLst>
                                          <p:attrName>ppt_x</p:attrName>
                                          <p:attrName>ppt_y</p:attrName>
                                        </p:attrNameLst>
                                      </p:cBhvr>
                                      <p:rCtr x="23403" y="-12685"/>
                                    </p:animMotion>
                                  </p:childTnLst>
                                </p:cTn>
                              </p:par>
                              <p:par>
                                <p:cTn id="25" presetID="42" presetClass="path" presetSubtype="0" accel="50000" decel="50000" fill="hold" nodeType="withEffect">
                                  <p:stCondLst>
                                    <p:cond delay="0"/>
                                  </p:stCondLst>
                                  <p:childTnLst>
                                    <p:animMotion origin="layout" path="M -0.46823 0.1169 L 1.38889E-6 2.22222E-6 " pathEditMode="relative" rAng="0" ptsTypes="AA">
                                      <p:cBhvr>
                                        <p:cTn id="26" dur="2000" fill="hold"/>
                                        <p:tgtEl>
                                          <p:spTgt spid="11"/>
                                        </p:tgtEl>
                                        <p:attrNameLst>
                                          <p:attrName>ppt_x</p:attrName>
                                          <p:attrName>ppt_y</p:attrName>
                                        </p:attrNameLst>
                                      </p:cBhvr>
                                      <p:rCtr x="23403" y="-5856"/>
                                    </p:animMotion>
                                  </p:childTnLst>
                                </p:cTn>
                              </p:par>
                            </p:childTnLst>
                          </p:cTn>
                        </p:par>
                      </p:childTnLst>
                    </p:cTn>
                  </p:par>
                  <p:par>
                    <p:cTn id="27" fill="hold">
                      <p:stCondLst>
                        <p:cond delay="indefinite"/>
                      </p:stCondLst>
                      <p:childTnLst>
                        <p:par>
                          <p:cTn id="28" fill="hold">
                            <p:stCondLst>
                              <p:cond delay="0"/>
                            </p:stCondLst>
                            <p:childTnLst>
                              <p:par>
                                <p:cTn id="29" presetID="53" presetClass="exit" presetSubtype="32" fill="hold" nodeType="clickEffect">
                                  <p:stCondLst>
                                    <p:cond delay="0"/>
                                  </p:stCondLst>
                                  <p:childTnLst>
                                    <p:anim calcmode="lin" valueType="num">
                                      <p:cBhvr>
                                        <p:cTn id="30" dur="1000"/>
                                        <p:tgtEl>
                                          <p:spTgt spid="10"/>
                                        </p:tgtEl>
                                        <p:attrNameLst>
                                          <p:attrName>ppt_w</p:attrName>
                                        </p:attrNameLst>
                                      </p:cBhvr>
                                      <p:tavLst>
                                        <p:tav tm="0">
                                          <p:val>
                                            <p:strVal val="ppt_w"/>
                                          </p:val>
                                        </p:tav>
                                        <p:tav tm="100000">
                                          <p:val>
                                            <p:fltVal val="0"/>
                                          </p:val>
                                        </p:tav>
                                      </p:tavLst>
                                    </p:anim>
                                    <p:anim calcmode="lin" valueType="num">
                                      <p:cBhvr>
                                        <p:cTn id="31" dur="1000"/>
                                        <p:tgtEl>
                                          <p:spTgt spid="10"/>
                                        </p:tgtEl>
                                        <p:attrNameLst>
                                          <p:attrName>ppt_h</p:attrName>
                                        </p:attrNameLst>
                                      </p:cBhvr>
                                      <p:tavLst>
                                        <p:tav tm="0">
                                          <p:val>
                                            <p:strVal val="ppt_h"/>
                                          </p:val>
                                        </p:tav>
                                        <p:tav tm="100000">
                                          <p:val>
                                            <p:fltVal val="0"/>
                                          </p:val>
                                        </p:tav>
                                      </p:tavLst>
                                    </p:anim>
                                    <p:animEffect transition="out" filter="fade">
                                      <p:cBhvr>
                                        <p:cTn id="32" dur="1000"/>
                                        <p:tgtEl>
                                          <p:spTgt spid="10"/>
                                        </p:tgtEl>
                                      </p:cBhvr>
                                    </p:animEffect>
                                    <p:set>
                                      <p:cBhvr>
                                        <p:cTn id="33" dur="1" fill="hold">
                                          <p:stCondLst>
                                            <p:cond delay="999"/>
                                          </p:stCondLst>
                                        </p:cTn>
                                        <p:tgtEl>
                                          <p:spTgt spid="10"/>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1000"/>
                                        <p:tgtEl>
                                          <p:spTgt spid="1027"/>
                                        </p:tgtEl>
                                      </p:cBhvr>
                                    </p:animEffect>
                                    <p:set>
                                      <p:cBhvr>
                                        <p:cTn id="36" dur="1" fill="hold">
                                          <p:stCondLst>
                                            <p:cond delay="999"/>
                                          </p:stCondLst>
                                        </p:cTn>
                                        <p:tgtEl>
                                          <p:spTgt spid="1027"/>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1000"/>
                                        <p:tgtEl>
                                          <p:spTgt spid="16"/>
                                        </p:tgtEl>
                                      </p:cBhvr>
                                    </p:animEffect>
                                    <p:set>
                                      <p:cBhvr>
                                        <p:cTn id="39" dur="1" fill="hold">
                                          <p:stCondLst>
                                            <p:cond delay="999"/>
                                          </p:stCondLst>
                                        </p:cTn>
                                        <p:tgtEl>
                                          <p:spTgt spid="16"/>
                                        </p:tgtEl>
                                        <p:attrNameLst>
                                          <p:attrName>style.visibility</p:attrName>
                                        </p:attrNameLst>
                                      </p:cBhvr>
                                      <p:to>
                                        <p:strVal val="hidden"/>
                                      </p:to>
                                    </p:set>
                                  </p:childTnLst>
                                </p:cTn>
                              </p:par>
                              <p:par>
                                <p:cTn id="40" presetID="53" presetClass="exit" presetSubtype="32" fill="hold" nodeType="withEffect">
                                  <p:stCondLst>
                                    <p:cond delay="0"/>
                                  </p:stCondLst>
                                  <p:childTnLst>
                                    <p:anim calcmode="lin" valueType="num">
                                      <p:cBhvr>
                                        <p:cTn id="41" dur="1000"/>
                                        <p:tgtEl>
                                          <p:spTgt spid="11"/>
                                        </p:tgtEl>
                                        <p:attrNameLst>
                                          <p:attrName>ppt_w</p:attrName>
                                        </p:attrNameLst>
                                      </p:cBhvr>
                                      <p:tavLst>
                                        <p:tav tm="0">
                                          <p:val>
                                            <p:strVal val="ppt_w"/>
                                          </p:val>
                                        </p:tav>
                                        <p:tav tm="100000">
                                          <p:val>
                                            <p:fltVal val="0"/>
                                          </p:val>
                                        </p:tav>
                                      </p:tavLst>
                                    </p:anim>
                                    <p:anim calcmode="lin" valueType="num">
                                      <p:cBhvr>
                                        <p:cTn id="42" dur="1000"/>
                                        <p:tgtEl>
                                          <p:spTgt spid="11"/>
                                        </p:tgtEl>
                                        <p:attrNameLst>
                                          <p:attrName>ppt_h</p:attrName>
                                        </p:attrNameLst>
                                      </p:cBhvr>
                                      <p:tavLst>
                                        <p:tav tm="0">
                                          <p:val>
                                            <p:strVal val="ppt_h"/>
                                          </p:val>
                                        </p:tav>
                                        <p:tav tm="100000">
                                          <p:val>
                                            <p:fltVal val="0"/>
                                          </p:val>
                                        </p:tav>
                                      </p:tavLst>
                                    </p:anim>
                                    <p:animEffect transition="out" filter="fade">
                                      <p:cBhvr>
                                        <p:cTn id="43" dur="1000"/>
                                        <p:tgtEl>
                                          <p:spTgt spid="11"/>
                                        </p:tgtEl>
                                      </p:cBhvr>
                                    </p:animEffect>
                                    <p:set>
                                      <p:cBhvr>
                                        <p:cTn id="44" dur="1" fill="hold">
                                          <p:stCondLst>
                                            <p:cond delay="999"/>
                                          </p:stCondLst>
                                        </p:cTn>
                                        <p:tgtEl>
                                          <p:spTgt spid="11"/>
                                        </p:tgtEl>
                                        <p:attrNameLst>
                                          <p:attrName>style.visibility</p:attrName>
                                        </p:attrNameLst>
                                      </p:cBhvr>
                                      <p:to>
                                        <p:strVal val="hidden"/>
                                      </p:to>
                                    </p:set>
                                  </p:childTnLst>
                                </p:cTn>
                              </p:par>
                              <p:par>
                                <p:cTn id="45" presetID="42" presetClass="path" presetSubtype="0" accel="50000" decel="50000" fill="hold" nodeType="withEffect">
                                  <p:stCondLst>
                                    <p:cond delay="0"/>
                                  </p:stCondLst>
                                  <p:childTnLst>
                                    <p:animMotion origin="layout" path="M 1.38889E-6 -3.7037E-6 L -0.58264 -0.18148 " pathEditMode="relative" rAng="0" ptsTypes="AA">
                                      <p:cBhvr>
                                        <p:cTn id="46" dur="1000" fill="hold"/>
                                        <p:tgtEl>
                                          <p:spTgt spid="10"/>
                                        </p:tgtEl>
                                        <p:attrNameLst>
                                          <p:attrName>ppt_x</p:attrName>
                                          <p:attrName>ppt_y</p:attrName>
                                        </p:attrNameLst>
                                      </p:cBhvr>
                                      <p:rCtr x="-29132" y="-9074"/>
                                    </p:animMotion>
                                  </p:childTnLst>
                                </p:cTn>
                              </p:par>
                              <p:par>
                                <p:cTn id="47" presetID="42" presetClass="path" presetSubtype="0" accel="50000" decel="50000" fill="hold" nodeType="withEffect">
                                  <p:stCondLst>
                                    <p:cond delay="0"/>
                                  </p:stCondLst>
                                  <p:childTnLst>
                                    <p:animMotion origin="layout" path="M 1.38889E-6 2.22222E-6 L -0.34636 -0.31783 " pathEditMode="relative" rAng="0" ptsTypes="AA">
                                      <p:cBhvr>
                                        <p:cTn id="48" dur="1000" fill="hold"/>
                                        <p:tgtEl>
                                          <p:spTgt spid="11"/>
                                        </p:tgtEl>
                                        <p:attrNameLst>
                                          <p:attrName>ppt_x</p:attrName>
                                          <p:attrName>ppt_y</p:attrName>
                                        </p:attrNameLst>
                                      </p:cBhvr>
                                      <p:rCtr x="-17326" y="-15903"/>
                                    </p:animMotion>
                                  </p:childTnLst>
                                </p:cTn>
                              </p:par>
                              <p:par>
                                <p:cTn id="49" presetID="10" presetClass="entr" presetSubtype="0" fill="hold" nodeType="withEffect">
                                  <p:stCondLst>
                                    <p:cond delay="50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nodeType="withEffect">
                                  <p:stCondLst>
                                    <p:cond delay="50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388" y="2060575"/>
            <a:ext cx="8785225" cy="4232275"/>
          </a:xfrm>
          <a:prstGeom prst="roundRect">
            <a:avLst>
              <a:gd name="adj" fmla="val 1655"/>
            </a:avLst>
          </a:prstGeom>
          <a:solidFill>
            <a:srgbClr val="D3FFDD"/>
          </a:solidFill>
          <a:ln w="28575" cmpd="thickThi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endParaRPr lang="zh-CN" altLang="en-US" sz="1100" dirty="0">
              <a:solidFill>
                <a:prstClr val="white"/>
              </a:solidFill>
            </a:endParaRPr>
          </a:p>
        </p:txBody>
      </p:sp>
      <p:sp>
        <p:nvSpPr>
          <p:cNvPr id="6" name="右箭头 5"/>
          <p:cNvSpPr/>
          <p:nvPr/>
        </p:nvSpPr>
        <p:spPr>
          <a:xfrm>
            <a:off x="215900" y="4214813"/>
            <a:ext cx="8640763" cy="34925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200">
              <a:solidFill>
                <a:prstClr val="black"/>
              </a:solidFill>
              <a:latin typeface="微软雅黑" pitchFamily="34" charset="-122"/>
              <a:ea typeface="微软雅黑" pitchFamily="34" charset="-122"/>
            </a:endParaRPr>
          </a:p>
        </p:txBody>
      </p:sp>
      <p:sp>
        <p:nvSpPr>
          <p:cNvPr id="8" name="线形标注 1(带强调线) 7"/>
          <p:cNvSpPr/>
          <p:nvPr/>
        </p:nvSpPr>
        <p:spPr>
          <a:xfrm>
            <a:off x="4106143" y="2348880"/>
            <a:ext cx="1978025" cy="1433512"/>
          </a:xfrm>
          <a:prstGeom prst="accentCallout1">
            <a:avLst>
              <a:gd name="adj1" fmla="val 73096"/>
              <a:gd name="adj2" fmla="val -415"/>
              <a:gd name="adj3" fmla="val 130062"/>
              <a:gd name="adj4" fmla="val -9668"/>
            </a:avLst>
          </a:prstGeom>
          <a:noFill/>
        </p:spPr>
        <p:style>
          <a:lnRef idx="2">
            <a:schemeClr val="accent6"/>
          </a:lnRef>
          <a:fillRef idx="1">
            <a:schemeClr val="lt1"/>
          </a:fillRef>
          <a:effectRef idx="0">
            <a:schemeClr val="accent6"/>
          </a:effectRef>
          <a:fontRef idx="minor">
            <a:schemeClr val="dk1"/>
          </a:fontRef>
        </p:style>
        <p:txBody>
          <a:bodyPr/>
          <a:lstStyle/>
          <a:p>
            <a:pPr algn="just">
              <a:defRPr/>
            </a:pPr>
            <a:r>
              <a:rPr lang="zh-CN" altLang="en-US" sz="1200" dirty="0">
                <a:solidFill>
                  <a:srgbClr val="0D0D0D"/>
                </a:solidFill>
                <a:latin typeface="微软雅黑" pitchFamily="34" charset="-122"/>
                <a:ea typeface="微软雅黑" pitchFamily="34" charset="-122"/>
              </a:rPr>
              <a:t>瑞士普适计算研究所的</a:t>
            </a:r>
            <a:r>
              <a:rPr lang="en-US" altLang="zh-CN" sz="1200" dirty="0" err="1">
                <a:solidFill>
                  <a:srgbClr val="0D0D0D"/>
                </a:solidFill>
                <a:latin typeface="微软雅黑" pitchFamily="34" charset="-122"/>
                <a:ea typeface="微软雅黑" pitchFamily="34" charset="-122"/>
              </a:rPr>
              <a:t>Ostermaier</a:t>
            </a:r>
            <a:r>
              <a:rPr lang="zh-CN" altLang="en-US" sz="1200" dirty="0">
                <a:solidFill>
                  <a:srgbClr val="0D0D0D"/>
                </a:solidFill>
                <a:latin typeface="微软雅黑" pitchFamily="34" charset="-122"/>
                <a:ea typeface="微软雅黑" pitchFamily="34" charset="-122"/>
              </a:rPr>
              <a:t>等人研发了针对物联网的实体实时搜索引擎</a:t>
            </a:r>
            <a:r>
              <a:rPr lang="en-US" altLang="zh-CN" sz="1200" dirty="0" err="1">
                <a:solidFill>
                  <a:srgbClr val="0D0D0D"/>
                </a:solidFill>
                <a:latin typeface="微软雅黑" pitchFamily="34" charset="-122"/>
                <a:ea typeface="微软雅黑" pitchFamily="34" charset="-122"/>
              </a:rPr>
              <a:t>Dyser</a:t>
            </a:r>
            <a:r>
              <a:rPr lang="zh-CN" altLang="en-US" sz="1200" dirty="0">
                <a:solidFill>
                  <a:srgbClr val="0D0D0D"/>
                </a:solidFill>
                <a:latin typeface="微软雅黑" pitchFamily="34" charset="-122"/>
                <a:ea typeface="微软雅黑" pitchFamily="34" charset="-122"/>
              </a:rPr>
              <a:t>，利用现有的</a:t>
            </a:r>
            <a:r>
              <a:rPr lang="en-US" altLang="zh-CN" sz="1200" dirty="0">
                <a:solidFill>
                  <a:srgbClr val="0D0D0D"/>
                </a:solidFill>
                <a:latin typeface="微软雅黑" pitchFamily="34" charset="-122"/>
                <a:ea typeface="微软雅黑" pitchFamily="34" charset="-122"/>
              </a:rPr>
              <a:t>Internet</a:t>
            </a:r>
            <a:r>
              <a:rPr lang="zh-CN" altLang="en-US" sz="1200" dirty="0">
                <a:solidFill>
                  <a:srgbClr val="0D0D0D"/>
                </a:solidFill>
                <a:latin typeface="微软雅黑" pitchFamily="34" charset="-122"/>
                <a:ea typeface="微软雅黑" pitchFamily="34" charset="-122"/>
              </a:rPr>
              <a:t>网络设施</a:t>
            </a:r>
            <a:r>
              <a:rPr lang="en-US" altLang="zh-CN" sz="1200" dirty="0">
                <a:solidFill>
                  <a:srgbClr val="0D0D0D"/>
                </a:solidFill>
                <a:latin typeface="微软雅黑" pitchFamily="34" charset="-122"/>
                <a:ea typeface="微软雅黑" pitchFamily="34" charset="-122"/>
              </a:rPr>
              <a:t>, </a:t>
            </a:r>
            <a:r>
              <a:rPr lang="zh-CN" altLang="en-US" sz="1200" dirty="0">
                <a:solidFill>
                  <a:srgbClr val="0D0D0D"/>
                </a:solidFill>
                <a:latin typeface="微软雅黑" pitchFamily="34" charset="-122"/>
                <a:ea typeface="微软雅黑" pitchFamily="34" charset="-122"/>
              </a:rPr>
              <a:t>实现了对快速变化内容的可伸缩式搜索</a:t>
            </a:r>
          </a:p>
        </p:txBody>
      </p:sp>
      <p:sp>
        <p:nvSpPr>
          <p:cNvPr id="13" name="线形标注 1(带强调线) 12"/>
          <p:cNvSpPr/>
          <p:nvPr/>
        </p:nvSpPr>
        <p:spPr>
          <a:xfrm>
            <a:off x="5484813" y="4899496"/>
            <a:ext cx="1666875" cy="1193800"/>
          </a:xfrm>
          <a:prstGeom prst="accentCallout1">
            <a:avLst>
              <a:gd name="adj1" fmla="val 25389"/>
              <a:gd name="adj2" fmla="val -114"/>
              <a:gd name="adj3" fmla="val -25973"/>
              <a:gd name="adj4" fmla="val -75873"/>
            </a:avLst>
          </a:prstGeom>
          <a:noFill/>
        </p:spPr>
        <p:style>
          <a:lnRef idx="2">
            <a:schemeClr val="accent1"/>
          </a:lnRef>
          <a:fillRef idx="1">
            <a:schemeClr val="lt1"/>
          </a:fillRef>
          <a:effectRef idx="0">
            <a:schemeClr val="accent1"/>
          </a:effectRef>
          <a:fontRef idx="minor">
            <a:schemeClr val="dk1"/>
          </a:fontRef>
        </p:style>
        <p:txBody>
          <a:bodyPr/>
          <a:lstStyle/>
          <a:p>
            <a:pPr fontAlgn="auto">
              <a:spcBef>
                <a:spcPts val="0"/>
              </a:spcBef>
              <a:spcAft>
                <a:spcPts val="0"/>
              </a:spcAft>
              <a:defRPr/>
            </a:pPr>
            <a:r>
              <a:rPr lang="zh-CN" altLang="en-US" sz="1200" dirty="0">
                <a:solidFill>
                  <a:prstClr val="black">
                    <a:lumMod val="95000"/>
                    <a:lumOff val="5000"/>
                  </a:prstClr>
                </a:solidFill>
                <a:latin typeface="微软雅黑" pitchFamily="34" charset="-122"/>
                <a:ea typeface="微软雅黑" pitchFamily="34" charset="-122"/>
              </a:rPr>
              <a:t>瑞士普适计算研究所的</a:t>
            </a:r>
            <a:r>
              <a:rPr lang="en-US" altLang="zh-CN" sz="1200" dirty="0">
                <a:solidFill>
                  <a:prstClr val="black">
                    <a:lumMod val="95000"/>
                    <a:lumOff val="5000"/>
                  </a:prstClr>
                </a:solidFill>
                <a:latin typeface="微软雅黑" pitchFamily="34" charset="-122"/>
                <a:ea typeface="微软雅黑" pitchFamily="34" charset="-122"/>
              </a:rPr>
              <a:t>Frank</a:t>
            </a:r>
            <a:r>
              <a:rPr lang="zh-CN" altLang="en-US" sz="1200" dirty="0">
                <a:solidFill>
                  <a:prstClr val="black">
                    <a:lumMod val="95000"/>
                    <a:lumOff val="5000"/>
                  </a:prstClr>
                </a:solidFill>
                <a:latin typeface="微软雅黑" pitchFamily="34" charset="-122"/>
                <a:ea typeface="微软雅黑" pitchFamily="34" charset="-122"/>
              </a:rPr>
              <a:t>等人研发了</a:t>
            </a:r>
            <a:r>
              <a:rPr lang="en-US" altLang="zh-CN" sz="1200" dirty="0">
                <a:solidFill>
                  <a:prstClr val="black">
                    <a:lumMod val="95000"/>
                    <a:lumOff val="5000"/>
                  </a:prstClr>
                </a:solidFill>
                <a:latin typeface="微软雅黑" pitchFamily="34" charset="-122"/>
                <a:ea typeface="微软雅黑" pitchFamily="34" charset="-122"/>
              </a:rPr>
              <a:t>OCH</a:t>
            </a:r>
            <a:r>
              <a:rPr lang="zh-CN" altLang="en-US" sz="1200" dirty="0">
                <a:solidFill>
                  <a:prstClr val="black">
                    <a:lumMod val="95000"/>
                    <a:lumOff val="5000"/>
                  </a:prstClr>
                </a:solidFill>
                <a:latin typeface="微软雅黑" pitchFamily="34" charset="-122"/>
                <a:ea typeface="微软雅黑" pitchFamily="34" charset="-122"/>
              </a:rPr>
              <a:t>系统（</a:t>
            </a:r>
            <a:r>
              <a:rPr lang="en-US" altLang="zh-CN" sz="1200" dirty="0">
                <a:solidFill>
                  <a:prstClr val="black">
                    <a:lumMod val="95000"/>
                    <a:lumOff val="5000"/>
                  </a:prstClr>
                </a:solidFill>
                <a:latin typeface="微软雅黑" pitchFamily="34" charset="-122"/>
                <a:ea typeface="微软雅黑" pitchFamily="34" charset="-122"/>
              </a:rPr>
              <a:t>Object Calling Home</a:t>
            </a:r>
            <a:r>
              <a:rPr lang="zh-CN" altLang="en-US" sz="1200" dirty="0">
                <a:solidFill>
                  <a:prstClr val="black">
                    <a:lumMod val="95000"/>
                    <a:lumOff val="5000"/>
                  </a:prstClr>
                </a:solidFill>
                <a:latin typeface="微软雅黑" pitchFamily="34" charset="-122"/>
                <a:ea typeface="微软雅黑" pitchFamily="34" charset="-122"/>
              </a:rPr>
              <a:t>），它允许用户利用手机找回自己丢失的物品</a:t>
            </a:r>
          </a:p>
        </p:txBody>
      </p:sp>
      <p:grpSp>
        <p:nvGrpSpPr>
          <p:cNvPr id="53" name="组合 52"/>
          <p:cNvGrpSpPr>
            <a:grpSpLocks/>
          </p:cNvGrpSpPr>
          <p:nvPr/>
        </p:nvGrpSpPr>
        <p:grpSpPr bwMode="auto">
          <a:xfrm>
            <a:off x="439738" y="4235450"/>
            <a:ext cx="2352675" cy="1866900"/>
            <a:chOff x="547030" y="4234800"/>
            <a:chExt cx="1717898" cy="1750029"/>
          </a:xfrm>
        </p:grpSpPr>
        <p:sp>
          <p:nvSpPr>
            <p:cNvPr id="16" name="线形标注 1(带强调线) 15"/>
            <p:cNvSpPr/>
            <p:nvPr/>
          </p:nvSpPr>
          <p:spPr>
            <a:xfrm>
              <a:off x="760318" y="4801774"/>
              <a:ext cx="1504610" cy="1183055"/>
            </a:xfrm>
            <a:prstGeom prst="accentCallout1">
              <a:avLst>
                <a:gd name="adj1" fmla="val 22598"/>
                <a:gd name="adj2" fmla="val 1058"/>
                <a:gd name="adj3" fmla="val -22998"/>
                <a:gd name="adj4" fmla="val -7894"/>
              </a:avLst>
            </a:prstGeom>
            <a:noFill/>
          </p:spPr>
          <p:style>
            <a:lnRef idx="2">
              <a:schemeClr val="accent5"/>
            </a:lnRef>
            <a:fillRef idx="1">
              <a:schemeClr val="lt1"/>
            </a:fillRef>
            <a:effectRef idx="0">
              <a:schemeClr val="accent5"/>
            </a:effectRef>
            <a:fontRef idx="minor">
              <a:schemeClr val="dk1"/>
            </a:fontRef>
          </p:style>
          <p:txBody>
            <a:bodyPr/>
            <a:lstStyle/>
            <a:p>
              <a:pPr fontAlgn="auto">
                <a:spcBef>
                  <a:spcPts val="0"/>
                </a:spcBef>
                <a:spcAft>
                  <a:spcPts val="0"/>
                </a:spcAft>
                <a:defRPr/>
              </a:pPr>
              <a:r>
                <a:rPr lang="zh-CN" altLang="en-US" sz="1200" dirty="0">
                  <a:solidFill>
                    <a:prstClr val="black">
                      <a:lumMod val="95000"/>
                      <a:lumOff val="5000"/>
                    </a:prstClr>
                  </a:solidFill>
                  <a:latin typeface="微软雅黑" pitchFamily="34" charset="-122"/>
                  <a:ea typeface="微软雅黑" pitchFamily="34" charset="-122"/>
                </a:rPr>
                <a:t>欧洲物品编码协会</a:t>
              </a:r>
              <a:r>
                <a:rPr lang="en-US" altLang="zh-CN" sz="1200" dirty="0">
                  <a:solidFill>
                    <a:prstClr val="black">
                      <a:lumMod val="95000"/>
                      <a:lumOff val="5000"/>
                    </a:prstClr>
                  </a:solidFill>
                  <a:latin typeface="微软雅黑" pitchFamily="34" charset="-122"/>
                  <a:ea typeface="微软雅黑" pitchFamily="34" charset="-122"/>
                </a:rPr>
                <a:t>(EAN)</a:t>
              </a:r>
              <a:r>
                <a:rPr lang="zh-CN" altLang="en-US" sz="1200" dirty="0">
                  <a:solidFill>
                    <a:prstClr val="black">
                      <a:lumMod val="95000"/>
                      <a:lumOff val="5000"/>
                    </a:prstClr>
                  </a:solidFill>
                  <a:latin typeface="微软雅黑" pitchFamily="34" charset="-122"/>
                  <a:ea typeface="微软雅黑" pitchFamily="34" charset="-122"/>
                </a:rPr>
                <a:t>和美国统一编码委员会</a:t>
              </a:r>
              <a:r>
                <a:rPr lang="en-US" altLang="zh-CN" sz="1200" dirty="0">
                  <a:solidFill>
                    <a:prstClr val="black">
                      <a:lumMod val="95000"/>
                      <a:lumOff val="5000"/>
                    </a:prstClr>
                  </a:solidFill>
                  <a:latin typeface="微软雅黑" pitchFamily="34" charset="-122"/>
                  <a:ea typeface="微软雅黑" pitchFamily="34" charset="-122"/>
                </a:rPr>
                <a:t>(UCC)</a:t>
              </a:r>
              <a:r>
                <a:rPr lang="zh-CN" altLang="en-US" sz="1200" dirty="0">
                  <a:solidFill>
                    <a:prstClr val="black">
                      <a:lumMod val="95000"/>
                      <a:lumOff val="5000"/>
                    </a:prstClr>
                  </a:solidFill>
                  <a:latin typeface="微软雅黑" pitchFamily="34" charset="-122"/>
                  <a:ea typeface="微软雅黑" pitchFamily="34" charset="-122"/>
                </a:rPr>
                <a:t>创建了</a:t>
              </a:r>
              <a:r>
                <a:rPr lang="en-GB" altLang="zh-CN" sz="1200" dirty="0">
                  <a:solidFill>
                    <a:prstClr val="black">
                      <a:lumMod val="95000"/>
                      <a:lumOff val="5000"/>
                    </a:prstClr>
                  </a:solidFill>
                  <a:latin typeface="微软雅黑" pitchFamily="34" charset="-122"/>
                  <a:ea typeface="微软雅黑" pitchFamily="34" charset="-122"/>
                </a:rPr>
                <a:t>EPCglobal</a:t>
              </a:r>
              <a:r>
                <a:rPr lang="zh-CN" altLang="en-US" sz="1200" dirty="0">
                  <a:solidFill>
                    <a:prstClr val="black">
                      <a:lumMod val="95000"/>
                      <a:lumOff val="5000"/>
                    </a:prstClr>
                  </a:solidFill>
                  <a:latin typeface="微软雅黑" pitchFamily="34" charset="-122"/>
                  <a:ea typeface="微软雅黑" pitchFamily="34" charset="-122"/>
                </a:rPr>
                <a:t>组织，通过对物体编码最近注册的服务器搜索，可以搜索物体的位置和历史轨迹</a:t>
              </a:r>
            </a:p>
          </p:txBody>
        </p:sp>
        <p:sp>
          <p:nvSpPr>
            <p:cNvPr id="17" name="TextBox 43"/>
            <p:cNvSpPr txBox="1"/>
            <p:nvPr/>
          </p:nvSpPr>
          <p:spPr>
            <a:xfrm>
              <a:off x="547030" y="4234800"/>
              <a:ext cx="543653" cy="276790"/>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2003</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41" name="线形标注 1(带强调线) 40"/>
          <p:cNvSpPr/>
          <p:nvPr/>
        </p:nvSpPr>
        <p:spPr bwMode="auto">
          <a:xfrm>
            <a:off x="6264292" y="2776786"/>
            <a:ext cx="2076453" cy="1084262"/>
          </a:xfrm>
          <a:prstGeom prst="accentCallout1">
            <a:avLst>
              <a:gd name="adj1" fmla="val 71514"/>
              <a:gd name="adj2" fmla="val -2381"/>
              <a:gd name="adj3" fmla="val 134163"/>
              <a:gd name="adj4" fmla="val -96628"/>
            </a:avLst>
          </a:prstGeom>
          <a:noFill/>
        </p:spPr>
        <p:style>
          <a:lnRef idx="2">
            <a:schemeClr val="accent2"/>
          </a:lnRef>
          <a:fillRef idx="1">
            <a:schemeClr val="lt1"/>
          </a:fillRef>
          <a:effectRef idx="0">
            <a:schemeClr val="accent2"/>
          </a:effectRef>
          <a:fontRef idx="minor">
            <a:schemeClr val="dk1"/>
          </a:fontRef>
        </p:style>
        <p:txBody>
          <a:bodyPr/>
          <a:lstStyle/>
          <a:p>
            <a:pPr algn="just" fontAlgn="auto">
              <a:spcBef>
                <a:spcPts val="0"/>
              </a:spcBef>
              <a:spcAft>
                <a:spcPts val="0"/>
              </a:spcAft>
              <a:defRPr/>
            </a:pPr>
            <a:r>
              <a:rPr lang="zh-CN" altLang="en-US" sz="1200" dirty="0">
                <a:solidFill>
                  <a:prstClr val="black"/>
                </a:solidFill>
                <a:latin typeface="微软雅黑" pitchFamily="34" charset="-122"/>
                <a:ea typeface="微软雅黑" pitchFamily="34" charset="-122"/>
              </a:rPr>
              <a:t>华盛顿大学开发了</a:t>
            </a:r>
            <a:r>
              <a:rPr lang="en-US" altLang="zh-CN" sz="1200" dirty="0">
                <a:solidFill>
                  <a:prstClr val="black"/>
                </a:solidFill>
                <a:latin typeface="微软雅黑" pitchFamily="34" charset="-122"/>
                <a:ea typeface="微软雅黑" pitchFamily="34" charset="-122"/>
              </a:rPr>
              <a:t>RFID Ecosystem</a:t>
            </a:r>
            <a:r>
              <a:rPr lang="zh-CN" altLang="en-US" sz="1200" dirty="0">
                <a:solidFill>
                  <a:prstClr val="black"/>
                </a:solidFill>
                <a:latin typeface="微软雅黑" pitchFamily="34" charset="-122"/>
                <a:ea typeface="微软雅黑" pitchFamily="34" charset="-122"/>
              </a:rPr>
              <a:t>搜索系统，实现了针对</a:t>
            </a:r>
            <a:r>
              <a:rPr lang="en-US" altLang="zh-CN" sz="1200" dirty="0">
                <a:solidFill>
                  <a:prstClr val="black"/>
                </a:solidFill>
                <a:latin typeface="微软雅黑" pitchFamily="34" charset="-122"/>
                <a:ea typeface="微软雅黑" pitchFamily="34" charset="-122"/>
              </a:rPr>
              <a:t>RFID</a:t>
            </a:r>
            <a:r>
              <a:rPr lang="zh-CN" altLang="en-US" sz="1200" dirty="0">
                <a:solidFill>
                  <a:prstClr val="black"/>
                </a:solidFill>
                <a:latin typeface="微软雅黑" pitchFamily="34" charset="-122"/>
                <a:ea typeface="微软雅黑" pitchFamily="34" charset="-122"/>
              </a:rPr>
              <a:t>在家庭和办公场所等的物联网检索</a:t>
            </a:r>
            <a:r>
              <a:rPr lang="zh-CN" altLang="en-US" sz="1200" dirty="0" smtClean="0">
                <a:solidFill>
                  <a:prstClr val="black"/>
                </a:solidFill>
                <a:latin typeface="微软雅黑" pitchFamily="34" charset="-122"/>
                <a:ea typeface="微软雅黑" pitchFamily="34" charset="-122"/>
              </a:rPr>
              <a:t>引擎</a:t>
            </a:r>
            <a:endParaRPr lang="en-US" altLang="zh-CN" sz="1200" dirty="0">
              <a:solidFill>
                <a:prstClr val="black"/>
              </a:solidFill>
              <a:latin typeface="微软雅黑" pitchFamily="34" charset="-122"/>
              <a:ea typeface="微软雅黑" pitchFamily="34" charset="-122"/>
            </a:endParaRPr>
          </a:p>
        </p:txBody>
      </p:sp>
      <p:sp>
        <p:nvSpPr>
          <p:cNvPr id="42" name="TextBox 37"/>
          <p:cNvSpPr txBox="1"/>
          <p:nvPr/>
        </p:nvSpPr>
        <p:spPr bwMode="auto">
          <a:xfrm>
            <a:off x="3779912" y="4254500"/>
            <a:ext cx="697627" cy="276999"/>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2008</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4"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国外研究现状分析</a:t>
            </a:r>
            <a:endParaRPr lang="zh-CN" altLang="en-US" sz="3200" b="1" kern="1200" dirty="0">
              <a:solidFill>
                <a:srgbClr val="003399"/>
              </a:solidFill>
              <a:latin typeface="华文中宋" pitchFamily="2" charset="-122"/>
              <a:ea typeface="华文中宋" pitchFamily="2" charset="-122"/>
            </a:endParaRPr>
          </a:p>
        </p:txBody>
      </p:sp>
      <p:grpSp>
        <p:nvGrpSpPr>
          <p:cNvPr id="54" name="组合 53"/>
          <p:cNvGrpSpPr>
            <a:grpSpLocks/>
          </p:cNvGrpSpPr>
          <p:nvPr/>
        </p:nvGrpSpPr>
        <p:grpSpPr bwMode="auto">
          <a:xfrm>
            <a:off x="1501775" y="2204864"/>
            <a:ext cx="1997075" cy="2307585"/>
            <a:chOff x="1609833" y="2204927"/>
            <a:chExt cx="1996191" cy="2307646"/>
          </a:xfrm>
        </p:grpSpPr>
        <p:sp>
          <p:nvSpPr>
            <p:cNvPr id="48" name="线形标注 1(带强调线) 47"/>
            <p:cNvSpPr/>
            <p:nvPr/>
          </p:nvSpPr>
          <p:spPr>
            <a:xfrm>
              <a:off x="2101740" y="2204927"/>
              <a:ext cx="1504284" cy="1800248"/>
            </a:xfrm>
            <a:prstGeom prst="accentCallout1">
              <a:avLst>
                <a:gd name="adj1" fmla="val 78136"/>
                <a:gd name="adj2" fmla="val 1058"/>
                <a:gd name="adj3" fmla="val 114228"/>
                <a:gd name="adj4" fmla="val -21681"/>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a:lstStyle/>
            <a:p>
              <a:pPr algn="just" fontAlgn="auto">
                <a:spcBef>
                  <a:spcPts val="0"/>
                </a:spcBef>
                <a:spcAft>
                  <a:spcPts val="0"/>
                </a:spcAft>
                <a:defRPr/>
              </a:pP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美国</a:t>
              </a:r>
              <a:r>
                <a:rPr lang="en-US" altLang="zh-CN" sz="1200" dirty="0">
                  <a:solidFill>
                    <a:srgbClr val="000000"/>
                  </a:solidFill>
                  <a:latin typeface="微软雅黑" panose="020B0503020204020204" pitchFamily="34" charset="-122"/>
                  <a:ea typeface="微软雅黑" panose="020B0503020204020204" pitchFamily="34" charset="-122"/>
                  <a:cs typeface="Times New Roman" pitchFamily="18" charset="0"/>
                </a:rPr>
                <a:t>L.3</a:t>
              </a: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通信公司展示了无人值守地面传感器系统的改进型</a:t>
              </a:r>
              <a:r>
                <a:rPr lang="en-US" altLang="zh-CN" sz="1200" dirty="0">
                  <a:solidFill>
                    <a:srgbClr val="000000"/>
                  </a:solidFill>
                  <a:latin typeface="微软雅黑" panose="020B0503020204020204" pitchFamily="34" charset="-122"/>
                  <a:ea typeface="微软雅黑" panose="020B0503020204020204" pitchFamily="34" charset="-122"/>
                  <a:cs typeface="Times New Roman" pitchFamily="18" charset="0"/>
                </a:rPr>
                <a:t>— </a:t>
              </a: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远视目标识别系统，以被动方式探测、分类和搜索人员与车辆的行进方向，并能就所探测的场景提供高分辨率图像</a:t>
              </a:r>
            </a:p>
          </p:txBody>
        </p:sp>
        <p:sp>
          <p:nvSpPr>
            <p:cNvPr id="49" name="TextBox 43"/>
            <p:cNvSpPr txBox="1"/>
            <p:nvPr/>
          </p:nvSpPr>
          <p:spPr>
            <a:xfrm>
              <a:off x="1609833" y="4235567"/>
              <a:ext cx="697318" cy="277006"/>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2005</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5" name="组合 54"/>
          <p:cNvGrpSpPr>
            <a:grpSpLocks/>
          </p:cNvGrpSpPr>
          <p:nvPr/>
        </p:nvGrpSpPr>
        <p:grpSpPr bwMode="auto">
          <a:xfrm>
            <a:off x="2771800" y="4235450"/>
            <a:ext cx="2262163" cy="1839913"/>
            <a:chOff x="2880084" y="4234800"/>
            <a:chExt cx="2261038" cy="1841300"/>
          </a:xfrm>
        </p:grpSpPr>
        <p:sp>
          <p:nvSpPr>
            <p:cNvPr id="51" name="线形标注 1(带强调线) 50"/>
            <p:cNvSpPr/>
            <p:nvPr/>
          </p:nvSpPr>
          <p:spPr>
            <a:xfrm>
              <a:off x="3413193" y="4894110"/>
              <a:ext cx="1727929" cy="1181990"/>
            </a:xfrm>
            <a:prstGeom prst="accentCallout1">
              <a:avLst>
                <a:gd name="adj1" fmla="val 22598"/>
                <a:gd name="adj2" fmla="val 1058"/>
                <a:gd name="adj3" fmla="val -34968"/>
                <a:gd name="adj4" fmla="val -15006"/>
              </a:avLst>
            </a:prstGeom>
            <a:noFill/>
            <a:ln>
              <a:solidFill>
                <a:srgbClr val="FFC000"/>
              </a:solidFill>
            </a:ln>
          </p:spPr>
          <p:style>
            <a:lnRef idx="2">
              <a:schemeClr val="accent5"/>
            </a:lnRef>
            <a:fillRef idx="1">
              <a:schemeClr val="lt1"/>
            </a:fillRef>
            <a:effectRef idx="0">
              <a:schemeClr val="accent5"/>
            </a:effectRef>
            <a:fontRef idx="minor">
              <a:schemeClr val="dk1"/>
            </a:fontRef>
          </p:style>
          <p:txBody>
            <a:bodyPr/>
            <a:lstStyle/>
            <a:p>
              <a:pPr fontAlgn="auto">
                <a:spcBef>
                  <a:spcPts val="0"/>
                </a:spcBef>
                <a:spcAft>
                  <a:spcPts val="0"/>
                </a:spcAft>
                <a:defRPr/>
              </a:pPr>
              <a:r>
                <a:rPr lang="zh-CN" altLang="en-US" sz="1200" dirty="0">
                  <a:solidFill>
                    <a:prstClr val="black">
                      <a:lumMod val="95000"/>
                      <a:lumOff val="5000"/>
                    </a:prstClr>
                  </a:solidFill>
                  <a:latin typeface="微软雅黑" pitchFamily="34" charset="-122"/>
                  <a:ea typeface="微软雅黑" pitchFamily="34" charset="-122"/>
                </a:rPr>
                <a:t>新加坡国立大学</a:t>
              </a:r>
              <a:r>
                <a:rPr lang="en-GB" altLang="zh-CN" sz="1200" dirty="0">
                  <a:solidFill>
                    <a:prstClr val="black">
                      <a:lumMod val="95000"/>
                      <a:lumOff val="5000"/>
                    </a:prstClr>
                  </a:solidFill>
                  <a:latin typeface="微软雅黑" pitchFamily="34" charset="-122"/>
                  <a:ea typeface="微软雅黑" pitchFamily="34" charset="-122"/>
                </a:rPr>
                <a:t>Yap</a:t>
              </a:r>
              <a:r>
                <a:rPr lang="zh-CN" altLang="en-US" sz="1200" dirty="0">
                  <a:solidFill>
                    <a:prstClr val="black">
                      <a:lumMod val="95000"/>
                      <a:lumOff val="5000"/>
                    </a:prstClr>
                  </a:solidFill>
                  <a:latin typeface="微软雅黑" pitchFamily="34" charset="-122"/>
                  <a:ea typeface="微软雅黑" pitchFamily="34" charset="-122"/>
                </a:rPr>
                <a:t>等人研发了以人为中心的对物理世界的搜索系统，</a:t>
              </a:r>
              <a:r>
                <a:rPr lang="en-GB" altLang="zh-CN" sz="1200" dirty="0">
                  <a:solidFill>
                    <a:prstClr val="black">
                      <a:lumMod val="95000"/>
                      <a:lumOff val="5000"/>
                    </a:prstClr>
                  </a:solidFill>
                  <a:latin typeface="微软雅黑" pitchFamily="34" charset="-122"/>
                  <a:ea typeface="微软雅黑" pitchFamily="34" charset="-122"/>
                </a:rPr>
                <a:t>MAX</a:t>
              </a:r>
              <a:r>
                <a:rPr lang="zh-CN" altLang="en-US" sz="1200" dirty="0">
                  <a:solidFill>
                    <a:prstClr val="black">
                      <a:lumMod val="95000"/>
                      <a:lumOff val="5000"/>
                    </a:prstClr>
                  </a:solidFill>
                  <a:latin typeface="微软雅黑" pitchFamily="34" charset="-122"/>
                  <a:ea typeface="微软雅黑" pitchFamily="34" charset="-122"/>
                </a:rPr>
                <a:t>系统</a:t>
              </a:r>
              <a:r>
                <a:rPr lang="zh-CN" altLang="en-GB" sz="1200" dirty="0">
                  <a:solidFill>
                    <a:prstClr val="black">
                      <a:lumMod val="95000"/>
                      <a:lumOff val="5000"/>
                    </a:prstClr>
                  </a:solidFill>
                  <a:latin typeface="微软雅黑" pitchFamily="34" charset="-122"/>
                  <a:ea typeface="微软雅黑" pitchFamily="34" charset="-122"/>
                </a:rPr>
                <a:t>，</a:t>
              </a:r>
              <a:r>
                <a:rPr lang="zh-CN" altLang="en-US" sz="1200" dirty="0">
                  <a:solidFill>
                    <a:prstClr val="black">
                      <a:lumMod val="95000"/>
                      <a:lumOff val="5000"/>
                    </a:prstClr>
                  </a:solidFill>
                  <a:latin typeface="微软雅黑" pitchFamily="34" charset="-122"/>
                  <a:ea typeface="微软雅黑" pitchFamily="34" charset="-122"/>
                </a:rPr>
                <a:t>它允许人们搜索和定位的物体的位置</a:t>
              </a:r>
            </a:p>
            <a:p>
              <a:pPr fontAlgn="auto">
                <a:spcBef>
                  <a:spcPts val="0"/>
                </a:spcBef>
                <a:spcAft>
                  <a:spcPts val="0"/>
                </a:spcAft>
                <a:defRPr/>
              </a:pPr>
              <a:endParaRPr lang="zh-CN" altLang="en-US" sz="1200" dirty="0">
                <a:solidFill>
                  <a:prstClr val="black">
                    <a:lumMod val="95000"/>
                    <a:lumOff val="5000"/>
                  </a:prstClr>
                </a:solidFill>
                <a:latin typeface="微软雅黑" pitchFamily="34" charset="-122"/>
                <a:ea typeface="微软雅黑" pitchFamily="34" charset="-122"/>
              </a:endParaRPr>
            </a:p>
          </p:txBody>
        </p:sp>
        <p:sp>
          <p:nvSpPr>
            <p:cNvPr id="52" name="TextBox 43"/>
            <p:cNvSpPr txBox="1"/>
            <p:nvPr/>
          </p:nvSpPr>
          <p:spPr>
            <a:xfrm>
              <a:off x="2880084" y="4234800"/>
              <a:ext cx="697280" cy="277208"/>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2007</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24" name="线形标注 1(带强调线) 23"/>
          <p:cNvSpPr/>
          <p:nvPr/>
        </p:nvSpPr>
        <p:spPr bwMode="auto">
          <a:xfrm>
            <a:off x="7524748" y="4581128"/>
            <a:ext cx="1389063" cy="1193800"/>
          </a:xfrm>
          <a:prstGeom prst="accentCallout1">
            <a:avLst>
              <a:gd name="adj1" fmla="val 25389"/>
              <a:gd name="adj2" fmla="val -114"/>
              <a:gd name="adj3" fmla="val -3810"/>
              <a:gd name="adj4" fmla="val -213604"/>
            </a:avLst>
          </a:prstGeom>
          <a:noFill/>
        </p:spPr>
        <p:style>
          <a:lnRef idx="2">
            <a:schemeClr val="accent1"/>
          </a:lnRef>
          <a:fillRef idx="1">
            <a:schemeClr val="lt1"/>
          </a:fillRef>
          <a:effectRef idx="0">
            <a:schemeClr val="accent1"/>
          </a:effectRef>
          <a:fontRef idx="minor">
            <a:schemeClr val="dk1"/>
          </a:fontRef>
        </p:style>
        <p:txBody>
          <a:bodyPr/>
          <a:lstStyle/>
          <a:p>
            <a:pPr algn="just">
              <a:defRPr/>
            </a:pPr>
            <a:r>
              <a:rPr lang="zh-CN" altLang="en-US" sz="1200" dirty="0">
                <a:solidFill>
                  <a:srgbClr val="000000"/>
                </a:solidFill>
                <a:latin typeface="微软雅黑" pitchFamily="34" charset="-122"/>
                <a:ea typeface="微软雅黑" pitchFamily="34" charset="-122"/>
                <a:cs typeface="Times New Roman" pitchFamily="18" charset="0"/>
              </a:rPr>
              <a:t>美国马萨诸塞大学</a:t>
            </a:r>
            <a:r>
              <a:rPr lang="en-US" altLang="zh-CN" sz="1200" dirty="0">
                <a:solidFill>
                  <a:srgbClr val="000000"/>
                </a:solidFill>
                <a:latin typeface="微软雅黑" pitchFamily="34" charset="-122"/>
                <a:ea typeface="微软雅黑" pitchFamily="34" charset="-122"/>
                <a:cs typeface="Times New Roman" pitchFamily="18" charset="0"/>
              </a:rPr>
              <a:t>Yan</a:t>
            </a:r>
            <a:r>
              <a:rPr lang="zh-CN" altLang="en-US" sz="1200" dirty="0">
                <a:solidFill>
                  <a:srgbClr val="000000"/>
                </a:solidFill>
                <a:latin typeface="微软雅黑" pitchFamily="34" charset="-122"/>
                <a:ea typeface="微软雅黑" pitchFamily="34" charset="-122"/>
                <a:cs typeface="Times New Roman" pitchFamily="18" charset="0"/>
              </a:rPr>
              <a:t>等人研发了分布式图像搜索系统</a:t>
            </a:r>
            <a:r>
              <a:rPr lang="en-US" altLang="zh-CN" sz="1200" dirty="0">
                <a:solidFill>
                  <a:srgbClr val="000000"/>
                </a:solidFill>
                <a:latin typeface="微软雅黑" pitchFamily="34" charset="-122"/>
                <a:ea typeface="微软雅黑" pitchFamily="34" charset="-122"/>
                <a:cs typeface="Times New Roman" pitchFamily="18" charset="0"/>
              </a:rPr>
              <a:t>—DIS</a:t>
            </a:r>
            <a:r>
              <a:rPr lang="zh-CN" altLang="en-US" sz="1200" dirty="0">
                <a:solidFill>
                  <a:srgbClr val="000000"/>
                </a:solidFill>
                <a:latin typeface="微软雅黑" pitchFamily="34" charset="-122"/>
                <a:ea typeface="微软雅黑" pitchFamily="34" charset="-122"/>
                <a:cs typeface="Times New Roman" pitchFamily="18" charset="0"/>
              </a:rPr>
              <a:t>，</a:t>
            </a:r>
            <a:r>
              <a:rPr lang="en-US" altLang="zh-CN" sz="1200" dirty="0">
                <a:solidFill>
                  <a:srgbClr val="000000"/>
                </a:solidFill>
                <a:latin typeface="微软雅黑" pitchFamily="34" charset="-122"/>
                <a:ea typeface="微软雅黑" pitchFamily="34" charset="-122"/>
                <a:cs typeface="Times New Roman" pitchFamily="18" charset="0"/>
              </a:rPr>
              <a:t>DIS</a:t>
            </a:r>
            <a:r>
              <a:rPr lang="zh-CN" altLang="en-US" sz="1200" dirty="0">
                <a:solidFill>
                  <a:srgbClr val="000000"/>
                </a:solidFill>
                <a:latin typeface="微软雅黑" pitchFamily="34" charset="-122"/>
                <a:ea typeface="微软雅黑" pitchFamily="34" charset="-122"/>
                <a:cs typeface="Times New Roman" pitchFamily="18" charset="0"/>
              </a:rPr>
              <a:t>是一个基于相机传感器网络的分布式搜索系统，它可以感知、存储和搜索相关图像信息</a:t>
            </a:r>
            <a:endParaRPr lang="en-US" altLang="zh-CN" sz="1200" dirty="0">
              <a:solidFill>
                <a:srgbClr val="000000"/>
              </a:solidFill>
              <a:latin typeface="微软雅黑" pitchFamily="34" charset="-122"/>
              <a:ea typeface="微软雅黑" pitchFamily="34" charset="-122"/>
              <a:cs typeface="Times New Roman" pitchFamily="18" charset="0"/>
            </a:endParaRPr>
          </a:p>
        </p:txBody>
      </p:sp>
      <p:sp>
        <p:nvSpPr>
          <p:cNvPr id="30" name="剪去同侧角的矩形 29"/>
          <p:cNvSpPr/>
          <p:nvPr/>
        </p:nvSpPr>
        <p:spPr bwMode="auto">
          <a:xfrm>
            <a:off x="323528" y="1556791"/>
            <a:ext cx="2055079" cy="451025"/>
          </a:xfrm>
          <a:prstGeom prst="snip2Same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2000" b="1" dirty="0">
                <a:solidFill>
                  <a:prstClr val="white"/>
                </a:solidFill>
                <a:latin typeface="微软雅黑" panose="020B0503020204020204" pitchFamily="34" charset="-122"/>
                <a:ea typeface="微软雅黑" panose="020B0503020204020204" pitchFamily="34" charset="-122"/>
              </a:rPr>
              <a:t>物联网</a:t>
            </a:r>
            <a:r>
              <a:rPr lang="zh-CN" altLang="en-US" sz="2000" b="1" dirty="0" smtClean="0">
                <a:solidFill>
                  <a:prstClr val="white"/>
                </a:solidFill>
                <a:latin typeface="微软雅黑" panose="020B0503020204020204" pitchFamily="34" charset="-122"/>
                <a:ea typeface="微软雅黑" panose="020B0503020204020204" pitchFamily="34" charset="-122"/>
              </a:rPr>
              <a:t>搜索</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1" name="剪去同侧角的矩形 30"/>
          <p:cNvSpPr/>
          <p:nvPr/>
        </p:nvSpPr>
        <p:spPr bwMode="auto">
          <a:xfrm>
            <a:off x="2475392" y="1556791"/>
            <a:ext cx="2055079" cy="451025"/>
          </a:xfrm>
          <a:prstGeom prst="snip2SameRect">
            <a:avLst/>
          </a:prstGeom>
          <a:ln/>
          <a:extLst/>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30000"/>
              </a:lnSpc>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left)">
                                      <p:cBhvr>
                                        <p:cTn id="14" dur="500"/>
                                        <p:tgtEl>
                                          <p:spTgt spid="53"/>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54"/>
                                        </p:tgtEl>
                                        <p:attrNameLst>
                                          <p:attrName>style.visibility</p:attrName>
                                        </p:attrNameLst>
                                      </p:cBhvr>
                                      <p:to>
                                        <p:strVal val="visible"/>
                                      </p:to>
                                    </p:set>
                                    <p:animEffect transition="in" filter="wipe(left)">
                                      <p:cBhvr>
                                        <p:cTn id="18" dur="500"/>
                                        <p:tgtEl>
                                          <p:spTgt spid="54"/>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left)">
                                      <p:cBhvr>
                                        <p:cTn id="26" dur="500"/>
                                        <p:tgtEl>
                                          <p:spTgt spid="42"/>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wipe(left)">
                                      <p:cBhvr>
                                        <p:cTn id="38" dur="500"/>
                                        <p:tgtEl>
                                          <p:spTgt spid="41"/>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3" grpId="0" animBg="1"/>
      <p:bldP spid="41" grpId="0" animBg="1"/>
      <p:bldP spid="42"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388" y="2060575"/>
            <a:ext cx="8785225" cy="4232275"/>
          </a:xfrm>
          <a:prstGeom prst="roundRect">
            <a:avLst>
              <a:gd name="adj" fmla="val 1655"/>
            </a:avLst>
          </a:prstGeom>
          <a:solidFill>
            <a:srgbClr val="D3FFDD"/>
          </a:solidFill>
          <a:ln w="28575" cmpd="thickThi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endParaRPr lang="zh-CN" altLang="en-US" sz="1100" dirty="0">
              <a:solidFill>
                <a:prstClr val="white"/>
              </a:solidFill>
            </a:endParaRPr>
          </a:p>
        </p:txBody>
      </p:sp>
      <p:sp>
        <p:nvSpPr>
          <p:cNvPr id="6" name="右箭头 5"/>
          <p:cNvSpPr/>
          <p:nvPr/>
        </p:nvSpPr>
        <p:spPr>
          <a:xfrm>
            <a:off x="215900" y="4214813"/>
            <a:ext cx="8640763" cy="34925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200">
              <a:solidFill>
                <a:prstClr val="black"/>
              </a:solidFill>
              <a:latin typeface="微软雅黑" pitchFamily="34" charset="-122"/>
              <a:ea typeface="微软雅黑" pitchFamily="34" charset="-122"/>
            </a:endParaRPr>
          </a:p>
        </p:txBody>
      </p:sp>
      <p:sp>
        <p:nvSpPr>
          <p:cNvPr id="8" name="线形标注 1(带强调线) 7"/>
          <p:cNvSpPr/>
          <p:nvPr/>
        </p:nvSpPr>
        <p:spPr>
          <a:xfrm>
            <a:off x="5546303" y="2355528"/>
            <a:ext cx="2554089" cy="1433512"/>
          </a:xfrm>
          <a:prstGeom prst="accentCallout1">
            <a:avLst>
              <a:gd name="adj1" fmla="val 73096"/>
              <a:gd name="adj2" fmla="val -415"/>
              <a:gd name="adj3" fmla="val 130062"/>
              <a:gd name="adj4" fmla="val -9668"/>
            </a:avLst>
          </a:prstGeom>
          <a:noFill/>
        </p:spPr>
        <p:style>
          <a:lnRef idx="2">
            <a:schemeClr val="accent6"/>
          </a:lnRef>
          <a:fillRef idx="1">
            <a:schemeClr val="lt1"/>
          </a:fillRef>
          <a:effectRef idx="0">
            <a:schemeClr val="accent6"/>
          </a:effectRef>
          <a:fontRef idx="minor">
            <a:schemeClr val="dk1"/>
          </a:fontRef>
        </p:style>
        <p:txBody>
          <a:bodyPr/>
          <a:lstStyle/>
          <a:p>
            <a:pPr algn="just" fontAlgn="auto">
              <a:spcBef>
                <a:spcPts val="0"/>
              </a:spcBef>
              <a:spcAft>
                <a:spcPts val="0"/>
              </a:spcAft>
              <a:defRPr/>
            </a:pPr>
            <a:r>
              <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2012</a:t>
            </a:r>
            <a:r>
              <a:rPr lang="zh-CN" altLang="en-US"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年，英国格拉斯哥大学的</a:t>
            </a:r>
            <a:r>
              <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Sophie</a:t>
            </a:r>
            <a:r>
              <a:rPr lang="zh-CN" altLang="en-US"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等人基于欧盟的</a:t>
            </a:r>
            <a:r>
              <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SMART,</a:t>
            </a:r>
            <a:r>
              <a:rPr lang="zh-CN" altLang="en-US"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 开发了物联网搜索引擎，实现了智慧城市中基于摄像头、麦克风等传感器的数据获取，并与社交网络相结合，实现了图像、音视频的搜集、搜索和通信</a:t>
            </a:r>
            <a:endPar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endParaRPr>
          </a:p>
        </p:txBody>
      </p:sp>
      <p:grpSp>
        <p:nvGrpSpPr>
          <p:cNvPr id="53" name="组合 52"/>
          <p:cNvGrpSpPr>
            <a:grpSpLocks/>
          </p:cNvGrpSpPr>
          <p:nvPr/>
        </p:nvGrpSpPr>
        <p:grpSpPr bwMode="auto">
          <a:xfrm>
            <a:off x="439738" y="4235450"/>
            <a:ext cx="2352675" cy="1866900"/>
            <a:chOff x="547030" y="4234800"/>
            <a:chExt cx="1717898" cy="1750029"/>
          </a:xfrm>
        </p:grpSpPr>
        <p:sp>
          <p:nvSpPr>
            <p:cNvPr id="16" name="线形标注 1(带强调线) 15"/>
            <p:cNvSpPr/>
            <p:nvPr/>
          </p:nvSpPr>
          <p:spPr>
            <a:xfrm>
              <a:off x="760318" y="4801774"/>
              <a:ext cx="1504610" cy="1183055"/>
            </a:xfrm>
            <a:prstGeom prst="accentCallout1">
              <a:avLst>
                <a:gd name="adj1" fmla="val 22598"/>
                <a:gd name="adj2" fmla="val 1058"/>
                <a:gd name="adj3" fmla="val -22998"/>
                <a:gd name="adj4" fmla="val -7894"/>
              </a:avLst>
            </a:prstGeom>
            <a:noFill/>
          </p:spPr>
          <p:style>
            <a:lnRef idx="2">
              <a:schemeClr val="accent5"/>
            </a:lnRef>
            <a:fillRef idx="1">
              <a:schemeClr val="lt1"/>
            </a:fillRef>
            <a:effectRef idx="0">
              <a:schemeClr val="accent5"/>
            </a:effectRef>
            <a:fontRef idx="minor">
              <a:schemeClr val="dk1"/>
            </a:fontRef>
          </p:style>
          <p:txBody>
            <a:bodyPr/>
            <a:lstStyle/>
            <a:p>
              <a:pPr algn="just" fontAlgn="auto">
                <a:spcBef>
                  <a:spcPts val="0"/>
                </a:spcBef>
                <a:spcAft>
                  <a:spcPts val="0"/>
                </a:spcAft>
                <a:defRPr/>
              </a:pP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美国</a:t>
              </a:r>
              <a:r>
                <a:rPr lang="en-US" altLang="zh-CN" sz="1200" dirty="0">
                  <a:solidFill>
                    <a:srgbClr val="000000"/>
                  </a:solidFill>
                  <a:latin typeface="微软雅黑" panose="020B0503020204020204" pitchFamily="34" charset="-122"/>
                  <a:ea typeface="微软雅黑" panose="020B0503020204020204" pitchFamily="34" charset="-122"/>
                  <a:cs typeface="Times New Roman" pitchFamily="18" charset="0"/>
                </a:rPr>
                <a:t>Florida</a:t>
              </a: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大学研制了</a:t>
              </a:r>
              <a:r>
                <a:rPr lang="en-US" altLang="zh-CN" sz="1200" dirty="0">
                  <a:solidFill>
                    <a:srgbClr val="000000"/>
                  </a:solidFill>
                  <a:latin typeface="微软雅黑" panose="020B0503020204020204" pitchFamily="34" charset="-122"/>
                  <a:ea typeface="微软雅黑" panose="020B0503020204020204" pitchFamily="34" charset="-122"/>
                  <a:cs typeface="Times New Roman" pitchFamily="18" charset="0"/>
                </a:rPr>
                <a:t>ATSS</a:t>
              </a: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系统，利用装备有视频传感器节点的，在空中对高速公路路面上的交通场景进行监测，并以无线方式传回地面视频接收器，用以监测违规车辆</a:t>
              </a:r>
            </a:p>
          </p:txBody>
        </p:sp>
        <p:sp>
          <p:nvSpPr>
            <p:cNvPr id="17" name="TextBox 43"/>
            <p:cNvSpPr txBox="1"/>
            <p:nvPr/>
          </p:nvSpPr>
          <p:spPr>
            <a:xfrm>
              <a:off x="547030" y="4234800"/>
              <a:ext cx="397032" cy="259658"/>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2008</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42" name="TextBox 37"/>
          <p:cNvSpPr txBox="1"/>
          <p:nvPr/>
        </p:nvSpPr>
        <p:spPr bwMode="auto">
          <a:xfrm>
            <a:off x="5026500" y="4254507"/>
            <a:ext cx="697627" cy="276999"/>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2012</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4"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国外研究现状分析</a:t>
            </a:r>
            <a:endParaRPr lang="zh-CN" altLang="en-US" sz="3200" b="1" kern="1200" dirty="0">
              <a:solidFill>
                <a:srgbClr val="003399"/>
              </a:solidFill>
              <a:latin typeface="华文中宋" pitchFamily="2" charset="-122"/>
              <a:ea typeface="华文中宋" pitchFamily="2" charset="-122"/>
            </a:endParaRPr>
          </a:p>
        </p:txBody>
      </p:sp>
      <p:grpSp>
        <p:nvGrpSpPr>
          <p:cNvPr id="54" name="组合 53"/>
          <p:cNvGrpSpPr>
            <a:grpSpLocks/>
          </p:cNvGrpSpPr>
          <p:nvPr/>
        </p:nvGrpSpPr>
        <p:grpSpPr bwMode="auto">
          <a:xfrm>
            <a:off x="1501775" y="2780927"/>
            <a:ext cx="2782194" cy="1731521"/>
            <a:chOff x="1609833" y="2781006"/>
            <a:chExt cx="2780962" cy="1731567"/>
          </a:xfrm>
        </p:grpSpPr>
        <p:sp>
          <p:nvSpPr>
            <p:cNvPr id="48" name="线形标注 1(带强调线) 47"/>
            <p:cNvSpPr/>
            <p:nvPr/>
          </p:nvSpPr>
          <p:spPr>
            <a:xfrm>
              <a:off x="2159535" y="2781006"/>
              <a:ext cx="2231260" cy="1224168"/>
            </a:xfrm>
            <a:prstGeom prst="accentCallout1">
              <a:avLst>
                <a:gd name="adj1" fmla="val 78136"/>
                <a:gd name="adj2" fmla="val 1058"/>
                <a:gd name="adj3" fmla="val 115414"/>
                <a:gd name="adj4" fmla="val -14529"/>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a:lstStyle/>
            <a:p>
              <a:pPr algn="just" fontAlgn="auto">
                <a:spcBef>
                  <a:spcPts val="0"/>
                </a:spcBef>
                <a:spcAft>
                  <a:spcPts val="0"/>
                </a:spcAft>
                <a:defRPr/>
              </a:pPr>
              <a:r>
                <a:rPr lang="zh-CN" altLang="en-US" sz="1200" dirty="0">
                  <a:solidFill>
                    <a:prstClr val="black"/>
                  </a:solidFill>
                  <a:latin typeface="微软雅黑" pitchFamily="34" charset="-122"/>
                  <a:ea typeface="微软雅黑" pitchFamily="34" charset="-122"/>
                </a:rPr>
                <a:t>美国威廉与玛丽学院的</a:t>
              </a:r>
              <a:r>
                <a:rPr lang="en-US" altLang="zh-CN" sz="1200" dirty="0">
                  <a:solidFill>
                    <a:prstClr val="black"/>
                  </a:solidFill>
                  <a:latin typeface="微软雅黑" pitchFamily="34" charset="-122"/>
                  <a:ea typeface="微软雅黑" pitchFamily="34" charset="-122"/>
                </a:rPr>
                <a:t>Wang</a:t>
              </a:r>
              <a:r>
                <a:rPr lang="zh-CN" altLang="en-US" sz="1200" dirty="0">
                  <a:solidFill>
                    <a:prstClr val="black"/>
                  </a:solidFill>
                  <a:latin typeface="微软雅黑" pitchFamily="34" charset="-122"/>
                  <a:ea typeface="微软雅黑" pitchFamily="34" charset="-122"/>
                </a:rPr>
                <a:t>与</a:t>
              </a:r>
              <a:r>
                <a:rPr lang="en-US" altLang="zh-CN" sz="1200" dirty="0">
                  <a:solidFill>
                    <a:prstClr val="black"/>
                  </a:solidFill>
                  <a:latin typeface="微软雅黑" pitchFamily="34" charset="-122"/>
                  <a:ea typeface="微软雅黑" pitchFamily="34" charset="-122"/>
                </a:rPr>
                <a:t>Tan</a:t>
              </a:r>
              <a:r>
                <a:rPr lang="zh-CN" altLang="en-US" sz="1200" dirty="0">
                  <a:solidFill>
                    <a:prstClr val="black"/>
                  </a:solidFill>
                  <a:latin typeface="微软雅黑" pitchFamily="34" charset="-122"/>
                  <a:ea typeface="微软雅黑" pitchFamily="34" charset="-122"/>
                </a:rPr>
                <a:t>等人研制了 </a:t>
              </a:r>
              <a:r>
                <a:rPr lang="en-US" altLang="zh-CN" sz="1200" dirty="0" err="1">
                  <a:solidFill>
                    <a:prstClr val="black"/>
                  </a:solidFill>
                  <a:latin typeface="微软雅黑" pitchFamily="34" charset="-122"/>
                  <a:ea typeface="微软雅黑" pitchFamily="34" charset="-122"/>
                </a:rPr>
                <a:t>Snoogle</a:t>
              </a:r>
              <a:r>
                <a:rPr lang="zh-CN" altLang="en-US" sz="1200" dirty="0">
                  <a:solidFill>
                    <a:prstClr val="black"/>
                  </a:solidFill>
                  <a:latin typeface="微软雅黑" pitchFamily="34" charset="-122"/>
                  <a:ea typeface="微软雅黑" pitchFamily="34" charset="-122"/>
                </a:rPr>
                <a:t>系统（普适计算中的嵌入式设备搜索引擎），通过对物理设备信息进行索引，实现了对物体的</a:t>
              </a:r>
              <a:r>
                <a:rPr lang="en-US" altLang="zh-CN" sz="1200" dirty="0">
                  <a:solidFill>
                    <a:prstClr val="black"/>
                  </a:solidFill>
                  <a:latin typeface="微软雅黑" pitchFamily="34" charset="-122"/>
                  <a:ea typeface="微软雅黑" pitchFamily="34" charset="-122"/>
                </a:rPr>
                <a:t>Top-k</a:t>
              </a:r>
              <a:r>
                <a:rPr lang="zh-CN" altLang="en-US" sz="1200" dirty="0">
                  <a:solidFill>
                    <a:prstClr val="black"/>
                  </a:solidFill>
                  <a:latin typeface="微软雅黑" pitchFamily="34" charset="-122"/>
                  <a:ea typeface="微软雅黑" pitchFamily="34" charset="-122"/>
                </a:rPr>
                <a:t>查询</a:t>
              </a:r>
            </a:p>
          </p:txBody>
        </p:sp>
        <p:sp>
          <p:nvSpPr>
            <p:cNvPr id="49" name="TextBox 43"/>
            <p:cNvSpPr txBox="1"/>
            <p:nvPr/>
          </p:nvSpPr>
          <p:spPr>
            <a:xfrm>
              <a:off x="1609833" y="4235567"/>
              <a:ext cx="697318" cy="277006"/>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2010</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5" name="组合 54"/>
          <p:cNvGrpSpPr>
            <a:grpSpLocks/>
          </p:cNvGrpSpPr>
          <p:nvPr/>
        </p:nvGrpSpPr>
        <p:grpSpPr bwMode="auto">
          <a:xfrm>
            <a:off x="3154292" y="4235450"/>
            <a:ext cx="2569835" cy="1958824"/>
            <a:chOff x="3262388" y="4234800"/>
            <a:chExt cx="2568557" cy="1960301"/>
          </a:xfrm>
        </p:grpSpPr>
        <p:sp>
          <p:nvSpPr>
            <p:cNvPr id="51" name="线形标注 1(带强调线) 50"/>
            <p:cNvSpPr/>
            <p:nvPr/>
          </p:nvSpPr>
          <p:spPr>
            <a:xfrm>
              <a:off x="3743156" y="5013111"/>
              <a:ext cx="2087789" cy="1181990"/>
            </a:xfrm>
            <a:prstGeom prst="accentCallout1">
              <a:avLst>
                <a:gd name="adj1" fmla="val 22598"/>
                <a:gd name="adj2" fmla="val 1058"/>
                <a:gd name="adj3" fmla="val -34968"/>
                <a:gd name="adj4" fmla="val -15006"/>
              </a:avLst>
            </a:prstGeom>
            <a:noFill/>
            <a:ln>
              <a:solidFill>
                <a:srgbClr val="FFC000"/>
              </a:solidFill>
            </a:ln>
          </p:spPr>
          <p:style>
            <a:lnRef idx="2">
              <a:schemeClr val="accent5"/>
            </a:lnRef>
            <a:fillRef idx="1">
              <a:schemeClr val="lt1"/>
            </a:fillRef>
            <a:effectRef idx="0">
              <a:schemeClr val="accent5"/>
            </a:effectRef>
            <a:fontRef idx="minor">
              <a:schemeClr val="dk1"/>
            </a:fontRef>
          </p:style>
          <p:txBody>
            <a:bodyPr/>
            <a:lstStyle/>
            <a:p>
              <a:pPr fontAlgn="auto">
                <a:spcBef>
                  <a:spcPts val="0"/>
                </a:spcBef>
                <a:spcAft>
                  <a:spcPts val="0"/>
                </a:spcAft>
                <a:defRPr/>
              </a:pPr>
              <a:r>
                <a:rPr lang="zh-CN" altLang="en-US" sz="1200" dirty="0">
                  <a:solidFill>
                    <a:prstClr val="black"/>
                  </a:solidFill>
                  <a:latin typeface="微软雅黑" pitchFamily="34" charset="-122"/>
                  <a:ea typeface="微软雅黑" pitchFamily="34" charset="-122"/>
                </a:rPr>
                <a:t>欧盟第七研发计划研制</a:t>
              </a:r>
              <a:r>
                <a:rPr lang="en-US" altLang="zh-CN" sz="1200" dirty="0">
                  <a:solidFill>
                    <a:prstClr val="black"/>
                  </a:solidFill>
                  <a:latin typeface="微软雅黑" pitchFamily="34" charset="-122"/>
                  <a:ea typeface="微软雅黑" pitchFamily="34" charset="-122"/>
                </a:rPr>
                <a:t>SMART</a:t>
              </a:r>
              <a:r>
                <a:rPr lang="zh-CN" altLang="en-US" sz="1200" dirty="0">
                  <a:solidFill>
                    <a:prstClr val="black"/>
                  </a:solidFill>
                  <a:latin typeface="微软雅黑" pitchFamily="34" charset="-122"/>
                  <a:ea typeface="微软雅黑" pitchFamily="34" charset="-122"/>
                </a:rPr>
                <a:t>项目，实现一个可扩展开源的多媒体搜索引擎，来对物理世界中的信息流进行检索</a:t>
              </a:r>
              <a:r>
                <a:rPr lang="zh-CN" altLang="en-US" sz="1200" dirty="0" smtClean="0">
                  <a:solidFill>
                    <a:prstClr val="black"/>
                  </a:solidFill>
                  <a:latin typeface="微软雅黑" pitchFamily="34" charset="-122"/>
                  <a:ea typeface="微软雅黑" pitchFamily="34" charset="-122"/>
                </a:rPr>
                <a:t>。</a:t>
              </a:r>
              <a:endParaRPr lang="en-US" altLang="zh-CN" sz="1200" dirty="0">
                <a:solidFill>
                  <a:prstClr val="black"/>
                </a:solidFill>
                <a:latin typeface="微软雅黑" pitchFamily="34" charset="-122"/>
                <a:ea typeface="微软雅黑" pitchFamily="34" charset="-122"/>
              </a:endParaRPr>
            </a:p>
          </p:txBody>
        </p:sp>
        <p:sp>
          <p:nvSpPr>
            <p:cNvPr id="52" name="TextBox 43"/>
            <p:cNvSpPr txBox="1"/>
            <p:nvPr/>
          </p:nvSpPr>
          <p:spPr>
            <a:xfrm>
              <a:off x="3262388" y="4234800"/>
              <a:ext cx="697280" cy="277208"/>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2011</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30" name="剪去同侧角的矩形 29"/>
          <p:cNvSpPr/>
          <p:nvPr/>
        </p:nvSpPr>
        <p:spPr bwMode="auto">
          <a:xfrm>
            <a:off x="323528" y="1556791"/>
            <a:ext cx="2055079" cy="451025"/>
          </a:xfrm>
          <a:prstGeom prst="snip2Same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2000" b="1" dirty="0">
                <a:solidFill>
                  <a:prstClr val="white"/>
                </a:solidFill>
                <a:latin typeface="微软雅黑" panose="020B0503020204020204" pitchFamily="34" charset="-122"/>
                <a:ea typeface="微软雅黑" panose="020B0503020204020204" pitchFamily="34" charset="-122"/>
              </a:rPr>
              <a:t>物联网</a:t>
            </a:r>
            <a:r>
              <a:rPr lang="zh-CN" altLang="en-US" sz="2000" b="1" dirty="0" smtClean="0">
                <a:solidFill>
                  <a:prstClr val="white"/>
                </a:solidFill>
                <a:latin typeface="微软雅黑" panose="020B0503020204020204" pitchFamily="34" charset="-122"/>
                <a:ea typeface="微软雅黑" panose="020B0503020204020204" pitchFamily="34" charset="-122"/>
              </a:rPr>
              <a:t>搜索</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1" name="剪去同侧角的矩形 30"/>
          <p:cNvSpPr/>
          <p:nvPr/>
        </p:nvSpPr>
        <p:spPr bwMode="auto">
          <a:xfrm>
            <a:off x="2475392" y="1556791"/>
            <a:ext cx="2055079" cy="451025"/>
          </a:xfrm>
          <a:prstGeom prst="snip2SameRect">
            <a:avLst/>
          </a:prstGeom>
          <a:ln/>
          <a:extLst/>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30000"/>
              </a:lnSpc>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6732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left)">
                                      <p:cBhvr>
                                        <p:cTn id="19" dur="500"/>
                                        <p:tgtEl>
                                          <p:spTgt spid="5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179388" y="2060575"/>
            <a:ext cx="8785225" cy="4232275"/>
          </a:xfrm>
          <a:prstGeom prst="roundRect">
            <a:avLst>
              <a:gd name="adj" fmla="val 1655"/>
            </a:avLst>
          </a:prstGeom>
          <a:solidFill>
            <a:srgbClr val="D3FFDD"/>
          </a:solidFill>
          <a:ln w="28575" cmpd="thickThi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30000"/>
              </a:lnSpc>
              <a:spcBef>
                <a:spcPts val="0"/>
              </a:spcBef>
              <a:spcAft>
                <a:spcPts val="0"/>
              </a:spcAft>
              <a:defRPr/>
            </a:pPr>
            <a:endParaRPr lang="zh-CN" altLang="en-US" sz="1100" dirty="0">
              <a:solidFill>
                <a:prstClr val="white"/>
              </a:solidFill>
            </a:endParaRPr>
          </a:p>
        </p:txBody>
      </p:sp>
      <p:sp>
        <p:nvSpPr>
          <p:cNvPr id="6" name="右箭头 5"/>
          <p:cNvSpPr/>
          <p:nvPr/>
        </p:nvSpPr>
        <p:spPr>
          <a:xfrm>
            <a:off x="215900" y="4214813"/>
            <a:ext cx="8640763" cy="34925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200">
              <a:solidFill>
                <a:prstClr val="black"/>
              </a:solidFill>
              <a:latin typeface="微软雅黑" pitchFamily="34" charset="-122"/>
              <a:ea typeface="微软雅黑" pitchFamily="34" charset="-122"/>
            </a:endParaRPr>
          </a:p>
        </p:txBody>
      </p:sp>
      <p:sp>
        <p:nvSpPr>
          <p:cNvPr id="8" name="线形标注 1(带强调线) 7"/>
          <p:cNvSpPr/>
          <p:nvPr/>
        </p:nvSpPr>
        <p:spPr>
          <a:xfrm>
            <a:off x="5546303" y="2355528"/>
            <a:ext cx="2554089" cy="1433512"/>
          </a:xfrm>
          <a:prstGeom prst="accentCallout1">
            <a:avLst>
              <a:gd name="adj1" fmla="val 73096"/>
              <a:gd name="adj2" fmla="val -415"/>
              <a:gd name="adj3" fmla="val 130062"/>
              <a:gd name="adj4" fmla="val -9668"/>
            </a:avLst>
          </a:prstGeom>
          <a:noFill/>
        </p:spPr>
        <p:style>
          <a:lnRef idx="2">
            <a:schemeClr val="accent6"/>
          </a:lnRef>
          <a:fillRef idx="1">
            <a:schemeClr val="lt1"/>
          </a:fillRef>
          <a:effectRef idx="0">
            <a:schemeClr val="accent6"/>
          </a:effectRef>
          <a:fontRef idx="minor">
            <a:schemeClr val="dk1"/>
          </a:fontRef>
        </p:style>
        <p:txBody>
          <a:bodyPr/>
          <a:lstStyle/>
          <a:p>
            <a:pPr algn="just" fontAlgn="auto">
              <a:spcBef>
                <a:spcPts val="0"/>
              </a:spcBef>
              <a:spcAft>
                <a:spcPts val="0"/>
              </a:spcAft>
              <a:defRPr/>
            </a:pPr>
            <a:r>
              <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2012</a:t>
            </a:r>
            <a:r>
              <a:rPr lang="zh-CN" altLang="en-US"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年，英国格拉斯哥大学的</a:t>
            </a:r>
            <a:r>
              <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Sophie</a:t>
            </a:r>
            <a:r>
              <a:rPr lang="zh-CN" altLang="en-US"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等人基于欧盟的</a:t>
            </a:r>
            <a:r>
              <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SMART,</a:t>
            </a:r>
            <a:r>
              <a:rPr lang="zh-CN" altLang="en-US" sz="1200" dirty="0">
                <a:solidFill>
                  <a:srgbClr val="000000">
                    <a:lumMod val="95000"/>
                    <a:lumOff val="5000"/>
                  </a:srgbClr>
                </a:solidFill>
                <a:latin typeface="微软雅黑" panose="020B0503020204020204" pitchFamily="34" charset="-122"/>
                <a:ea typeface="微软雅黑" panose="020B0503020204020204" pitchFamily="34" charset="-122"/>
                <a:cs typeface="Times New Roman" pitchFamily="18" charset="0"/>
              </a:rPr>
              <a:t> 开发了物联网搜索引擎，实现了智慧城市中基于摄像头、麦克风等传感器的数据获取，并与社交网络相结合，实现了图像、音视频的搜集、搜索和通信</a:t>
            </a:r>
            <a:endParaRPr lang="en-US" altLang="zh-CN" sz="1200" dirty="0">
              <a:solidFill>
                <a:srgbClr val="000000">
                  <a:lumMod val="95000"/>
                  <a:lumOff val="5000"/>
                </a:srgbClr>
              </a:solidFill>
              <a:latin typeface="微软雅黑" panose="020B0503020204020204" pitchFamily="34" charset="-122"/>
              <a:ea typeface="微软雅黑" panose="020B0503020204020204" pitchFamily="34" charset="-122"/>
            </a:endParaRPr>
          </a:p>
        </p:txBody>
      </p:sp>
      <p:grpSp>
        <p:nvGrpSpPr>
          <p:cNvPr id="53" name="组合 52"/>
          <p:cNvGrpSpPr>
            <a:grpSpLocks/>
          </p:cNvGrpSpPr>
          <p:nvPr/>
        </p:nvGrpSpPr>
        <p:grpSpPr bwMode="auto">
          <a:xfrm>
            <a:off x="439738" y="4235450"/>
            <a:ext cx="2352675" cy="1866900"/>
            <a:chOff x="547030" y="4234800"/>
            <a:chExt cx="1717898" cy="1750029"/>
          </a:xfrm>
        </p:grpSpPr>
        <p:sp>
          <p:nvSpPr>
            <p:cNvPr id="16" name="线形标注 1(带强调线) 15"/>
            <p:cNvSpPr/>
            <p:nvPr/>
          </p:nvSpPr>
          <p:spPr>
            <a:xfrm>
              <a:off x="760318" y="4801774"/>
              <a:ext cx="1504610" cy="1183055"/>
            </a:xfrm>
            <a:prstGeom prst="accentCallout1">
              <a:avLst>
                <a:gd name="adj1" fmla="val 22598"/>
                <a:gd name="adj2" fmla="val 1058"/>
                <a:gd name="adj3" fmla="val -22998"/>
                <a:gd name="adj4" fmla="val -7894"/>
              </a:avLst>
            </a:prstGeom>
            <a:noFill/>
          </p:spPr>
          <p:style>
            <a:lnRef idx="2">
              <a:schemeClr val="accent5"/>
            </a:lnRef>
            <a:fillRef idx="1">
              <a:schemeClr val="lt1"/>
            </a:fillRef>
            <a:effectRef idx="0">
              <a:schemeClr val="accent5"/>
            </a:effectRef>
            <a:fontRef idx="minor">
              <a:schemeClr val="dk1"/>
            </a:fontRef>
          </p:style>
          <p:txBody>
            <a:bodyPr/>
            <a:lstStyle/>
            <a:p>
              <a:pPr algn="just" fontAlgn="auto">
                <a:spcBef>
                  <a:spcPts val="0"/>
                </a:spcBef>
                <a:spcAft>
                  <a:spcPts val="0"/>
                </a:spcAft>
                <a:defRPr/>
              </a:pP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美国</a:t>
              </a:r>
              <a:r>
                <a:rPr lang="en-US" altLang="zh-CN" sz="1200" dirty="0">
                  <a:solidFill>
                    <a:srgbClr val="000000"/>
                  </a:solidFill>
                  <a:latin typeface="微软雅黑" panose="020B0503020204020204" pitchFamily="34" charset="-122"/>
                  <a:ea typeface="微软雅黑" panose="020B0503020204020204" pitchFamily="34" charset="-122"/>
                  <a:cs typeface="Times New Roman" pitchFamily="18" charset="0"/>
                </a:rPr>
                <a:t>Florida</a:t>
              </a: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大学研制了</a:t>
              </a:r>
              <a:r>
                <a:rPr lang="en-US" altLang="zh-CN" sz="1200" dirty="0">
                  <a:solidFill>
                    <a:srgbClr val="000000"/>
                  </a:solidFill>
                  <a:latin typeface="微软雅黑" panose="020B0503020204020204" pitchFamily="34" charset="-122"/>
                  <a:ea typeface="微软雅黑" panose="020B0503020204020204" pitchFamily="34" charset="-122"/>
                  <a:cs typeface="Times New Roman" pitchFamily="18" charset="0"/>
                </a:rPr>
                <a:t>ATSS</a:t>
              </a:r>
              <a:r>
                <a:rPr lang="zh-CN" altLang="en-US" sz="1200" dirty="0">
                  <a:solidFill>
                    <a:srgbClr val="000000"/>
                  </a:solidFill>
                  <a:latin typeface="微软雅黑" panose="020B0503020204020204" pitchFamily="34" charset="-122"/>
                  <a:ea typeface="微软雅黑" panose="020B0503020204020204" pitchFamily="34" charset="-122"/>
                  <a:cs typeface="Times New Roman" pitchFamily="18" charset="0"/>
                </a:rPr>
                <a:t>系统，利用装备有视频传感器节点的，在空中对高速公路路面上的交通场景进行监测，并以无线方式传回地面视频接收器，用以监测违规车辆</a:t>
              </a:r>
            </a:p>
          </p:txBody>
        </p:sp>
        <p:sp>
          <p:nvSpPr>
            <p:cNvPr id="17" name="TextBox 43"/>
            <p:cNvSpPr txBox="1"/>
            <p:nvPr/>
          </p:nvSpPr>
          <p:spPr>
            <a:xfrm>
              <a:off x="547030" y="4234800"/>
              <a:ext cx="397032" cy="259658"/>
            </a:xfrm>
            <a:prstGeom prst="rect">
              <a:avLst/>
            </a:prstGeom>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2008</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42" name="TextBox 37"/>
          <p:cNvSpPr txBox="1"/>
          <p:nvPr/>
        </p:nvSpPr>
        <p:spPr bwMode="auto">
          <a:xfrm>
            <a:off x="5026500" y="4254507"/>
            <a:ext cx="697627" cy="276999"/>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2012</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4"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国外研究现状分析</a:t>
            </a:r>
            <a:endParaRPr lang="zh-CN" altLang="en-US" sz="3200" b="1" kern="1200" dirty="0">
              <a:solidFill>
                <a:srgbClr val="003399"/>
              </a:solidFill>
              <a:latin typeface="华文中宋" pitchFamily="2" charset="-122"/>
              <a:ea typeface="华文中宋" pitchFamily="2" charset="-122"/>
            </a:endParaRPr>
          </a:p>
        </p:txBody>
      </p:sp>
      <p:grpSp>
        <p:nvGrpSpPr>
          <p:cNvPr id="54" name="组合 53"/>
          <p:cNvGrpSpPr>
            <a:grpSpLocks/>
          </p:cNvGrpSpPr>
          <p:nvPr/>
        </p:nvGrpSpPr>
        <p:grpSpPr bwMode="auto">
          <a:xfrm>
            <a:off x="1501775" y="2780927"/>
            <a:ext cx="2782194" cy="1731521"/>
            <a:chOff x="1609833" y="2781006"/>
            <a:chExt cx="2780962" cy="1731567"/>
          </a:xfrm>
        </p:grpSpPr>
        <p:sp>
          <p:nvSpPr>
            <p:cNvPr id="48" name="线形标注 1(带强调线) 47"/>
            <p:cNvSpPr/>
            <p:nvPr/>
          </p:nvSpPr>
          <p:spPr>
            <a:xfrm>
              <a:off x="2159535" y="2781006"/>
              <a:ext cx="2231260" cy="1224168"/>
            </a:xfrm>
            <a:prstGeom prst="accentCallout1">
              <a:avLst>
                <a:gd name="adj1" fmla="val 78136"/>
                <a:gd name="adj2" fmla="val 1058"/>
                <a:gd name="adj3" fmla="val 115414"/>
                <a:gd name="adj4" fmla="val -14529"/>
              </a:avLst>
            </a:prstGeom>
            <a:noFill/>
            <a:ln>
              <a:solidFill>
                <a:srgbClr val="00B050"/>
              </a:solidFill>
            </a:ln>
          </p:spPr>
          <p:style>
            <a:lnRef idx="2">
              <a:schemeClr val="accent5"/>
            </a:lnRef>
            <a:fillRef idx="1">
              <a:schemeClr val="lt1"/>
            </a:fillRef>
            <a:effectRef idx="0">
              <a:schemeClr val="accent5"/>
            </a:effectRef>
            <a:fontRef idx="minor">
              <a:schemeClr val="dk1"/>
            </a:fontRef>
          </p:style>
          <p:txBody>
            <a:bodyPr/>
            <a:lstStyle/>
            <a:p>
              <a:pPr algn="just" fontAlgn="auto">
                <a:spcBef>
                  <a:spcPts val="0"/>
                </a:spcBef>
                <a:spcAft>
                  <a:spcPts val="0"/>
                </a:spcAft>
                <a:defRPr/>
              </a:pPr>
              <a:r>
                <a:rPr lang="zh-CN" altLang="en-US" sz="1200" dirty="0">
                  <a:solidFill>
                    <a:prstClr val="black"/>
                  </a:solidFill>
                  <a:latin typeface="微软雅黑" pitchFamily="34" charset="-122"/>
                  <a:ea typeface="微软雅黑" pitchFamily="34" charset="-122"/>
                </a:rPr>
                <a:t>美国威廉与玛丽学院的</a:t>
              </a:r>
              <a:r>
                <a:rPr lang="en-US" altLang="zh-CN" sz="1200" dirty="0">
                  <a:solidFill>
                    <a:prstClr val="black"/>
                  </a:solidFill>
                  <a:latin typeface="微软雅黑" pitchFamily="34" charset="-122"/>
                  <a:ea typeface="微软雅黑" pitchFamily="34" charset="-122"/>
                </a:rPr>
                <a:t>Wang</a:t>
              </a:r>
              <a:r>
                <a:rPr lang="zh-CN" altLang="en-US" sz="1200" dirty="0">
                  <a:solidFill>
                    <a:prstClr val="black"/>
                  </a:solidFill>
                  <a:latin typeface="微软雅黑" pitchFamily="34" charset="-122"/>
                  <a:ea typeface="微软雅黑" pitchFamily="34" charset="-122"/>
                </a:rPr>
                <a:t>与</a:t>
              </a:r>
              <a:r>
                <a:rPr lang="en-US" altLang="zh-CN" sz="1200" dirty="0">
                  <a:solidFill>
                    <a:prstClr val="black"/>
                  </a:solidFill>
                  <a:latin typeface="微软雅黑" pitchFamily="34" charset="-122"/>
                  <a:ea typeface="微软雅黑" pitchFamily="34" charset="-122"/>
                </a:rPr>
                <a:t>Tan</a:t>
              </a:r>
              <a:r>
                <a:rPr lang="zh-CN" altLang="en-US" sz="1200" dirty="0">
                  <a:solidFill>
                    <a:prstClr val="black"/>
                  </a:solidFill>
                  <a:latin typeface="微软雅黑" pitchFamily="34" charset="-122"/>
                  <a:ea typeface="微软雅黑" pitchFamily="34" charset="-122"/>
                </a:rPr>
                <a:t>等人研制了 </a:t>
              </a:r>
              <a:r>
                <a:rPr lang="en-US" altLang="zh-CN" sz="1200" dirty="0" err="1">
                  <a:solidFill>
                    <a:prstClr val="black"/>
                  </a:solidFill>
                  <a:latin typeface="微软雅黑" pitchFamily="34" charset="-122"/>
                  <a:ea typeface="微软雅黑" pitchFamily="34" charset="-122"/>
                </a:rPr>
                <a:t>Snoogle</a:t>
              </a:r>
              <a:r>
                <a:rPr lang="zh-CN" altLang="en-US" sz="1200" dirty="0">
                  <a:solidFill>
                    <a:prstClr val="black"/>
                  </a:solidFill>
                  <a:latin typeface="微软雅黑" pitchFamily="34" charset="-122"/>
                  <a:ea typeface="微软雅黑" pitchFamily="34" charset="-122"/>
                </a:rPr>
                <a:t>系统（普适计算中的嵌入式设备搜索引擎），通过对物理设备信息进行索引，实现了对物体的</a:t>
              </a:r>
              <a:r>
                <a:rPr lang="en-US" altLang="zh-CN" sz="1200" dirty="0">
                  <a:solidFill>
                    <a:prstClr val="black"/>
                  </a:solidFill>
                  <a:latin typeface="微软雅黑" pitchFamily="34" charset="-122"/>
                  <a:ea typeface="微软雅黑" pitchFamily="34" charset="-122"/>
                </a:rPr>
                <a:t>Top-k</a:t>
              </a:r>
              <a:r>
                <a:rPr lang="zh-CN" altLang="en-US" sz="1200" dirty="0">
                  <a:solidFill>
                    <a:prstClr val="black"/>
                  </a:solidFill>
                  <a:latin typeface="微软雅黑" pitchFamily="34" charset="-122"/>
                  <a:ea typeface="微软雅黑" pitchFamily="34" charset="-122"/>
                </a:rPr>
                <a:t>查询</a:t>
              </a:r>
            </a:p>
          </p:txBody>
        </p:sp>
        <p:sp>
          <p:nvSpPr>
            <p:cNvPr id="49" name="TextBox 43"/>
            <p:cNvSpPr txBox="1"/>
            <p:nvPr/>
          </p:nvSpPr>
          <p:spPr>
            <a:xfrm>
              <a:off x="1609833" y="4235567"/>
              <a:ext cx="697318" cy="277006"/>
            </a:xfrm>
            <a:prstGeom prst="rect">
              <a:avLst/>
            </a:prstGeom>
            <a:solidFill>
              <a:srgbClr val="00B050"/>
            </a:solidFill>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2010</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5" name="组合 54"/>
          <p:cNvGrpSpPr>
            <a:grpSpLocks/>
          </p:cNvGrpSpPr>
          <p:nvPr/>
        </p:nvGrpSpPr>
        <p:grpSpPr bwMode="auto">
          <a:xfrm>
            <a:off x="3154292" y="4235450"/>
            <a:ext cx="2569835" cy="1958824"/>
            <a:chOff x="3262388" y="4234800"/>
            <a:chExt cx="2568557" cy="1960301"/>
          </a:xfrm>
        </p:grpSpPr>
        <p:sp>
          <p:nvSpPr>
            <p:cNvPr id="51" name="线形标注 1(带强调线) 50"/>
            <p:cNvSpPr/>
            <p:nvPr/>
          </p:nvSpPr>
          <p:spPr>
            <a:xfrm>
              <a:off x="3743156" y="5013111"/>
              <a:ext cx="2087789" cy="1181990"/>
            </a:xfrm>
            <a:prstGeom prst="accentCallout1">
              <a:avLst>
                <a:gd name="adj1" fmla="val 22598"/>
                <a:gd name="adj2" fmla="val 1058"/>
                <a:gd name="adj3" fmla="val -34968"/>
                <a:gd name="adj4" fmla="val -15006"/>
              </a:avLst>
            </a:prstGeom>
            <a:noFill/>
            <a:ln>
              <a:solidFill>
                <a:srgbClr val="FFC000"/>
              </a:solidFill>
            </a:ln>
          </p:spPr>
          <p:style>
            <a:lnRef idx="2">
              <a:schemeClr val="accent5"/>
            </a:lnRef>
            <a:fillRef idx="1">
              <a:schemeClr val="lt1"/>
            </a:fillRef>
            <a:effectRef idx="0">
              <a:schemeClr val="accent5"/>
            </a:effectRef>
            <a:fontRef idx="minor">
              <a:schemeClr val="dk1"/>
            </a:fontRef>
          </p:style>
          <p:txBody>
            <a:bodyPr/>
            <a:lstStyle/>
            <a:p>
              <a:pPr fontAlgn="auto">
                <a:spcBef>
                  <a:spcPts val="0"/>
                </a:spcBef>
                <a:spcAft>
                  <a:spcPts val="0"/>
                </a:spcAft>
                <a:defRPr/>
              </a:pPr>
              <a:r>
                <a:rPr lang="zh-CN" altLang="en-US" sz="1200" dirty="0">
                  <a:solidFill>
                    <a:prstClr val="black"/>
                  </a:solidFill>
                  <a:latin typeface="微软雅黑" pitchFamily="34" charset="-122"/>
                  <a:ea typeface="微软雅黑" pitchFamily="34" charset="-122"/>
                </a:rPr>
                <a:t>欧盟第七研发计划研制</a:t>
              </a:r>
              <a:r>
                <a:rPr lang="en-US" altLang="zh-CN" sz="1200" dirty="0">
                  <a:solidFill>
                    <a:prstClr val="black"/>
                  </a:solidFill>
                  <a:latin typeface="微软雅黑" pitchFamily="34" charset="-122"/>
                  <a:ea typeface="微软雅黑" pitchFamily="34" charset="-122"/>
                </a:rPr>
                <a:t>SMART</a:t>
              </a:r>
              <a:r>
                <a:rPr lang="zh-CN" altLang="en-US" sz="1200" dirty="0">
                  <a:solidFill>
                    <a:prstClr val="black"/>
                  </a:solidFill>
                  <a:latin typeface="微软雅黑" pitchFamily="34" charset="-122"/>
                  <a:ea typeface="微软雅黑" pitchFamily="34" charset="-122"/>
                </a:rPr>
                <a:t>项目，实现一个可扩展开源的多媒体搜索引擎，来对物理世界中的信息流进行检索</a:t>
              </a:r>
              <a:r>
                <a:rPr lang="zh-CN" altLang="en-US" sz="1200" dirty="0" smtClean="0">
                  <a:solidFill>
                    <a:prstClr val="black"/>
                  </a:solidFill>
                  <a:latin typeface="微软雅黑" pitchFamily="34" charset="-122"/>
                  <a:ea typeface="微软雅黑" pitchFamily="34" charset="-122"/>
                </a:rPr>
                <a:t>。</a:t>
              </a:r>
              <a:endParaRPr lang="en-US" altLang="zh-CN" sz="1200" dirty="0">
                <a:solidFill>
                  <a:prstClr val="black"/>
                </a:solidFill>
                <a:latin typeface="微软雅黑" pitchFamily="34" charset="-122"/>
                <a:ea typeface="微软雅黑" pitchFamily="34" charset="-122"/>
              </a:endParaRPr>
            </a:p>
          </p:txBody>
        </p:sp>
        <p:sp>
          <p:nvSpPr>
            <p:cNvPr id="52" name="TextBox 43"/>
            <p:cNvSpPr txBox="1"/>
            <p:nvPr/>
          </p:nvSpPr>
          <p:spPr>
            <a:xfrm>
              <a:off x="3262388" y="4234800"/>
              <a:ext cx="697280" cy="277208"/>
            </a:xfrm>
            <a:prstGeom prst="rect">
              <a:avLst/>
            </a:prstGeom>
            <a:solidFill>
              <a:srgbClr val="FFC000"/>
            </a:solidFill>
          </p:spPr>
          <p:style>
            <a:lnRef idx="3">
              <a:schemeClr val="lt1"/>
            </a:lnRef>
            <a:fillRef idx="1">
              <a:schemeClr val="accent5"/>
            </a:fillRef>
            <a:effectRef idx="1">
              <a:schemeClr val="accent5"/>
            </a:effectRef>
            <a:fontRef idx="minor">
              <a:schemeClr val="lt1"/>
            </a:fontRef>
          </p:style>
          <p:txBody>
            <a:bodyPr wrap="none">
              <a:spAutoFit/>
            </a:bodyPr>
            <a:lstStyle/>
            <a:p>
              <a:pPr fontAlgn="auto">
                <a:spcBef>
                  <a:spcPts val="0"/>
                </a:spcBef>
                <a:spcAft>
                  <a:spcPts val="0"/>
                </a:spcAft>
                <a:defRPr/>
              </a:pPr>
              <a:r>
                <a:rPr lang="en-US" altLang="zh-CN"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2011</a:t>
              </a:r>
              <a:r>
                <a:rPr lang="zh-CN" altLang="en-US" sz="12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2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30" name="剪去同侧角的矩形 29"/>
          <p:cNvSpPr/>
          <p:nvPr/>
        </p:nvSpPr>
        <p:spPr bwMode="auto">
          <a:xfrm>
            <a:off x="323528" y="1556791"/>
            <a:ext cx="2055079" cy="451025"/>
          </a:xfrm>
          <a:prstGeom prst="snip2Same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2000" b="1" dirty="0">
                <a:solidFill>
                  <a:prstClr val="white"/>
                </a:solidFill>
                <a:latin typeface="微软雅黑" panose="020B0503020204020204" pitchFamily="34" charset="-122"/>
                <a:ea typeface="微软雅黑" panose="020B0503020204020204" pitchFamily="34" charset="-122"/>
              </a:rPr>
              <a:t>物联网</a:t>
            </a:r>
            <a:r>
              <a:rPr lang="zh-CN" altLang="en-US" sz="2000" b="1" dirty="0" smtClean="0">
                <a:solidFill>
                  <a:prstClr val="white"/>
                </a:solidFill>
                <a:latin typeface="微软雅黑" panose="020B0503020204020204" pitchFamily="34" charset="-122"/>
                <a:ea typeface="微软雅黑" panose="020B0503020204020204" pitchFamily="34" charset="-122"/>
              </a:rPr>
              <a:t>搜索</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31" name="剪去同侧角的矩形 30"/>
          <p:cNvSpPr/>
          <p:nvPr/>
        </p:nvSpPr>
        <p:spPr bwMode="auto">
          <a:xfrm>
            <a:off x="2475392" y="1556791"/>
            <a:ext cx="2055079" cy="451025"/>
          </a:xfrm>
          <a:prstGeom prst="snip2SameRect">
            <a:avLst/>
          </a:prstGeom>
          <a:ln/>
          <a:extLst/>
        </p:spPr>
        <p:style>
          <a:lnRef idx="0">
            <a:schemeClr val="accent3"/>
          </a:lnRef>
          <a:fillRef idx="3">
            <a:schemeClr val="accent3"/>
          </a:fillRef>
          <a:effectRef idx="3">
            <a:schemeClr val="accent3"/>
          </a:effectRef>
          <a:fontRef idx="minor">
            <a:schemeClr val="lt1"/>
          </a:fontRef>
        </p:style>
        <p:txBody>
          <a:bodyPr anchor="ctr"/>
          <a:lstStyle/>
          <a:p>
            <a:pPr algn="ctr" fontAlgn="auto">
              <a:lnSpc>
                <a:spcPct val="130000"/>
              </a:lnSpc>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8" name="圆角矩形 17"/>
          <p:cNvSpPr/>
          <p:nvPr/>
        </p:nvSpPr>
        <p:spPr>
          <a:xfrm>
            <a:off x="3851275" y="2060575"/>
            <a:ext cx="4938713" cy="4232275"/>
          </a:xfrm>
          <a:prstGeom prst="roundRect">
            <a:avLst>
              <a:gd name="adj" fmla="val 6826"/>
            </a:avLst>
          </a:prstGeom>
          <a:ln>
            <a:headEnd/>
            <a:tailEnd/>
          </a:ln>
        </p:spPr>
        <p:style>
          <a:lnRef idx="2">
            <a:schemeClr val="accent1"/>
          </a:lnRef>
          <a:fillRef idx="1">
            <a:schemeClr val="lt1"/>
          </a:fillRef>
          <a:effectRef idx="0">
            <a:schemeClr val="accent1"/>
          </a:effectRef>
          <a:fontRef idx="minor">
            <a:schemeClr val="dk1"/>
          </a:fontRef>
        </p:style>
        <p:txBody>
          <a:bodyPr lIns="180000" rIns="180000" anchor="ctr"/>
          <a:lstStyle/>
          <a:p>
            <a:pPr marL="95250" eaLnBrk="0" hangingPunct="0">
              <a:lnSpc>
                <a:spcPct val="130000"/>
              </a:lnSpc>
              <a:spcBef>
                <a:spcPct val="20000"/>
              </a:spcBef>
              <a:buFont typeface="Wingdings" pitchFamily="2" charset="2"/>
              <a:buNone/>
              <a:defRPr/>
            </a:pPr>
            <a:r>
              <a:rPr lang="zh-CN" altLang="en-US" sz="2400" b="1" kern="0" dirty="0">
                <a:solidFill>
                  <a:srgbClr val="0070C0"/>
                </a:solidFill>
                <a:latin typeface="华文中宋" pitchFamily="2" charset="-122"/>
                <a:ea typeface="华文中宋" pitchFamily="2" charset="-122"/>
              </a:rPr>
              <a:t>存在的问题：</a:t>
            </a:r>
            <a:endParaRPr lang="en-US" altLang="zh-CN" sz="2400" b="1" kern="0" dirty="0">
              <a:solidFill>
                <a:srgbClr val="0070C0"/>
              </a:solidFill>
              <a:latin typeface="华文中宋" pitchFamily="2" charset="-122"/>
              <a:ea typeface="华文中宋" pitchFamily="2" charset="-122"/>
            </a:endParaRPr>
          </a:p>
          <a:p>
            <a:pPr marL="95250" eaLnBrk="0" hangingPunct="0">
              <a:lnSpc>
                <a:spcPct val="150000"/>
              </a:lnSpc>
              <a:spcBef>
                <a:spcPct val="20000"/>
              </a:spcBef>
              <a:buFont typeface="Wingdings" pitchFamily="2" charset="2"/>
              <a:buNone/>
              <a:defRPr/>
            </a:pPr>
            <a:r>
              <a:rPr lang="zh-CN" altLang="en-US" sz="2000" b="1" kern="0" dirty="0">
                <a:solidFill>
                  <a:prstClr val="black">
                    <a:lumMod val="85000"/>
                    <a:lumOff val="15000"/>
                  </a:prstClr>
                </a:solidFill>
                <a:latin typeface="宋体"/>
              </a:rPr>
              <a:t>   已有的</a:t>
            </a:r>
            <a:r>
              <a:rPr lang="zh-CN" altLang="en-US" sz="2000" b="1" kern="0" dirty="0" smtClean="0">
                <a:solidFill>
                  <a:prstClr val="black">
                    <a:lumMod val="85000"/>
                    <a:lumOff val="15000"/>
                  </a:prstClr>
                </a:solidFill>
                <a:latin typeface="宋体"/>
              </a:rPr>
              <a:t>针对</a:t>
            </a:r>
            <a:r>
              <a:rPr lang="zh-CN" altLang="en-US" sz="2000" b="1" kern="0" dirty="0">
                <a:solidFill>
                  <a:prstClr val="black">
                    <a:lumMod val="85000"/>
                    <a:lumOff val="15000"/>
                  </a:prstClr>
                </a:solidFill>
                <a:latin typeface="宋体"/>
              </a:rPr>
              <a:t>物理实体</a:t>
            </a:r>
            <a:r>
              <a:rPr lang="zh-CN" altLang="en-US" sz="2000" b="1" kern="0" dirty="0" smtClean="0">
                <a:solidFill>
                  <a:prstClr val="black">
                    <a:lumMod val="85000"/>
                    <a:lumOff val="15000"/>
                  </a:prstClr>
                </a:solidFill>
                <a:latin typeface="宋体"/>
              </a:rPr>
              <a:t>的</a:t>
            </a:r>
            <a:r>
              <a:rPr lang="zh-CN" altLang="en-US" sz="2000" b="1" kern="0" dirty="0">
                <a:solidFill>
                  <a:prstClr val="black">
                    <a:lumMod val="85000"/>
                    <a:lumOff val="15000"/>
                  </a:prstClr>
                </a:solidFill>
                <a:latin typeface="宋体"/>
              </a:rPr>
              <a:t>物联网搜索系统大多是基于局部网络和面向具体某个应用领域的，且难以</a:t>
            </a:r>
            <a:r>
              <a:rPr lang="zh-CN" altLang="en-US" sz="2000" b="1" kern="0" dirty="0" smtClean="0">
                <a:solidFill>
                  <a:prstClr val="black">
                    <a:lumMod val="85000"/>
                    <a:lumOff val="15000"/>
                  </a:prstClr>
                </a:solidFill>
                <a:latin typeface="宋体"/>
              </a:rPr>
              <a:t>在多源、</a:t>
            </a:r>
            <a:r>
              <a:rPr lang="en-US" altLang="zh-CN" sz="2000" b="1" kern="0" dirty="0" smtClean="0">
                <a:solidFill>
                  <a:prstClr val="black">
                    <a:lumMod val="85000"/>
                    <a:lumOff val="15000"/>
                  </a:prstClr>
                </a:solidFill>
                <a:latin typeface="宋体"/>
              </a:rPr>
              <a:t>EB</a:t>
            </a:r>
            <a:r>
              <a:rPr lang="zh-CN" altLang="en-US" sz="2000" b="1" kern="0" dirty="0">
                <a:solidFill>
                  <a:prstClr val="black">
                    <a:lumMod val="85000"/>
                    <a:lumOff val="15000"/>
                  </a:prstClr>
                </a:solidFill>
                <a:latin typeface="宋体"/>
              </a:rPr>
              <a:t>级乃至以上规模的数据上有效扩展</a:t>
            </a:r>
            <a:r>
              <a:rPr lang="zh-CN" altLang="en-US" sz="2000" b="1" kern="0" dirty="0" smtClean="0">
                <a:solidFill>
                  <a:prstClr val="black">
                    <a:lumMod val="85000"/>
                    <a:lumOff val="15000"/>
                  </a:prstClr>
                </a:solidFill>
                <a:latin typeface="宋体"/>
              </a:rPr>
              <a:t>；同时已有的物联网搜索系统大多没有考虑安全问题。因此</a:t>
            </a:r>
            <a:r>
              <a:rPr lang="zh-CN" altLang="en-US" sz="2000" b="1" kern="0" dirty="0">
                <a:solidFill>
                  <a:prstClr val="black">
                    <a:lumMod val="85000"/>
                    <a:lumOff val="15000"/>
                  </a:prstClr>
                </a:solidFill>
                <a:latin typeface="宋体"/>
              </a:rPr>
              <a:t>需要</a:t>
            </a:r>
            <a:r>
              <a:rPr lang="zh-CN" altLang="en-US" sz="2000" b="1" kern="0" dirty="0" smtClean="0">
                <a:solidFill>
                  <a:prstClr val="black">
                    <a:lumMod val="85000"/>
                    <a:lumOff val="15000"/>
                  </a:prstClr>
                </a:solidFill>
                <a:latin typeface="宋体"/>
              </a:rPr>
              <a:t>研究物联网安全搜索的</a:t>
            </a:r>
            <a:r>
              <a:rPr lang="zh-CN" altLang="en-US" sz="2000" b="1" kern="0" dirty="0">
                <a:solidFill>
                  <a:prstClr val="black">
                    <a:lumMod val="85000"/>
                    <a:lumOff val="15000"/>
                  </a:prstClr>
                </a:solidFill>
                <a:latin typeface="宋体"/>
              </a:rPr>
              <a:t>理论与</a:t>
            </a:r>
            <a:r>
              <a:rPr lang="zh-CN" altLang="en-US" sz="2000" b="1" kern="0" dirty="0" smtClean="0">
                <a:solidFill>
                  <a:prstClr val="black">
                    <a:lumMod val="85000"/>
                    <a:lumOff val="15000"/>
                  </a:prstClr>
                </a:solidFill>
                <a:latin typeface="宋体"/>
              </a:rPr>
              <a:t>模型。</a:t>
            </a:r>
            <a:endParaRPr lang="zh-CN" altLang="en-US" sz="2000" b="1" kern="0" dirty="0">
              <a:solidFill>
                <a:prstClr val="black">
                  <a:lumMod val="85000"/>
                  <a:lumOff val="15000"/>
                </a:prstClr>
              </a:solidFill>
              <a:latin typeface="宋体"/>
            </a:endParaRPr>
          </a:p>
        </p:txBody>
      </p:sp>
    </p:spTree>
    <p:extLst>
      <p:ext uri="{BB962C8B-B14F-4D97-AF65-F5344CB8AC3E}">
        <p14:creationId xmlns:p14="http://schemas.microsoft.com/office/powerpoint/2010/main" val="11605365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研究</a:t>
            </a:r>
            <a:r>
              <a:rPr lang="zh-CN" altLang="en-US" sz="3200" b="1" kern="1200" dirty="0" smtClean="0">
                <a:solidFill>
                  <a:srgbClr val="003399"/>
                </a:solidFill>
                <a:latin typeface="华文中宋" pitchFamily="2" charset="-122"/>
                <a:ea typeface="华文中宋" pitchFamily="2" charset="-122"/>
              </a:rPr>
              <a:t>现状分析</a:t>
            </a:r>
            <a:endParaRPr lang="zh-CN" altLang="en-US" sz="3200" b="1" kern="1200" dirty="0">
              <a:solidFill>
                <a:srgbClr val="003399"/>
              </a:solidFill>
              <a:latin typeface="华文中宋" pitchFamily="2" charset="-122"/>
              <a:ea typeface="华文中宋" pitchFamily="2" charset="-122"/>
            </a:endParaRPr>
          </a:p>
        </p:txBody>
      </p:sp>
      <p:sp>
        <p:nvSpPr>
          <p:cNvPr id="23" name="剪去同侧角的矩形 22"/>
          <p:cNvSpPr/>
          <p:nvPr/>
        </p:nvSpPr>
        <p:spPr bwMode="auto">
          <a:xfrm>
            <a:off x="323528" y="1556791"/>
            <a:ext cx="2055079" cy="451025"/>
          </a:xfrm>
          <a:prstGeom prst="snip2SameRect">
            <a:avLst/>
          </a:prstGeom>
          <a:ln/>
          <a:extLst/>
        </p:spPr>
        <p:style>
          <a:lnRef idx="0">
            <a:schemeClr val="accent3"/>
          </a:lnRef>
          <a:fillRef idx="3">
            <a:schemeClr val="accent3"/>
          </a:fillRef>
          <a:effectRef idx="3">
            <a:schemeClr val="accent3"/>
          </a:effectRef>
          <a:fontRef idx="minor">
            <a:schemeClr val="lt1"/>
          </a:fontRef>
        </p:style>
        <p:txBody>
          <a:bodyPr anchor="ctr"/>
          <a:lstStyle/>
          <a:p>
            <a:pPr algn="ctr" eaLnBrk="0" hangingPunct="0">
              <a:defRPr/>
            </a:pPr>
            <a:r>
              <a:rPr lang="zh-CN" altLang="en-US" sz="2000" b="1" dirty="0" smtClean="0">
                <a:solidFill>
                  <a:prstClr val="white"/>
                </a:solidFill>
                <a:latin typeface="微软雅黑" panose="020B0503020204020204" pitchFamily="34" charset="-122"/>
                <a:ea typeface="微软雅黑" panose="020B0503020204020204" pitchFamily="34" charset="-122"/>
              </a:rPr>
              <a:t>物联网搜索</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4" name="剪去同侧角的矩形 23"/>
          <p:cNvSpPr/>
          <p:nvPr/>
        </p:nvSpPr>
        <p:spPr bwMode="auto">
          <a:xfrm>
            <a:off x="2475392" y="1556791"/>
            <a:ext cx="2055079" cy="451025"/>
          </a:xfrm>
          <a:prstGeom prst="snip2SameRect">
            <a:avLst/>
          </a:prstGeom>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51618" y="2058761"/>
            <a:ext cx="8785225" cy="3600450"/>
          </a:xfrm>
          <a:prstGeom prst="roundRect">
            <a:avLst>
              <a:gd name="adj" fmla="val 1655"/>
            </a:avLst>
          </a:prstGeom>
          <a:solidFill>
            <a:schemeClr val="accent2">
              <a:lumMod val="60000"/>
              <a:lumOff val="40000"/>
            </a:schemeClr>
          </a:solidFill>
          <a:ln w="28575" cap="flat" cmpd="thickThin" algn="ctr">
            <a:solidFill>
              <a:srgbClr val="FFC000"/>
            </a:solidFill>
            <a:prstDash val="solid"/>
          </a:ln>
          <a:effectLst/>
        </p:spPr>
        <p:txBody>
          <a:bodyPr anchor="ctr"/>
          <a:lstStyle/>
          <a:p>
            <a:pPr fontAlgn="auto">
              <a:lnSpc>
                <a:spcPct val="130000"/>
              </a:lnSpc>
              <a:spcBef>
                <a:spcPts val="0"/>
              </a:spcBef>
              <a:spcAft>
                <a:spcPts val="0"/>
              </a:spcAft>
              <a:defRPr/>
            </a:pPr>
            <a:endParaRPr lang="zh-CN" altLang="en-US" b="1" kern="0" dirty="0">
              <a:solidFill>
                <a:prstClr val="white"/>
              </a:solidFill>
              <a:latin typeface="+mn-lt"/>
              <a:ea typeface="+mn-ea"/>
            </a:endParaRPr>
          </a:p>
        </p:txBody>
      </p:sp>
      <p:sp>
        <p:nvSpPr>
          <p:cNvPr id="33" name="右箭头 32"/>
          <p:cNvSpPr/>
          <p:nvPr/>
        </p:nvSpPr>
        <p:spPr>
          <a:xfrm>
            <a:off x="323850" y="3775075"/>
            <a:ext cx="8640763" cy="29845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100">
              <a:solidFill>
                <a:prstClr val="black"/>
              </a:solidFill>
              <a:latin typeface="微软雅黑" pitchFamily="34" charset="-122"/>
              <a:ea typeface="微软雅黑" pitchFamily="34" charset="-122"/>
            </a:endParaRPr>
          </a:p>
        </p:txBody>
      </p:sp>
      <p:grpSp>
        <p:nvGrpSpPr>
          <p:cNvPr id="35" name="组合 34"/>
          <p:cNvGrpSpPr>
            <a:grpSpLocks/>
          </p:cNvGrpSpPr>
          <p:nvPr/>
        </p:nvGrpSpPr>
        <p:grpSpPr bwMode="auto">
          <a:xfrm>
            <a:off x="2400679" y="2272245"/>
            <a:ext cx="2027305" cy="1778406"/>
            <a:chOff x="4650022" y="2864033"/>
            <a:chExt cx="2026409" cy="1406522"/>
          </a:xfrm>
        </p:grpSpPr>
        <p:sp>
          <p:nvSpPr>
            <p:cNvPr id="37" name="线形标注 1(带强调线) 36"/>
            <p:cNvSpPr/>
            <p:nvPr/>
          </p:nvSpPr>
          <p:spPr>
            <a:xfrm>
              <a:off x="5295284" y="2864033"/>
              <a:ext cx="1381147" cy="1085717"/>
            </a:xfrm>
            <a:prstGeom prst="accentCallout1">
              <a:avLst>
                <a:gd name="adj1" fmla="val 73096"/>
                <a:gd name="adj2" fmla="val -415"/>
                <a:gd name="adj3" fmla="val 112154"/>
                <a:gd name="adj4" fmla="val -5582"/>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美国康乃尔大学</a:t>
              </a:r>
              <a:r>
                <a:rPr lang="en-US" altLang="zh-CN" sz="1100" dirty="0" err="1">
                  <a:solidFill>
                    <a:prstClr val="black"/>
                  </a:solidFill>
                  <a:latin typeface="微软雅黑" pitchFamily="34" charset="-122"/>
                  <a:ea typeface="微软雅黑" pitchFamily="34" charset="-122"/>
                </a:rPr>
                <a:t>Machanavajjhala</a:t>
              </a:r>
              <a:r>
                <a:rPr lang="zh-CN" altLang="en-US" sz="1100" dirty="0">
                  <a:solidFill>
                    <a:prstClr val="black"/>
                  </a:solidFill>
                  <a:latin typeface="微软雅黑" pitchFamily="34" charset="-122"/>
                  <a:ea typeface="微软雅黑" pitchFamily="34" charset="-122"/>
                </a:rPr>
                <a:t>等人在</a:t>
              </a:r>
              <a:r>
                <a:rPr lang="en-US" altLang="zh-CN" sz="1100" dirty="0">
                  <a:solidFill>
                    <a:prstClr val="black"/>
                  </a:solidFill>
                  <a:latin typeface="微软雅黑" pitchFamily="34" charset="-122"/>
                  <a:ea typeface="微软雅黑" pitchFamily="34" charset="-122"/>
                </a:rPr>
                <a:t>k</a:t>
              </a:r>
              <a:r>
                <a:rPr lang="zh-CN" altLang="en-US" sz="1100" dirty="0">
                  <a:solidFill>
                    <a:prstClr val="black"/>
                  </a:solidFill>
                  <a:latin typeface="微软雅黑" pitchFamily="34" charset="-122"/>
                  <a:ea typeface="微软雅黑" pitchFamily="34" charset="-122"/>
                </a:rPr>
                <a:t>匿名的基础上提出数据多样化的隐私保护策略</a:t>
              </a:r>
              <a:endParaRPr lang="en-US" altLang="zh-CN" sz="1100" dirty="0">
                <a:solidFill>
                  <a:prstClr val="black"/>
                </a:solidFill>
                <a:latin typeface="微软雅黑" pitchFamily="34" charset="-122"/>
                <a:ea typeface="微软雅黑" pitchFamily="34" charset="-122"/>
              </a:endParaRPr>
            </a:p>
          </p:txBody>
        </p:sp>
        <p:sp>
          <p:nvSpPr>
            <p:cNvPr id="48" name="TextBox 47"/>
            <p:cNvSpPr txBox="1"/>
            <p:nvPr/>
          </p:nvSpPr>
          <p:spPr>
            <a:xfrm>
              <a:off x="4650022" y="4063650"/>
              <a:ext cx="658864" cy="206905"/>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2006</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49" name="线形标注 1(带强调线) 48"/>
          <p:cNvSpPr/>
          <p:nvPr/>
        </p:nvSpPr>
        <p:spPr>
          <a:xfrm>
            <a:off x="4283968" y="4653136"/>
            <a:ext cx="1595437" cy="925794"/>
          </a:xfrm>
          <a:prstGeom prst="accentCallout1">
            <a:avLst>
              <a:gd name="adj1" fmla="val 30875"/>
              <a:gd name="adj2" fmla="val 2407"/>
              <a:gd name="adj3" fmla="val -68698"/>
              <a:gd name="adj4" fmla="val -3222"/>
            </a:avLst>
          </a:prstGeom>
          <a:noFill/>
        </p:spPr>
        <p:style>
          <a:lnRef idx="2">
            <a:schemeClr val="accent1"/>
          </a:lnRef>
          <a:fillRef idx="1">
            <a:schemeClr val="lt1"/>
          </a:fillRef>
          <a:effectRef idx="0">
            <a:schemeClr val="accent1"/>
          </a:effectRef>
          <a:fontRef idx="minor">
            <a:schemeClr val="dk1"/>
          </a:fontRef>
        </p:style>
        <p:txBody>
          <a:bodyPr/>
          <a:lstStyle/>
          <a:p>
            <a:pPr algn="just" fontAlgn="auto">
              <a:spcBef>
                <a:spcPts val="0"/>
              </a:spcBef>
              <a:spcAft>
                <a:spcPts val="0"/>
              </a:spcAft>
              <a:defRPr/>
            </a:pPr>
            <a:r>
              <a:rPr lang="zh-CN" altLang="en-US" sz="1100" dirty="0">
                <a:solidFill>
                  <a:prstClr val="black"/>
                </a:solidFill>
                <a:latin typeface="微软雅黑" pitchFamily="34" charset="-122"/>
                <a:ea typeface="微软雅黑" pitchFamily="34" charset="-122"/>
              </a:rPr>
              <a:t>美国普渡大学李明辉等人在</a:t>
            </a:r>
            <a:r>
              <a:rPr lang="en-US" altLang="zh-CN" sz="1100" dirty="0">
                <a:solidFill>
                  <a:prstClr val="black"/>
                </a:solidFill>
                <a:latin typeface="微软雅黑" pitchFamily="34" charset="-122"/>
                <a:ea typeface="微软雅黑" pitchFamily="34" charset="-122"/>
              </a:rPr>
              <a:t>k</a:t>
            </a:r>
            <a:r>
              <a:rPr lang="zh-CN" altLang="en-US" sz="1100" dirty="0">
                <a:solidFill>
                  <a:prstClr val="black"/>
                </a:solidFill>
                <a:latin typeface="微软雅黑" pitchFamily="34" charset="-122"/>
                <a:ea typeface="微软雅黑" pitchFamily="34" charset="-122"/>
              </a:rPr>
              <a:t>匿名及数据多样化的基础上提出数据均衡化的隐私保护策略</a:t>
            </a:r>
            <a:endParaRPr lang="en-US" altLang="zh-CN" sz="1100" dirty="0">
              <a:solidFill>
                <a:prstClr val="black"/>
              </a:solidFill>
              <a:latin typeface="微软雅黑" pitchFamily="34" charset="-122"/>
              <a:ea typeface="微软雅黑" pitchFamily="34" charset="-122"/>
            </a:endParaRPr>
          </a:p>
        </p:txBody>
      </p:sp>
      <p:grpSp>
        <p:nvGrpSpPr>
          <p:cNvPr id="50" name="组合 49"/>
          <p:cNvGrpSpPr>
            <a:grpSpLocks/>
          </p:cNvGrpSpPr>
          <p:nvPr/>
        </p:nvGrpSpPr>
        <p:grpSpPr bwMode="auto">
          <a:xfrm>
            <a:off x="3707904" y="2314370"/>
            <a:ext cx="2287339" cy="1736279"/>
            <a:chOff x="1859132" y="3431971"/>
            <a:chExt cx="1895609" cy="1120699"/>
          </a:xfrm>
        </p:grpSpPr>
        <p:sp>
          <p:nvSpPr>
            <p:cNvPr id="51" name="线形标注 1(带强调线) 50"/>
            <p:cNvSpPr/>
            <p:nvPr/>
          </p:nvSpPr>
          <p:spPr>
            <a:xfrm>
              <a:off x="2517821" y="3431971"/>
              <a:ext cx="1236920" cy="599431"/>
            </a:xfrm>
            <a:prstGeom prst="accentCallout1">
              <a:avLst>
                <a:gd name="adj1" fmla="val 76036"/>
                <a:gd name="adj2" fmla="val -2088"/>
                <a:gd name="adj3" fmla="val 165246"/>
                <a:gd name="adj4" fmla="val -40250"/>
              </a:avLst>
            </a:prstGeom>
            <a:noFill/>
          </p:spPr>
          <p:style>
            <a:lnRef idx="2">
              <a:schemeClr val="accent1"/>
            </a:lnRef>
            <a:fillRef idx="1">
              <a:schemeClr val="lt1"/>
            </a:fillRef>
            <a:effectRef idx="0">
              <a:schemeClr val="accent1"/>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香港中文大学的肖晓辉等人针对数据的动态发布提出基于</a:t>
              </a:r>
              <a:r>
                <a:rPr lang="en-US" altLang="zh-CN" sz="1100" dirty="0">
                  <a:solidFill>
                    <a:prstClr val="black"/>
                  </a:solidFill>
                  <a:latin typeface="微软雅黑" pitchFamily="34" charset="-122"/>
                  <a:ea typeface="微软雅黑" pitchFamily="34" charset="-122"/>
                </a:rPr>
                <a:t>m-Invariance</a:t>
              </a:r>
              <a:r>
                <a:rPr lang="zh-CN" altLang="en-US" sz="1100" dirty="0">
                  <a:solidFill>
                    <a:prstClr val="black"/>
                  </a:solidFill>
                  <a:latin typeface="微软雅黑" pitchFamily="34" charset="-122"/>
                  <a:ea typeface="微软雅黑" pitchFamily="34" charset="-122"/>
                </a:rPr>
                <a:t>的数据加噪策略</a:t>
              </a:r>
              <a:endParaRPr lang="en-US" altLang="zh-CN" sz="1100" dirty="0">
                <a:solidFill>
                  <a:prstClr val="black"/>
                </a:solidFill>
                <a:latin typeface="微软雅黑" pitchFamily="34" charset="-122"/>
                <a:ea typeface="微软雅黑" pitchFamily="34" charset="-122"/>
              </a:endParaRPr>
            </a:p>
          </p:txBody>
        </p:sp>
        <p:sp>
          <p:nvSpPr>
            <p:cNvPr id="52" name="TextBox 51"/>
            <p:cNvSpPr txBox="1"/>
            <p:nvPr/>
          </p:nvSpPr>
          <p:spPr>
            <a:xfrm>
              <a:off x="1859132" y="4383812"/>
              <a:ext cx="658689" cy="16885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2007</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3" name="组合 52"/>
          <p:cNvGrpSpPr>
            <a:grpSpLocks/>
          </p:cNvGrpSpPr>
          <p:nvPr/>
        </p:nvGrpSpPr>
        <p:grpSpPr bwMode="auto">
          <a:xfrm>
            <a:off x="412750" y="3794125"/>
            <a:ext cx="1855788" cy="1638300"/>
            <a:chOff x="4479628" y="4005064"/>
            <a:chExt cx="1854799" cy="1087506"/>
          </a:xfrm>
        </p:grpSpPr>
        <p:sp>
          <p:nvSpPr>
            <p:cNvPr id="54" name="线形标注 1(带强调线) 53"/>
            <p:cNvSpPr/>
            <p:nvPr/>
          </p:nvSpPr>
          <p:spPr>
            <a:xfrm>
              <a:off x="4812825" y="4349652"/>
              <a:ext cx="1521602" cy="742918"/>
            </a:xfrm>
            <a:prstGeom prst="accentCallout1">
              <a:avLst>
                <a:gd name="adj1" fmla="val 22598"/>
                <a:gd name="adj2" fmla="val 1058"/>
                <a:gd name="adj3" fmla="val -34968"/>
                <a:gd name="adj4" fmla="val -15006"/>
              </a:avLst>
            </a:prstGeom>
            <a:noFill/>
          </p:spPr>
          <p:style>
            <a:lnRef idx="2">
              <a:schemeClr val="accent5"/>
            </a:lnRef>
            <a:fillRef idx="1">
              <a:schemeClr val="lt1"/>
            </a:fillRef>
            <a:effectRef idx="0">
              <a:schemeClr val="accent5"/>
            </a:effectRef>
            <a:fontRef idx="minor">
              <a:schemeClr val="dk1"/>
            </a:fontRef>
          </p:style>
          <p:txBody>
            <a:bodyPr/>
            <a:lstStyle/>
            <a:p>
              <a:pPr fontAlgn="auto">
                <a:spcBef>
                  <a:spcPts val="0"/>
                </a:spcBef>
                <a:spcAft>
                  <a:spcPts val="0"/>
                </a:spcAft>
                <a:defRPr/>
              </a:pPr>
              <a:r>
                <a:rPr lang="zh-CN" altLang="en-US" sz="1100" dirty="0">
                  <a:solidFill>
                    <a:prstClr val="black">
                      <a:lumMod val="95000"/>
                      <a:lumOff val="5000"/>
                    </a:prstClr>
                  </a:solidFill>
                  <a:latin typeface="微软雅黑" pitchFamily="34" charset="-122"/>
                  <a:ea typeface="微软雅黑" pitchFamily="34" charset="-122"/>
                </a:rPr>
                <a:t>美国卡耐基梅隆大学</a:t>
              </a:r>
              <a:r>
                <a:rPr lang="en-US" altLang="zh-CN" sz="1100" dirty="0">
                  <a:solidFill>
                    <a:prstClr val="black">
                      <a:lumMod val="95000"/>
                      <a:lumOff val="5000"/>
                    </a:prstClr>
                  </a:solidFill>
                  <a:latin typeface="微软雅黑" pitchFamily="34" charset="-122"/>
                  <a:ea typeface="微软雅黑" pitchFamily="34" charset="-122"/>
                </a:rPr>
                <a:t>Sweeney</a:t>
              </a:r>
              <a:r>
                <a:rPr lang="zh-CN" altLang="en-US" sz="1100" dirty="0">
                  <a:solidFill>
                    <a:prstClr val="black">
                      <a:lumMod val="95000"/>
                      <a:lumOff val="5000"/>
                    </a:prstClr>
                  </a:solidFill>
                  <a:latin typeface="微软雅黑" pitchFamily="34" charset="-122"/>
                  <a:ea typeface="微软雅黑" pitchFamily="34" charset="-122"/>
                </a:rPr>
                <a:t>等人提出基于</a:t>
              </a:r>
              <a:r>
                <a:rPr lang="en-US" altLang="zh-CN" sz="1100" dirty="0">
                  <a:solidFill>
                    <a:prstClr val="black">
                      <a:lumMod val="95000"/>
                      <a:lumOff val="5000"/>
                    </a:prstClr>
                  </a:solidFill>
                  <a:latin typeface="微软雅黑" pitchFamily="34" charset="-122"/>
                  <a:ea typeface="微软雅黑" pitchFamily="34" charset="-122"/>
                </a:rPr>
                <a:t>k</a:t>
              </a:r>
              <a:r>
                <a:rPr lang="zh-CN" altLang="en-US" sz="1100" dirty="0">
                  <a:solidFill>
                    <a:prstClr val="black">
                      <a:lumMod val="95000"/>
                      <a:lumOff val="5000"/>
                    </a:prstClr>
                  </a:solidFill>
                  <a:latin typeface="微软雅黑" pitchFamily="34" charset="-122"/>
                  <a:ea typeface="微软雅黑" pitchFamily="34" charset="-122"/>
                </a:rPr>
                <a:t>匿名的数据隐私保护</a:t>
              </a:r>
              <a:r>
                <a:rPr lang="zh-CN" altLang="en-US" sz="1100" dirty="0" smtClean="0">
                  <a:solidFill>
                    <a:prstClr val="black">
                      <a:lumMod val="95000"/>
                      <a:lumOff val="5000"/>
                    </a:prstClr>
                  </a:solidFill>
                  <a:latin typeface="微软雅黑" pitchFamily="34" charset="-122"/>
                  <a:ea typeface="微软雅黑" pitchFamily="34" charset="-122"/>
                </a:rPr>
                <a:t>策略，此后</a:t>
              </a:r>
              <a:r>
                <a:rPr lang="en-US" altLang="zh-CN" sz="1100" dirty="0">
                  <a:solidFill>
                    <a:prstClr val="black">
                      <a:lumMod val="95000"/>
                      <a:lumOff val="5000"/>
                    </a:prstClr>
                  </a:solidFill>
                  <a:latin typeface="微软雅黑" pitchFamily="34" charset="-122"/>
                  <a:ea typeface="微软雅黑" pitchFamily="34" charset="-122"/>
                </a:rPr>
                <a:t>k</a:t>
              </a:r>
              <a:r>
                <a:rPr lang="zh-CN" altLang="en-US" sz="1100" dirty="0" smtClean="0">
                  <a:solidFill>
                    <a:prstClr val="black">
                      <a:lumMod val="95000"/>
                      <a:lumOff val="5000"/>
                    </a:prstClr>
                  </a:solidFill>
                  <a:latin typeface="微软雅黑" pitchFamily="34" charset="-122"/>
                  <a:ea typeface="微软雅黑" pitchFamily="34" charset="-122"/>
                </a:rPr>
                <a:t>匿名技术被用于位置隐私保护</a:t>
              </a:r>
              <a:endParaRPr lang="zh-CN" altLang="en-US" sz="1100" dirty="0">
                <a:solidFill>
                  <a:srgbClr val="FF0000"/>
                </a:solidFill>
                <a:latin typeface="微软雅黑" pitchFamily="34" charset="-122"/>
                <a:ea typeface="微软雅黑" pitchFamily="34" charset="-122"/>
              </a:endParaRPr>
            </a:p>
          </p:txBody>
        </p:sp>
        <p:sp>
          <p:nvSpPr>
            <p:cNvPr id="55" name="TextBox 54"/>
            <p:cNvSpPr txBox="1"/>
            <p:nvPr/>
          </p:nvSpPr>
          <p:spPr>
            <a:xfrm>
              <a:off x="4479628" y="4005064"/>
              <a:ext cx="747315" cy="17387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2002</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6" name="组合 55"/>
          <p:cNvGrpSpPr>
            <a:grpSpLocks/>
          </p:cNvGrpSpPr>
          <p:nvPr/>
        </p:nvGrpSpPr>
        <p:grpSpPr bwMode="auto">
          <a:xfrm>
            <a:off x="6171707" y="3822700"/>
            <a:ext cx="1985985" cy="1766888"/>
            <a:chOff x="7620707" y="4005064"/>
            <a:chExt cx="1818240" cy="1765906"/>
          </a:xfrm>
        </p:grpSpPr>
        <p:sp>
          <p:nvSpPr>
            <p:cNvPr id="57" name="线形标注 1(带强调线) 56"/>
            <p:cNvSpPr/>
            <p:nvPr/>
          </p:nvSpPr>
          <p:spPr>
            <a:xfrm>
              <a:off x="7936118" y="4979247"/>
              <a:ext cx="1502829" cy="791723"/>
            </a:xfrm>
            <a:prstGeom prst="accentCallout1">
              <a:avLst>
                <a:gd name="adj1" fmla="val 39005"/>
                <a:gd name="adj2" fmla="val -6574"/>
                <a:gd name="adj3" fmla="val -94208"/>
                <a:gd name="adj4" fmla="val 6467"/>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美国伍斯特理工学院的</a:t>
              </a:r>
              <a:r>
                <a:rPr lang="en-US" altLang="zh-CN" sz="1100" dirty="0">
                  <a:solidFill>
                    <a:prstClr val="black"/>
                  </a:solidFill>
                  <a:latin typeface="微软雅黑" pitchFamily="34" charset="-122"/>
                  <a:ea typeface="微软雅黑" pitchFamily="34" charset="-122"/>
                </a:rPr>
                <a:t>Yu</a:t>
              </a:r>
              <a:r>
                <a:rPr lang="zh-CN" altLang="en-US" sz="1100" dirty="0">
                  <a:solidFill>
                    <a:prstClr val="black"/>
                  </a:solidFill>
                  <a:latin typeface="微软雅黑" pitchFamily="34" charset="-122"/>
                  <a:ea typeface="微软雅黑" pitchFamily="34" charset="-122"/>
                </a:rPr>
                <a:t>等人利用属性加密机制对外包数据实施细粒度的访问控制</a:t>
              </a:r>
            </a:p>
          </p:txBody>
        </p:sp>
        <p:sp>
          <p:nvSpPr>
            <p:cNvPr id="58" name="TextBox 57"/>
            <p:cNvSpPr txBox="1"/>
            <p:nvPr/>
          </p:nvSpPr>
          <p:spPr>
            <a:xfrm>
              <a:off x="7620707" y="4005064"/>
              <a:ext cx="608981" cy="261792"/>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2010</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9" name="组合 58"/>
          <p:cNvGrpSpPr>
            <a:grpSpLocks/>
          </p:cNvGrpSpPr>
          <p:nvPr/>
        </p:nvGrpSpPr>
        <p:grpSpPr bwMode="auto">
          <a:xfrm>
            <a:off x="7093839" y="2249488"/>
            <a:ext cx="2014663" cy="1817360"/>
            <a:chOff x="5892781" y="2448028"/>
            <a:chExt cx="2016414" cy="1818319"/>
          </a:xfrm>
        </p:grpSpPr>
        <p:sp>
          <p:nvSpPr>
            <p:cNvPr id="60" name="线形标注 1(带强调线) 59"/>
            <p:cNvSpPr/>
            <p:nvPr/>
          </p:nvSpPr>
          <p:spPr>
            <a:xfrm>
              <a:off x="6437893" y="2448028"/>
              <a:ext cx="1471302" cy="960944"/>
            </a:xfrm>
            <a:prstGeom prst="accentCallout1">
              <a:avLst>
                <a:gd name="adj1" fmla="val 73096"/>
                <a:gd name="adj2" fmla="val -415"/>
                <a:gd name="adj3" fmla="val 160698"/>
                <a:gd name="adj4" fmla="val -16294"/>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香港城市大学</a:t>
              </a:r>
              <a:r>
                <a:rPr lang="en-US" altLang="zh-CN" sz="1100" dirty="0">
                  <a:solidFill>
                    <a:prstClr val="black"/>
                  </a:solidFill>
                  <a:latin typeface="微软雅黑" pitchFamily="34" charset="-122"/>
                  <a:ea typeface="微软雅黑" pitchFamily="34" charset="-122"/>
                </a:rPr>
                <a:t>Yang</a:t>
              </a:r>
              <a:r>
                <a:rPr lang="zh-CN" altLang="en-US" sz="1100" dirty="0">
                  <a:solidFill>
                    <a:prstClr val="black"/>
                  </a:solidFill>
                  <a:latin typeface="微软雅黑" pitchFamily="34" charset="-122"/>
                  <a:ea typeface="微软雅黑" pitchFamily="34" charset="-122"/>
                </a:rPr>
                <a:t>等人针对现实中人的多角色特征基于属性加密提出多机构授权的数据访问控制策略</a:t>
              </a:r>
            </a:p>
          </p:txBody>
        </p:sp>
        <p:sp>
          <p:nvSpPr>
            <p:cNvPr id="61" name="TextBox 60"/>
            <p:cNvSpPr txBox="1"/>
            <p:nvPr/>
          </p:nvSpPr>
          <p:spPr>
            <a:xfrm>
              <a:off x="5892781" y="4004599"/>
              <a:ext cx="659727" cy="261748"/>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2013</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62" name="线形标注 1(带强调线) 61"/>
          <p:cNvSpPr/>
          <p:nvPr/>
        </p:nvSpPr>
        <p:spPr>
          <a:xfrm>
            <a:off x="3048634" y="4743389"/>
            <a:ext cx="1235334" cy="917859"/>
          </a:xfrm>
          <a:prstGeom prst="accentCallout1">
            <a:avLst>
              <a:gd name="adj1" fmla="val 73096"/>
              <a:gd name="adj2" fmla="val -415"/>
              <a:gd name="adj3" fmla="val -68935"/>
              <a:gd name="adj4" fmla="val -41255"/>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zh-CN" altLang="en-US" sz="1100" dirty="0">
                <a:solidFill>
                  <a:prstClr val="black">
                    <a:lumMod val="95000"/>
                    <a:lumOff val="5000"/>
                  </a:prstClr>
                </a:solidFill>
                <a:latin typeface="微软雅黑" pitchFamily="34" charset="-122"/>
                <a:ea typeface="微软雅黑" pitchFamily="34" charset="-122"/>
              </a:rPr>
              <a:t>美国微软研究院</a:t>
            </a:r>
            <a:r>
              <a:rPr lang="en-US" altLang="zh-CN" sz="1100" dirty="0" err="1">
                <a:solidFill>
                  <a:prstClr val="black">
                    <a:lumMod val="95000"/>
                    <a:lumOff val="5000"/>
                  </a:prstClr>
                </a:solidFill>
                <a:latin typeface="微软雅黑" pitchFamily="34" charset="-122"/>
                <a:ea typeface="微软雅黑" pitchFamily="34" charset="-122"/>
              </a:rPr>
              <a:t>Dwork</a:t>
            </a:r>
            <a:r>
              <a:rPr lang="zh-CN" altLang="en-US" sz="1100" dirty="0">
                <a:solidFill>
                  <a:prstClr val="black">
                    <a:lumMod val="95000"/>
                    <a:lumOff val="5000"/>
                  </a:prstClr>
                </a:solidFill>
                <a:latin typeface="微软雅黑" pitchFamily="34" charset="-122"/>
                <a:ea typeface="微软雅黑" pitchFamily="34" charset="-122"/>
              </a:rPr>
              <a:t>等人提出基于差分隐私的数据加噪策略</a:t>
            </a:r>
          </a:p>
        </p:txBody>
      </p:sp>
      <p:sp>
        <p:nvSpPr>
          <p:cNvPr id="63" name="TextBox 62"/>
          <p:cNvSpPr txBox="1"/>
          <p:nvPr/>
        </p:nvSpPr>
        <p:spPr bwMode="auto">
          <a:xfrm>
            <a:off x="1331640" y="3789040"/>
            <a:ext cx="659155" cy="2616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2005</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6" name="线形标注 1(带强调线) 65"/>
          <p:cNvSpPr/>
          <p:nvPr/>
        </p:nvSpPr>
        <p:spPr bwMode="auto">
          <a:xfrm>
            <a:off x="1547664" y="2204864"/>
            <a:ext cx="1381757" cy="1372780"/>
          </a:xfrm>
          <a:prstGeom prst="accentCallout1">
            <a:avLst>
              <a:gd name="adj1" fmla="val 73096"/>
              <a:gd name="adj2" fmla="val -415"/>
              <a:gd name="adj3" fmla="val 112154"/>
              <a:gd name="adj4" fmla="val -5582"/>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en-US" altLang="zh-CN" sz="1100" dirty="0">
                <a:latin typeface="微软雅黑" pitchFamily="34" charset="-122"/>
                <a:ea typeface="微软雅黑" pitchFamily="34" charset="-122"/>
              </a:rPr>
              <a:t>2005</a:t>
            </a:r>
            <a:r>
              <a:rPr lang="zh-CN" altLang="zh-CN" sz="1100" dirty="0">
                <a:latin typeface="微软雅黑" pitchFamily="34" charset="-122"/>
                <a:ea typeface="微软雅黑" pitchFamily="34" charset="-122"/>
              </a:rPr>
              <a:t>年美国政府责任办公室在《信息安全：</a:t>
            </a:r>
            <a:r>
              <a:rPr lang="en-US" altLang="zh-CN" sz="1100" dirty="0">
                <a:latin typeface="微软雅黑" pitchFamily="34" charset="-122"/>
                <a:ea typeface="微软雅黑" pitchFamily="34" charset="-122"/>
              </a:rPr>
              <a:t>RFID</a:t>
            </a:r>
            <a:r>
              <a:rPr lang="zh-CN" altLang="zh-CN" sz="1100" dirty="0">
                <a:latin typeface="微软雅黑" pitchFamily="34" charset="-122"/>
                <a:ea typeface="微软雅黑" pitchFamily="34" charset="-122"/>
              </a:rPr>
              <a:t>在联邦政府》的报告中要求政府部门正在或者想要应用</a:t>
            </a:r>
            <a:r>
              <a:rPr lang="en-US" altLang="zh-CN" sz="1100" dirty="0">
                <a:latin typeface="微软雅黑" pitchFamily="34" charset="-122"/>
                <a:ea typeface="微软雅黑" pitchFamily="34" charset="-122"/>
              </a:rPr>
              <a:t>RFID</a:t>
            </a:r>
            <a:r>
              <a:rPr lang="zh-CN" altLang="zh-CN" sz="1100" dirty="0">
                <a:latin typeface="微软雅黑" pitchFamily="34" charset="-122"/>
                <a:ea typeface="微软雅黑" pitchFamily="34" charset="-122"/>
              </a:rPr>
              <a:t>的各单位必须确保安全与隐私</a:t>
            </a:r>
            <a:endParaRPr lang="en-US" altLang="zh-CN" sz="1100" dirty="0">
              <a:solidFill>
                <a:prstClr val="black"/>
              </a:solidFill>
              <a:latin typeface="微软雅黑" pitchFamily="34" charset="-122"/>
              <a:ea typeface="微软雅黑" pitchFamily="34" charset="-122"/>
            </a:endParaRPr>
          </a:p>
        </p:txBody>
      </p:sp>
      <p:sp>
        <p:nvSpPr>
          <p:cNvPr id="67" name="TextBox 66"/>
          <p:cNvSpPr txBox="1"/>
          <p:nvPr/>
        </p:nvSpPr>
        <p:spPr bwMode="auto">
          <a:xfrm>
            <a:off x="5280997" y="3789040"/>
            <a:ext cx="659155" cy="2616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2009</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9" name="线形标注 1(带强调线) 68"/>
          <p:cNvSpPr/>
          <p:nvPr/>
        </p:nvSpPr>
        <p:spPr bwMode="auto">
          <a:xfrm>
            <a:off x="6012160" y="2060848"/>
            <a:ext cx="1470025" cy="960437"/>
          </a:xfrm>
          <a:prstGeom prst="accentCallout1">
            <a:avLst>
              <a:gd name="adj1" fmla="val 73096"/>
              <a:gd name="adj2" fmla="val -415"/>
              <a:gd name="adj3" fmla="val 181855"/>
              <a:gd name="adj4" fmla="val -21231"/>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en-US" altLang="zh-CN" sz="1100" dirty="0" smtClean="0">
                <a:latin typeface="微软雅黑" pitchFamily="34" charset="-122"/>
                <a:ea typeface="微软雅黑" pitchFamily="34" charset="-122"/>
              </a:rPr>
              <a:t>2009</a:t>
            </a:r>
            <a:r>
              <a:rPr lang="zh-CN" altLang="zh-CN" sz="1100" dirty="0">
                <a:latin typeface="微软雅黑" pitchFamily="34" charset="-122"/>
                <a:ea typeface="微软雅黑" pitchFamily="34" charset="-122"/>
              </a:rPr>
              <a:t>年欧盟委员会在《欧盟物联网行动计划》中重点针对物联网安全的监督与保护问题进行了阐述，并在同年发布的《欧盟物联网战略研究路线图》中</a:t>
            </a:r>
            <a:r>
              <a:rPr lang="zh-CN" altLang="zh-CN" sz="1100" dirty="0" smtClean="0">
                <a:latin typeface="微软雅黑" pitchFamily="34" charset="-122"/>
                <a:ea typeface="微软雅黑" pitchFamily="34" charset="-122"/>
              </a:rPr>
              <a:t>提出的</a:t>
            </a:r>
            <a:r>
              <a:rPr lang="zh-CN" altLang="zh-CN" sz="1100" dirty="0">
                <a:latin typeface="微软雅黑" pitchFamily="34" charset="-122"/>
                <a:ea typeface="微软雅黑" pitchFamily="34" charset="-122"/>
              </a:rPr>
              <a:t>关键</a:t>
            </a:r>
            <a:r>
              <a:rPr lang="zh-CN" altLang="zh-CN" sz="1100" dirty="0" smtClean="0">
                <a:latin typeface="微软雅黑" pitchFamily="34" charset="-122"/>
                <a:ea typeface="微软雅黑" pitchFamily="34" charset="-122"/>
              </a:rPr>
              <a:t>技术中</a:t>
            </a:r>
            <a:r>
              <a:rPr lang="zh-CN" altLang="zh-CN" sz="1100" dirty="0">
                <a:latin typeface="微软雅黑" pitchFamily="34" charset="-122"/>
                <a:ea typeface="微软雅黑" pitchFamily="34" charset="-122"/>
              </a:rPr>
              <a:t>包括安全和隐私技术。</a:t>
            </a:r>
            <a:endParaRPr lang="zh-CN" altLang="en-US" sz="1100" dirty="0">
              <a:solidFill>
                <a:prstClr val="black"/>
              </a:solidFill>
              <a:latin typeface="微软雅黑" pitchFamily="34" charset="-122"/>
              <a:ea typeface="微软雅黑" pitchFamily="34" charset="-122"/>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dissolve">
                                      <p:cBhvr>
                                        <p:cTn id="7" dur="500"/>
                                        <p:tgtEl>
                                          <p:spTgt spid="2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wipe(left)">
                                      <p:cBhvr>
                                        <p:cTn id="31" dur="500"/>
                                        <p:tgtEl>
                                          <p:spTgt spid="62"/>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wipe(left)">
                                      <p:cBhvr>
                                        <p:cTn id="39" dur="500"/>
                                        <p:tgtEl>
                                          <p:spTgt spid="49"/>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500"/>
                                        <p:tgtEl>
                                          <p:spTgt spid="69"/>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left)">
                                      <p:cBhvr>
                                        <p:cTn id="46" dur="500"/>
                                        <p:tgtEl>
                                          <p:spTgt spid="67"/>
                                        </p:tgtEl>
                                      </p:cBhvr>
                                    </p:animEffect>
                                  </p:childTnLst>
                                </p:cTn>
                              </p:par>
                            </p:childTnLst>
                          </p:cTn>
                        </p:par>
                        <p:par>
                          <p:cTn id="47" fill="hold">
                            <p:stCondLst>
                              <p:cond delay="5000"/>
                            </p:stCondLst>
                            <p:childTnLst>
                              <p:par>
                                <p:cTn id="48" presetID="22" presetClass="entr" presetSubtype="8" fill="hold" nodeType="afterEffect">
                                  <p:stCondLst>
                                    <p:cond delay="0"/>
                                  </p:stCondLst>
                                  <p:childTnLst>
                                    <p:set>
                                      <p:cBhvr>
                                        <p:cTn id="49" dur="1" fill="hold">
                                          <p:stCondLst>
                                            <p:cond delay="0"/>
                                          </p:stCondLst>
                                        </p:cTn>
                                        <p:tgtEl>
                                          <p:spTgt spid="56"/>
                                        </p:tgtEl>
                                        <p:attrNameLst>
                                          <p:attrName>style.visibility</p:attrName>
                                        </p:attrNameLst>
                                      </p:cBhvr>
                                      <p:to>
                                        <p:strVal val="visible"/>
                                      </p:to>
                                    </p:set>
                                    <p:animEffect transition="in" filter="wipe(left)">
                                      <p:cBhvr>
                                        <p:cTn id="50" dur="500"/>
                                        <p:tgtEl>
                                          <p:spTgt spid="56"/>
                                        </p:tgtEl>
                                      </p:cBhvr>
                                    </p:animEffect>
                                  </p:childTnLst>
                                </p:cTn>
                              </p:par>
                            </p:childTnLst>
                          </p:cTn>
                        </p:par>
                        <p:par>
                          <p:cTn id="51" fill="hold">
                            <p:stCondLst>
                              <p:cond delay="5500"/>
                            </p:stCondLst>
                            <p:childTnLst>
                              <p:par>
                                <p:cTn id="52" presetID="22" presetClass="entr" presetSubtype="8"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wipe(left)">
                                      <p:cBhvr>
                                        <p:cTn id="5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49" grpId="0" animBg="1"/>
      <p:bldP spid="62" grpId="0" animBg="1"/>
      <p:bldP spid="63" grpId="0" animBg="1"/>
      <p:bldP spid="66" grpId="0" animBg="1"/>
      <p:bldP spid="67" grpId="0" animBg="1"/>
      <p:bldP spid="6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研究</a:t>
            </a:r>
            <a:r>
              <a:rPr lang="zh-CN" altLang="en-US" sz="3200" b="1" kern="1200" dirty="0" smtClean="0">
                <a:solidFill>
                  <a:srgbClr val="003399"/>
                </a:solidFill>
                <a:latin typeface="华文中宋" pitchFamily="2" charset="-122"/>
                <a:ea typeface="华文中宋" pitchFamily="2" charset="-122"/>
              </a:rPr>
              <a:t>现状分析</a:t>
            </a:r>
            <a:endParaRPr lang="zh-CN" altLang="en-US" sz="3200" b="1" kern="1200" dirty="0">
              <a:solidFill>
                <a:srgbClr val="003399"/>
              </a:solidFill>
              <a:latin typeface="华文中宋" pitchFamily="2" charset="-122"/>
              <a:ea typeface="华文中宋" pitchFamily="2" charset="-122"/>
            </a:endParaRPr>
          </a:p>
        </p:txBody>
      </p:sp>
      <p:sp>
        <p:nvSpPr>
          <p:cNvPr id="23" name="剪去同侧角的矩形 22"/>
          <p:cNvSpPr/>
          <p:nvPr/>
        </p:nvSpPr>
        <p:spPr bwMode="auto">
          <a:xfrm>
            <a:off x="323528" y="1556791"/>
            <a:ext cx="2055079" cy="451025"/>
          </a:xfrm>
          <a:prstGeom prst="snip2SameRect">
            <a:avLst/>
          </a:prstGeom>
          <a:ln/>
          <a:extLst/>
        </p:spPr>
        <p:style>
          <a:lnRef idx="0">
            <a:schemeClr val="accent3"/>
          </a:lnRef>
          <a:fillRef idx="3">
            <a:schemeClr val="accent3"/>
          </a:fillRef>
          <a:effectRef idx="3">
            <a:schemeClr val="accent3"/>
          </a:effectRef>
          <a:fontRef idx="minor">
            <a:schemeClr val="lt1"/>
          </a:fontRef>
        </p:style>
        <p:txBody>
          <a:bodyPr anchor="ctr"/>
          <a:lstStyle/>
          <a:p>
            <a:pPr algn="ctr" eaLnBrk="0" hangingPunct="0">
              <a:defRPr/>
            </a:pPr>
            <a:r>
              <a:rPr lang="zh-CN" altLang="en-US" sz="2000" b="1" dirty="0" smtClean="0">
                <a:solidFill>
                  <a:prstClr val="white"/>
                </a:solidFill>
                <a:latin typeface="微软雅黑" panose="020B0503020204020204" pitchFamily="34" charset="-122"/>
                <a:ea typeface="微软雅黑" panose="020B0503020204020204" pitchFamily="34" charset="-122"/>
              </a:rPr>
              <a:t>物联网搜索</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4" name="剪去同侧角的矩形 23"/>
          <p:cNvSpPr/>
          <p:nvPr/>
        </p:nvSpPr>
        <p:spPr bwMode="auto">
          <a:xfrm>
            <a:off x="2475392" y="1556791"/>
            <a:ext cx="2055079" cy="451025"/>
          </a:xfrm>
          <a:prstGeom prst="snip2SameRect">
            <a:avLst/>
          </a:prstGeom>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2000" b="1" kern="0" dirty="0" smtClean="0">
                <a:solidFill>
                  <a:prstClr val="white"/>
                </a:solidFill>
                <a:latin typeface="微软雅黑" panose="020B0503020204020204" pitchFamily="34" charset="-122"/>
                <a:ea typeface="微软雅黑" panose="020B0503020204020204" pitchFamily="34" charset="-122"/>
              </a:rPr>
              <a:t>物联网安全</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251618" y="2058761"/>
            <a:ext cx="8785225" cy="3600450"/>
          </a:xfrm>
          <a:prstGeom prst="roundRect">
            <a:avLst>
              <a:gd name="adj" fmla="val 1655"/>
            </a:avLst>
          </a:prstGeom>
          <a:solidFill>
            <a:schemeClr val="accent2">
              <a:lumMod val="60000"/>
              <a:lumOff val="40000"/>
            </a:schemeClr>
          </a:solidFill>
          <a:ln w="28575" cap="flat" cmpd="thickThin" algn="ctr">
            <a:solidFill>
              <a:srgbClr val="FFC000"/>
            </a:solidFill>
            <a:prstDash val="solid"/>
          </a:ln>
          <a:effectLst/>
        </p:spPr>
        <p:txBody>
          <a:bodyPr anchor="ctr"/>
          <a:lstStyle/>
          <a:p>
            <a:pPr fontAlgn="auto">
              <a:lnSpc>
                <a:spcPct val="130000"/>
              </a:lnSpc>
              <a:spcBef>
                <a:spcPts val="0"/>
              </a:spcBef>
              <a:spcAft>
                <a:spcPts val="0"/>
              </a:spcAft>
              <a:defRPr/>
            </a:pPr>
            <a:endParaRPr lang="zh-CN" altLang="en-US" b="1" kern="0" dirty="0">
              <a:solidFill>
                <a:prstClr val="white"/>
              </a:solidFill>
              <a:latin typeface="+mn-lt"/>
              <a:ea typeface="+mn-ea"/>
            </a:endParaRPr>
          </a:p>
        </p:txBody>
      </p:sp>
      <p:sp>
        <p:nvSpPr>
          <p:cNvPr id="33" name="右箭头 32"/>
          <p:cNvSpPr/>
          <p:nvPr/>
        </p:nvSpPr>
        <p:spPr>
          <a:xfrm>
            <a:off x="323850" y="3775075"/>
            <a:ext cx="8640763" cy="298450"/>
          </a:xfrm>
          <a:prstGeom prst="rightArrow">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zh-CN" altLang="en-US" sz="1100">
              <a:solidFill>
                <a:prstClr val="black"/>
              </a:solidFill>
              <a:latin typeface="微软雅黑" pitchFamily="34" charset="-122"/>
              <a:ea typeface="微软雅黑" pitchFamily="34" charset="-122"/>
            </a:endParaRPr>
          </a:p>
        </p:txBody>
      </p:sp>
      <p:grpSp>
        <p:nvGrpSpPr>
          <p:cNvPr id="35" name="组合 34"/>
          <p:cNvGrpSpPr>
            <a:grpSpLocks/>
          </p:cNvGrpSpPr>
          <p:nvPr/>
        </p:nvGrpSpPr>
        <p:grpSpPr bwMode="auto">
          <a:xfrm>
            <a:off x="2400679" y="2272245"/>
            <a:ext cx="2027305" cy="1778406"/>
            <a:chOff x="4650022" y="2864033"/>
            <a:chExt cx="2026409" cy="1406522"/>
          </a:xfrm>
        </p:grpSpPr>
        <p:sp>
          <p:nvSpPr>
            <p:cNvPr id="37" name="线形标注 1(带强调线) 36"/>
            <p:cNvSpPr/>
            <p:nvPr/>
          </p:nvSpPr>
          <p:spPr>
            <a:xfrm>
              <a:off x="5295284" y="2864033"/>
              <a:ext cx="1381147" cy="1085717"/>
            </a:xfrm>
            <a:prstGeom prst="accentCallout1">
              <a:avLst>
                <a:gd name="adj1" fmla="val 73096"/>
                <a:gd name="adj2" fmla="val -415"/>
                <a:gd name="adj3" fmla="val 112154"/>
                <a:gd name="adj4" fmla="val -5582"/>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美国康乃尔大学</a:t>
              </a:r>
              <a:r>
                <a:rPr lang="en-US" altLang="zh-CN" sz="1100" dirty="0" err="1">
                  <a:solidFill>
                    <a:prstClr val="black"/>
                  </a:solidFill>
                  <a:latin typeface="微软雅黑" pitchFamily="34" charset="-122"/>
                  <a:ea typeface="微软雅黑" pitchFamily="34" charset="-122"/>
                </a:rPr>
                <a:t>Machanavajjhala</a:t>
              </a:r>
              <a:r>
                <a:rPr lang="zh-CN" altLang="en-US" sz="1100" dirty="0">
                  <a:solidFill>
                    <a:prstClr val="black"/>
                  </a:solidFill>
                  <a:latin typeface="微软雅黑" pitchFamily="34" charset="-122"/>
                  <a:ea typeface="微软雅黑" pitchFamily="34" charset="-122"/>
                </a:rPr>
                <a:t>等人在</a:t>
              </a:r>
              <a:r>
                <a:rPr lang="en-US" altLang="zh-CN" sz="1100" dirty="0">
                  <a:solidFill>
                    <a:prstClr val="black"/>
                  </a:solidFill>
                  <a:latin typeface="微软雅黑" pitchFamily="34" charset="-122"/>
                  <a:ea typeface="微软雅黑" pitchFamily="34" charset="-122"/>
                </a:rPr>
                <a:t>k</a:t>
              </a:r>
              <a:r>
                <a:rPr lang="zh-CN" altLang="en-US" sz="1100" dirty="0">
                  <a:solidFill>
                    <a:prstClr val="black"/>
                  </a:solidFill>
                  <a:latin typeface="微软雅黑" pitchFamily="34" charset="-122"/>
                  <a:ea typeface="微软雅黑" pitchFamily="34" charset="-122"/>
                </a:rPr>
                <a:t>匿名的基础上提出数据多样化的隐私保护策略</a:t>
              </a:r>
              <a:endParaRPr lang="en-US" altLang="zh-CN" sz="1100" dirty="0">
                <a:solidFill>
                  <a:prstClr val="black"/>
                </a:solidFill>
                <a:latin typeface="微软雅黑" pitchFamily="34" charset="-122"/>
                <a:ea typeface="微软雅黑" pitchFamily="34" charset="-122"/>
              </a:endParaRPr>
            </a:p>
          </p:txBody>
        </p:sp>
        <p:sp>
          <p:nvSpPr>
            <p:cNvPr id="48" name="TextBox 47"/>
            <p:cNvSpPr txBox="1"/>
            <p:nvPr/>
          </p:nvSpPr>
          <p:spPr>
            <a:xfrm>
              <a:off x="4650022" y="4063650"/>
              <a:ext cx="658864" cy="206905"/>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2006</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49" name="线形标注 1(带强调线) 48"/>
          <p:cNvSpPr/>
          <p:nvPr/>
        </p:nvSpPr>
        <p:spPr>
          <a:xfrm>
            <a:off x="4283968" y="4653136"/>
            <a:ext cx="1595437" cy="925794"/>
          </a:xfrm>
          <a:prstGeom prst="accentCallout1">
            <a:avLst>
              <a:gd name="adj1" fmla="val 30875"/>
              <a:gd name="adj2" fmla="val 2407"/>
              <a:gd name="adj3" fmla="val -68698"/>
              <a:gd name="adj4" fmla="val -3222"/>
            </a:avLst>
          </a:prstGeom>
          <a:noFill/>
        </p:spPr>
        <p:style>
          <a:lnRef idx="2">
            <a:schemeClr val="accent1"/>
          </a:lnRef>
          <a:fillRef idx="1">
            <a:schemeClr val="lt1"/>
          </a:fillRef>
          <a:effectRef idx="0">
            <a:schemeClr val="accent1"/>
          </a:effectRef>
          <a:fontRef idx="minor">
            <a:schemeClr val="dk1"/>
          </a:fontRef>
        </p:style>
        <p:txBody>
          <a:bodyPr/>
          <a:lstStyle/>
          <a:p>
            <a:pPr algn="just" fontAlgn="auto">
              <a:spcBef>
                <a:spcPts val="0"/>
              </a:spcBef>
              <a:spcAft>
                <a:spcPts val="0"/>
              </a:spcAft>
              <a:defRPr/>
            </a:pPr>
            <a:r>
              <a:rPr lang="zh-CN" altLang="en-US" sz="1100" dirty="0">
                <a:solidFill>
                  <a:prstClr val="black"/>
                </a:solidFill>
                <a:latin typeface="微软雅黑" pitchFamily="34" charset="-122"/>
                <a:ea typeface="微软雅黑" pitchFamily="34" charset="-122"/>
              </a:rPr>
              <a:t>美国普渡大学李明辉等人在</a:t>
            </a:r>
            <a:r>
              <a:rPr lang="en-US" altLang="zh-CN" sz="1100" dirty="0">
                <a:solidFill>
                  <a:prstClr val="black"/>
                </a:solidFill>
                <a:latin typeface="微软雅黑" pitchFamily="34" charset="-122"/>
                <a:ea typeface="微软雅黑" pitchFamily="34" charset="-122"/>
              </a:rPr>
              <a:t>k</a:t>
            </a:r>
            <a:r>
              <a:rPr lang="zh-CN" altLang="en-US" sz="1100" dirty="0">
                <a:solidFill>
                  <a:prstClr val="black"/>
                </a:solidFill>
                <a:latin typeface="微软雅黑" pitchFamily="34" charset="-122"/>
                <a:ea typeface="微软雅黑" pitchFamily="34" charset="-122"/>
              </a:rPr>
              <a:t>匿名及数据多样化的基础上提出数据均衡化的隐私保护策略</a:t>
            </a:r>
            <a:endParaRPr lang="en-US" altLang="zh-CN" sz="1100" dirty="0">
              <a:solidFill>
                <a:prstClr val="black"/>
              </a:solidFill>
              <a:latin typeface="微软雅黑" pitchFamily="34" charset="-122"/>
              <a:ea typeface="微软雅黑" pitchFamily="34" charset="-122"/>
            </a:endParaRPr>
          </a:p>
        </p:txBody>
      </p:sp>
      <p:grpSp>
        <p:nvGrpSpPr>
          <p:cNvPr id="50" name="组合 49"/>
          <p:cNvGrpSpPr>
            <a:grpSpLocks/>
          </p:cNvGrpSpPr>
          <p:nvPr/>
        </p:nvGrpSpPr>
        <p:grpSpPr bwMode="auto">
          <a:xfrm>
            <a:off x="3707904" y="2314370"/>
            <a:ext cx="2287339" cy="1736279"/>
            <a:chOff x="1859132" y="3431971"/>
            <a:chExt cx="1895609" cy="1120699"/>
          </a:xfrm>
        </p:grpSpPr>
        <p:sp>
          <p:nvSpPr>
            <p:cNvPr id="51" name="线形标注 1(带强调线) 50"/>
            <p:cNvSpPr/>
            <p:nvPr/>
          </p:nvSpPr>
          <p:spPr>
            <a:xfrm>
              <a:off x="2517821" y="3431971"/>
              <a:ext cx="1236920" cy="599431"/>
            </a:xfrm>
            <a:prstGeom prst="accentCallout1">
              <a:avLst>
                <a:gd name="adj1" fmla="val 76036"/>
                <a:gd name="adj2" fmla="val -2088"/>
                <a:gd name="adj3" fmla="val 165246"/>
                <a:gd name="adj4" fmla="val -40250"/>
              </a:avLst>
            </a:prstGeom>
            <a:noFill/>
          </p:spPr>
          <p:style>
            <a:lnRef idx="2">
              <a:schemeClr val="accent1"/>
            </a:lnRef>
            <a:fillRef idx="1">
              <a:schemeClr val="lt1"/>
            </a:fillRef>
            <a:effectRef idx="0">
              <a:schemeClr val="accent1"/>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香港中文大学的肖晓辉等人针对数据的动态发布提出基于</a:t>
              </a:r>
              <a:r>
                <a:rPr lang="en-US" altLang="zh-CN" sz="1100" dirty="0">
                  <a:solidFill>
                    <a:prstClr val="black"/>
                  </a:solidFill>
                  <a:latin typeface="微软雅黑" pitchFamily="34" charset="-122"/>
                  <a:ea typeface="微软雅黑" pitchFamily="34" charset="-122"/>
                </a:rPr>
                <a:t>m-Invariance</a:t>
              </a:r>
              <a:r>
                <a:rPr lang="zh-CN" altLang="en-US" sz="1100" dirty="0">
                  <a:solidFill>
                    <a:prstClr val="black"/>
                  </a:solidFill>
                  <a:latin typeface="微软雅黑" pitchFamily="34" charset="-122"/>
                  <a:ea typeface="微软雅黑" pitchFamily="34" charset="-122"/>
                </a:rPr>
                <a:t>的数据加噪策略</a:t>
              </a:r>
              <a:endParaRPr lang="en-US" altLang="zh-CN" sz="1100" dirty="0">
                <a:solidFill>
                  <a:prstClr val="black"/>
                </a:solidFill>
                <a:latin typeface="微软雅黑" pitchFamily="34" charset="-122"/>
                <a:ea typeface="微软雅黑" pitchFamily="34" charset="-122"/>
              </a:endParaRPr>
            </a:p>
          </p:txBody>
        </p:sp>
        <p:sp>
          <p:nvSpPr>
            <p:cNvPr id="52" name="TextBox 51"/>
            <p:cNvSpPr txBox="1"/>
            <p:nvPr/>
          </p:nvSpPr>
          <p:spPr>
            <a:xfrm>
              <a:off x="1859132" y="4383812"/>
              <a:ext cx="658689" cy="168858"/>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2007</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3" name="组合 52"/>
          <p:cNvGrpSpPr>
            <a:grpSpLocks/>
          </p:cNvGrpSpPr>
          <p:nvPr/>
        </p:nvGrpSpPr>
        <p:grpSpPr bwMode="auto">
          <a:xfrm>
            <a:off x="412750" y="3794125"/>
            <a:ext cx="1855788" cy="1638300"/>
            <a:chOff x="4479628" y="4005064"/>
            <a:chExt cx="1854799" cy="1087506"/>
          </a:xfrm>
        </p:grpSpPr>
        <p:sp>
          <p:nvSpPr>
            <p:cNvPr id="54" name="线形标注 1(带强调线) 53"/>
            <p:cNvSpPr/>
            <p:nvPr/>
          </p:nvSpPr>
          <p:spPr>
            <a:xfrm>
              <a:off x="4812825" y="4349652"/>
              <a:ext cx="1521602" cy="742918"/>
            </a:xfrm>
            <a:prstGeom prst="accentCallout1">
              <a:avLst>
                <a:gd name="adj1" fmla="val 22598"/>
                <a:gd name="adj2" fmla="val 1058"/>
                <a:gd name="adj3" fmla="val -34968"/>
                <a:gd name="adj4" fmla="val -15006"/>
              </a:avLst>
            </a:prstGeom>
            <a:noFill/>
          </p:spPr>
          <p:style>
            <a:lnRef idx="2">
              <a:schemeClr val="accent5"/>
            </a:lnRef>
            <a:fillRef idx="1">
              <a:schemeClr val="lt1"/>
            </a:fillRef>
            <a:effectRef idx="0">
              <a:schemeClr val="accent5"/>
            </a:effectRef>
            <a:fontRef idx="minor">
              <a:schemeClr val="dk1"/>
            </a:fontRef>
          </p:style>
          <p:txBody>
            <a:bodyPr/>
            <a:lstStyle/>
            <a:p>
              <a:pPr fontAlgn="auto">
                <a:spcBef>
                  <a:spcPts val="0"/>
                </a:spcBef>
                <a:spcAft>
                  <a:spcPts val="0"/>
                </a:spcAft>
                <a:defRPr/>
              </a:pPr>
              <a:r>
                <a:rPr lang="zh-CN" altLang="en-US" sz="1100" dirty="0">
                  <a:solidFill>
                    <a:prstClr val="black">
                      <a:lumMod val="95000"/>
                      <a:lumOff val="5000"/>
                    </a:prstClr>
                  </a:solidFill>
                  <a:latin typeface="微软雅黑" pitchFamily="34" charset="-122"/>
                  <a:ea typeface="微软雅黑" pitchFamily="34" charset="-122"/>
                </a:rPr>
                <a:t>美国卡耐基梅隆大学</a:t>
              </a:r>
              <a:r>
                <a:rPr lang="en-US" altLang="zh-CN" sz="1100" dirty="0">
                  <a:solidFill>
                    <a:prstClr val="black">
                      <a:lumMod val="95000"/>
                      <a:lumOff val="5000"/>
                    </a:prstClr>
                  </a:solidFill>
                  <a:latin typeface="微软雅黑" pitchFamily="34" charset="-122"/>
                  <a:ea typeface="微软雅黑" pitchFamily="34" charset="-122"/>
                </a:rPr>
                <a:t>Sweeney</a:t>
              </a:r>
              <a:r>
                <a:rPr lang="zh-CN" altLang="en-US" sz="1100" dirty="0">
                  <a:solidFill>
                    <a:prstClr val="black">
                      <a:lumMod val="95000"/>
                      <a:lumOff val="5000"/>
                    </a:prstClr>
                  </a:solidFill>
                  <a:latin typeface="微软雅黑" pitchFamily="34" charset="-122"/>
                  <a:ea typeface="微软雅黑" pitchFamily="34" charset="-122"/>
                </a:rPr>
                <a:t>等人提出基于</a:t>
              </a:r>
              <a:r>
                <a:rPr lang="en-US" altLang="zh-CN" sz="1100" dirty="0">
                  <a:solidFill>
                    <a:prstClr val="black">
                      <a:lumMod val="95000"/>
                      <a:lumOff val="5000"/>
                    </a:prstClr>
                  </a:solidFill>
                  <a:latin typeface="微软雅黑" pitchFamily="34" charset="-122"/>
                  <a:ea typeface="微软雅黑" pitchFamily="34" charset="-122"/>
                </a:rPr>
                <a:t>k</a:t>
              </a:r>
              <a:r>
                <a:rPr lang="zh-CN" altLang="en-US" sz="1100" dirty="0">
                  <a:solidFill>
                    <a:prstClr val="black">
                      <a:lumMod val="95000"/>
                      <a:lumOff val="5000"/>
                    </a:prstClr>
                  </a:solidFill>
                  <a:latin typeface="微软雅黑" pitchFamily="34" charset="-122"/>
                  <a:ea typeface="微软雅黑" pitchFamily="34" charset="-122"/>
                </a:rPr>
                <a:t>匿名的数据隐私保护</a:t>
              </a:r>
              <a:r>
                <a:rPr lang="zh-CN" altLang="en-US" sz="1100" dirty="0" smtClean="0">
                  <a:solidFill>
                    <a:prstClr val="black">
                      <a:lumMod val="95000"/>
                      <a:lumOff val="5000"/>
                    </a:prstClr>
                  </a:solidFill>
                  <a:latin typeface="微软雅黑" pitchFamily="34" charset="-122"/>
                  <a:ea typeface="微软雅黑" pitchFamily="34" charset="-122"/>
                </a:rPr>
                <a:t>策略，此后</a:t>
              </a:r>
              <a:r>
                <a:rPr lang="en-US" altLang="zh-CN" sz="1100" dirty="0">
                  <a:solidFill>
                    <a:prstClr val="black">
                      <a:lumMod val="95000"/>
                      <a:lumOff val="5000"/>
                    </a:prstClr>
                  </a:solidFill>
                  <a:latin typeface="微软雅黑" pitchFamily="34" charset="-122"/>
                  <a:ea typeface="微软雅黑" pitchFamily="34" charset="-122"/>
                </a:rPr>
                <a:t>k</a:t>
              </a:r>
              <a:r>
                <a:rPr lang="zh-CN" altLang="en-US" sz="1100" dirty="0" smtClean="0">
                  <a:solidFill>
                    <a:prstClr val="black">
                      <a:lumMod val="95000"/>
                      <a:lumOff val="5000"/>
                    </a:prstClr>
                  </a:solidFill>
                  <a:latin typeface="微软雅黑" pitchFamily="34" charset="-122"/>
                  <a:ea typeface="微软雅黑" pitchFamily="34" charset="-122"/>
                </a:rPr>
                <a:t>匿名技术被用于位置隐私保护</a:t>
              </a:r>
              <a:endParaRPr lang="zh-CN" altLang="en-US" sz="1100" dirty="0">
                <a:solidFill>
                  <a:srgbClr val="FF0000"/>
                </a:solidFill>
                <a:latin typeface="微软雅黑" pitchFamily="34" charset="-122"/>
                <a:ea typeface="微软雅黑" pitchFamily="34" charset="-122"/>
              </a:endParaRPr>
            </a:p>
          </p:txBody>
        </p:sp>
        <p:sp>
          <p:nvSpPr>
            <p:cNvPr id="55" name="TextBox 54"/>
            <p:cNvSpPr txBox="1"/>
            <p:nvPr/>
          </p:nvSpPr>
          <p:spPr>
            <a:xfrm>
              <a:off x="4479628" y="4005064"/>
              <a:ext cx="747315" cy="173875"/>
            </a:xfrm>
            <a:prstGeom prst="rect">
              <a:avLst/>
            </a:prstGeom>
          </p:spPr>
          <p:style>
            <a:lnRef idx="3">
              <a:schemeClr val="lt1"/>
            </a:lnRef>
            <a:fillRef idx="1">
              <a:schemeClr val="accent5"/>
            </a:fillRef>
            <a:effectRef idx="1">
              <a:schemeClr val="accent5"/>
            </a:effectRef>
            <a:fontRef idx="minor">
              <a:schemeClr val="lt1"/>
            </a:fontRef>
          </p:style>
          <p:txBody>
            <a:bodyPr>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2002</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6" name="组合 55"/>
          <p:cNvGrpSpPr>
            <a:grpSpLocks/>
          </p:cNvGrpSpPr>
          <p:nvPr/>
        </p:nvGrpSpPr>
        <p:grpSpPr bwMode="auto">
          <a:xfrm>
            <a:off x="6171707" y="3822700"/>
            <a:ext cx="1985985" cy="1766888"/>
            <a:chOff x="7620707" y="4005064"/>
            <a:chExt cx="1818240" cy="1765906"/>
          </a:xfrm>
        </p:grpSpPr>
        <p:sp>
          <p:nvSpPr>
            <p:cNvPr id="57" name="线形标注 1(带强调线) 56"/>
            <p:cNvSpPr/>
            <p:nvPr/>
          </p:nvSpPr>
          <p:spPr>
            <a:xfrm>
              <a:off x="7936118" y="4979247"/>
              <a:ext cx="1502829" cy="791723"/>
            </a:xfrm>
            <a:prstGeom prst="accentCallout1">
              <a:avLst>
                <a:gd name="adj1" fmla="val 39005"/>
                <a:gd name="adj2" fmla="val -6574"/>
                <a:gd name="adj3" fmla="val -94208"/>
                <a:gd name="adj4" fmla="val 6467"/>
              </a:avLst>
            </a:prstGeom>
            <a:noFill/>
            <a:ln>
              <a:solidFill>
                <a:schemeClr val="accent1"/>
              </a:solidFill>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美国伍斯特理工学院的</a:t>
              </a:r>
              <a:r>
                <a:rPr lang="en-US" altLang="zh-CN" sz="1100" dirty="0">
                  <a:solidFill>
                    <a:prstClr val="black"/>
                  </a:solidFill>
                  <a:latin typeface="微软雅黑" pitchFamily="34" charset="-122"/>
                  <a:ea typeface="微软雅黑" pitchFamily="34" charset="-122"/>
                </a:rPr>
                <a:t>Yu</a:t>
              </a:r>
              <a:r>
                <a:rPr lang="zh-CN" altLang="en-US" sz="1100" dirty="0">
                  <a:solidFill>
                    <a:prstClr val="black"/>
                  </a:solidFill>
                  <a:latin typeface="微软雅黑" pitchFamily="34" charset="-122"/>
                  <a:ea typeface="微软雅黑" pitchFamily="34" charset="-122"/>
                </a:rPr>
                <a:t>等人利用属性加密机制对外包数据实施细粒度的访问控制</a:t>
              </a:r>
            </a:p>
          </p:txBody>
        </p:sp>
        <p:sp>
          <p:nvSpPr>
            <p:cNvPr id="58" name="TextBox 57"/>
            <p:cNvSpPr txBox="1"/>
            <p:nvPr/>
          </p:nvSpPr>
          <p:spPr>
            <a:xfrm>
              <a:off x="7620707" y="4005064"/>
              <a:ext cx="608981" cy="261792"/>
            </a:xfrm>
            <a:prstGeom prst="rect">
              <a:avLst/>
            </a:prstGeom>
            <a:solidFill>
              <a:srgbClr val="0070C0"/>
            </a:solidFill>
          </p:spPr>
          <p:style>
            <a:lnRef idx="3">
              <a:schemeClr val="lt1"/>
            </a:lnRef>
            <a:fillRef idx="1">
              <a:schemeClr val="accent2"/>
            </a:fillRef>
            <a:effectRef idx="1">
              <a:schemeClr val="accent2"/>
            </a:effectRef>
            <a:fontRef idx="minor">
              <a:schemeClr val="lt1"/>
            </a:fontRef>
          </p:style>
          <p:txBody>
            <a:bodyPr>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2010</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59" name="组合 58"/>
          <p:cNvGrpSpPr>
            <a:grpSpLocks/>
          </p:cNvGrpSpPr>
          <p:nvPr/>
        </p:nvGrpSpPr>
        <p:grpSpPr bwMode="auto">
          <a:xfrm>
            <a:off x="7093839" y="2249488"/>
            <a:ext cx="2014663" cy="1817360"/>
            <a:chOff x="5892781" y="2448028"/>
            <a:chExt cx="2016414" cy="1818319"/>
          </a:xfrm>
        </p:grpSpPr>
        <p:sp>
          <p:nvSpPr>
            <p:cNvPr id="60" name="线形标注 1(带强调线) 59"/>
            <p:cNvSpPr/>
            <p:nvPr/>
          </p:nvSpPr>
          <p:spPr>
            <a:xfrm>
              <a:off x="6437893" y="2448028"/>
              <a:ext cx="1471302" cy="960944"/>
            </a:xfrm>
            <a:prstGeom prst="accentCallout1">
              <a:avLst>
                <a:gd name="adj1" fmla="val 73096"/>
                <a:gd name="adj2" fmla="val -415"/>
                <a:gd name="adj3" fmla="val 160698"/>
                <a:gd name="adj4" fmla="val -16294"/>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zh-CN" altLang="en-US" sz="1100" dirty="0">
                  <a:solidFill>
                    <a:prstClr val="black"/>
                  </a:solidFill>
                  <a:latin typeface="微软雅黑" pitchFamily="34" charset="-122"/>
                  <a:ea typeface="微软雅黑" pitchFamily="34" charset="-122"/>
                </a:rPr>
                <a:t>香港城市大学</a:t>
              </a:r>
              <a:r>
                <a:rPr lang="en-US" altLang="zh-CN" sz="1100" dirty="0">
                  <a:solidFill>
                    <a:prstClr val="black"/>
                  </a:solidFill>
                  <a:latin typeface="微软雅黑" pitchFamily="34" charset="-122"/>
                  <a:ea typeface="微软雅黑" pitchFamily="34" charset="-122"/>
                </a:rPr>
                <a:t>Yang</a:t>
              </a:r>
              <a:r>
                <a:rPr lang="zh-CN" altLang="en-US" sz="1100" dirty="0">
                  <a:solidFill>
                    <a:prstClr val="black"/>
                  </a:solidFill>
                  <a:latin typeface="微软雅黑" pitchFamily="34" charset="-122"/>
                  <a:ea typeface="微软雅黑" pitchFamily="34" charset="-122"/>
                </a:rPr>
                <a:t>等人针对现实中人的多角色特征基于属性加密提出多机构授权的数据访问控制策略</a:t>
              </a:r>
            </a:p>
          </p:txBody>
        </p:sp>
        <p:sp>
          <p:nvSpPr>
            <p:cNvPr id="61" name="TextBox 60"/>
            <p:cNvSpPr txBox="1"/>
            <p:nvPr/>
          </p:nvSpPr>
          <p:spPr>
            <a:xfrm>
              <a:off x="5892781" y="4004599"/>
              <a:ext cx="659727" cy="261748"/>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2013</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grpSp>
      <p:sp>
        <p:nvSpPr>
          <p:cNvPr id="62" name="线形标注 1(带强调线) 61"/>
          <p:cNvSpPr/>
          <p:nvPr/>
        </p:nvSpPr>
        <p:spPr>
          <a:xfrm>
            <a:off x="3048634" y="4743389"/>
            <a:ext cx="1235334" cy="917859"/>
          </a:xfrm>
          <a:prstGeom prst="accentCallout1">
            <a:avLst>
              <a:gd name="adj1" fmla="val 73096"/>
              <a:gd name="adj2" fmla="val -415"/>
              <a:gd name="adj3" fmla="val -68935"/>
              <a:gd name="adj4" fmla="val -41255"/>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zh-CN" altLang="en-US" sz="1100" dirty="0">
                <a:solidFill>
                  <a:prstClr val="black">
                    <a:lumMod val="95000"/>
                    <a:lumOff val="5000"/>
                  </a:prstClr>
                </a:solidFill>
                <a:latin typeface="微软雅黑" pitchFamily="34" charset="-122"/>
                <a:ea typeface="微软雅黑" pitchFamily="34" charset="-122"/>
              </a:rPr>
              <a:t>美国微软研究院</a:t>
            </a:r>
            <a:r>
              <a:rPr lang="en-US" altLang="zh-CN" sz="1100" dirty="0" err="1">
                <a:solidFill>
                  <a:prstClr val="black">
                    <a:lumMod val="95000"/>
                    <a:lumOff val="5000"/>
                  </a:prstClr>
                </a:solidFill>
                <a:latin typeface="微软雅黑" pitchFamily="34" charset="-122"/>
                <a:ea typeface="微软雅黑" pitchFamily="34" charset="-122"/>
              </a:rPr>
              <a:t>Dwork</a:t>
            </a:r>
            <a:r>
              <a:rPr lang="zh-CN" altLang="en-US" sz="1100" dirty="0">
                <a:solidFill>
                  <a:prstClr val="black">
                    <a:lumMod val="95000"/>
                    <a:lumOff val="5000"/>
                  </a:prstClr>
                </a:solidFill>
                <a:latin typeface="微软雅黑" pitchFamily="34" charset="-122"/>
                <a:ea typeface="微软雅黑" pitchFamily="34" charset="-122"/>
              </a:rPr>
              <a:t>等人提出基于差分隐私的数据加噪策略</a:t>
            </a:r>
          </a:p>
        </p:txBody>
      </p:sp>
      <p:sp>
        <p:nvSpPr>
          <p:cNvPr id="63" name="TextBox 62"/>
          <p:cNvSpPr txBox="1"/>
          <p:nvPr/>
        </p:nvSpPr>
        <p:spPr bwMode="auto">
          <a:xfrm>
            <a:off x="1331640" y="3789040"/>
            <a:ext cx="659155" cy="2616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2005</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6" name="线形标注 1(带强调线) 65"/>
          <p:cNvSpPr/>
          <p:nvPr/>
        </p:nvSpPr>
        <p:spPr bwMode="auto">
          <a:xfrm>
            <a:off x="1547664" y="2204864"/>
            <a:ext cx="1381757" cy="1372780"/>
          </a:xfrm>
          <a:prstGeom prst="accentCallout1">
            <a:avLst>
              <a:gd name="adj1" fmla="val 73096"/>
              <a:gd name="adj2" fmla="val -415"/>
              <a:gd name="adj3" fmla="val 112154"/>
              <a:gd name="adj4" fmla="val -5582"/>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en-US" altLang="zh-CN" sz="1100" dirty="0">
                <a:latin typeface="微软雅黑" pitchFamily="34" charset="-122"/>
                <a:ea typeface="微软雅黑" pitchFamily="34" charset="-122"/>
              </a:rPr>
              <a:t>2005</a:t>
            </a:r>
            <a:r>
              <a:rPr lang="zh-CN" altLang="zh-CN" sz="1100" dirty="0">
                <a:latin typeface="微软雅黑" pitchFamily="34" charset="-122"/>
                <a:ea typeface="微软雅黑" pitchFamily="34" charset="-122"/>
              </a:rPr>
              <a:t>年美国政府责任办公室在《信息安全：</a:t>
            </a:r>
            <a:r>
              <a:rPr lang="en-US" altLang="zh-CN" sz="1100" dirty="0">
                <a:latin typeface="微软雅黑" pitchFamily="34" charset="-122"/>
                <a:ea typeface="微软雅黑" pitchFamily="34" charset="-122"/>
              </a:rPr>
              <a:t>RFID</a:t>
            </a:r>
            <a:r>
              <a:rPr lang="zh-CN" altLang="zh-CN" sz="1100" dirty="0">
                <a:latin typeface="微软雅黑" pitchFamily="34" charset="-122"/>
                <a:ea typeface="微软雅黑" pitchFamily="34" charset="-122"/>
              </a:rPr>
              <a:t>在联邦政府》的报告中要求政府部门正在或者想要应用</a:t>
            </a:r>
            <a:r>
              <a:rPr lang="en-US" altLang="zh-CN" sz="1100" dirty="0">
                <a:latin typeface="微软雅黑" pitchFamily="34" charset="-122"/>
                <a:ea typeface="微软雅黑" pitchFamily="34" charset="-122"/>
              </a:rPr>
              <a:t>RFID</a:t>
            </a:r>
            <a:r>
              <a:rPr lang="zh-CN" altLang="zh-CN" sz="1100" dirty="0">
                <a:latin typeface="微软雅黑" pitchFamily="34" charset="-122"/>
                <a:ea typeface="微软雅黑" pitchFamily="34" charset="-122"/>
              </a:rPr>
              <a:t>的各单位必须确保安全与隐私</a:t>
            </a:r>
            <a:endParaRPr lang="en-US" altLang="zh-CN" sz="1100" dirty="0">
              <a:solidFill>
                <a:prstClr val="black"/>
              </a:solidFill>
              <a:latin typeface="微软雅黑" pitchFamily="34" charset="-122"/>
              <a:ea typeface="微软雅黑" pitchFamily="34" charset="-122"/>
            </a:endParaRPr>
          </a:p>
        </p:txBody>
      </p:sp>
      <p:sp>
        <p:nvSpPr>
          <p:cNvPr id="67" name="TextBox 66"/>
          <p:cNvSpPr txBox="1"/>
          <p:nvPr/>
        </p:nvSpPr>
        <p:spPr bwMode="auto">
          <a:xfrm>
            <a:off x="5280997" y="3789040"/>
            <a:ext cx="659155" cy="261610"/>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fontAlgn="auto">
              <a:spcBef>
                <a:spcPts val="0"/>
              </a:spcBef>
              <a:spcAft>
                <a:spcPts val="0"/>
              </a:spcAft>
              <a:defRPr/>
            </a:pPr>
            <a:r>
              <a:rPr lang="en-US" altLang="zh-CN"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2009</a:t>
            </a:r>
            <a:r>
              <a:rPr lang="zh-CN" altLang="en-US" sz="1100" dirty="0" smtClean="0">
                <a:solidFill>
                  <a:prstClr val="white"/>
                </a:solidFill>
                <a:effectLst>
                  <a:outerShdw blurRad="38100" dist="38100" dir="2700000" algn="tl">
                    <a:srgbClr val="000000">
                      <a:alpha val="43137"/>
                    </a:srgbClr>
                  </a:outerShdw>
                </a:effectLst>
                <a:latin typeface="微软雅黑" pitchFamily="34" charset="-122"/>
                <a:ea typeface="微软雅黑" pitchFamily="34" charset="-122"/>
              </a:rPr>
              <a:t>年</a:t>
            </a:r>
            <a:endParaRPr lang="zh-CN" altLang="en-US" sz="1100" dirty="0">
              <a:solidFill>
                <a:prstClr val="white"/>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69" name="线形标注 1(带强调线) 68"/>
          <p:cNvSpPr/>
          <p:nvPr/>
        </p:nvSpPr>
        <p:spPr bwMode="auto">
          <a:xfrm>
            <a:off x="6012160" y="2060848"/>
            <a:ext cx="1470025" cy="960437"/>
          </a:xfrm>
          <a:prstGeom prst="accentCallout1">
            <a:avLst>
              <a:gd name="adj1" fmla="val 73096"/>
              <a:gd name="adj2" fmla="val -415"/>
              <a:gd name="adj3" fmla="val 181855"/>
              <a:gd name="adj4" fmla="val -21231"/>
            </a:avLst>
          </a:prstGeom>
          <a:noFill/>
        </p:spPr>
        <p:style>
          <a:lnRef idx="2">
            <a:schemeClr val="accent6"/>
          </a:lnRef>
          <a:fillRef idx="1">
            <a:schemeClr val="lt1"/>
          </a:fillRef>
          <a:effectRef idx="0">
            <a:schemeClr val="accent6"/>
          </a:effectRef>
          <a:fontRef idx="minor">
            <a:schemeClr val="dk1"/>
          </a:fontRef>
        </p:style>
        <p:txBody>
          <a:bodyPr/>
          <a:lstStyle/>
          <a:p>
            <a:pPr fontAlgn="auto">
              <a:spcBef>
                <a:spcPts val="0"/>
              </a:spcBef>
              <a:spcAft>
                <a:spcPts val="0"/>
              </a:spcAft>
              <a:defRPr/>
            </a:pPr>
            <a:r>
              <a:rPr lang="en-US" altLang="zh-CN" sz="1100" dirty="0" smtClean="0">
                <a:latin typeface="微软雅黑" pitchFamily="34" charset="-122"/>
                <a:ea typeface="微软雅黑" pitchFamily="34" charset="-122"/>
              </a:rPr>
              <a:t>2009</a:t>
            </a:r>
            <a:r>
              <a:rPr lang="zh-CN" altLang="zh-CN" sz="1100" dirty="0">
                <a:latin typeface="微软雅黑" pitchFamily="34" charset="-122"/>
                <a:ea typeface="微软雅黑" pitchFamily="34" charset="-122"/>
              </a:rPr>
              <a:t>年欧盟委员会在《欧盟物联网行动计划》中重点针对物联网安全的监督与保护问题进行了阐述，并在同年发布的《欧盟物联网战略研究路线图》中</a:t>
            </a:r>
            <a:r>
              <a:rPr lang="zh-CN" altLang="zh-CN" sz="1100" dirty="0" smtClean="0">
                <a:latin typeface="微软雅黑" pitchFamily="34" charset="-122"/>
                <a:ea typeface="微软雅黑" pitchFamily="34" charset="-122"/>
              </a:rPr>
              <a:t>提出的</a:t>
            </a:r>
            <a:r>
              <a:rPr lang="zh-CN" altLang="zh-CN" sz="1100" dirty="0">
                <a:latin typeface="微软雅黑" pitchFamily="34" charset="-122"/>
                <a:ea typeface="微软雅黑" pitchFamily="34" charset="-122"/>
              </a:rPr>
              <a:t>关键</a:t>
            </a:r>
            <a:r>
              <a:rPr lang="zh-CN" altLang="zh-CN" sz="1100" dirty="0" smtClean="0">
                <a:latin typeface="微软雅黑" pitchFamily="34" charset="-122"/>
                <a:ea typeface="微软雅黑" pitchFamily="34" charset="-122"/>
              </a:rPr>
              <a:t>技术中</a:t>
            </a:r>
            <a:r>
              <a:rPr lang="zh-CN" altLang="zh-CN" sz="1100" dirty="0">
                <a:latin typeface="微软雅黑" pitchFamily="34" charset="-122"/>
                <a:ea typeface="微软雅黑" pitchFamily="34" charset="-122"/>
              </a:rPr>
              <a:t>包括安全和隐私技术。</a:t>
            </a:r>
            <a:endParaRPr lang="zh-CN" altLang="en-US" sz="1100" dirty="0">
              <a:solidFill>
                <a:prstClr val="black"/>
              </a:solidFill>
              <a:latin typeface="微软雅黑" pitchFamily="34" charset="-122"/>
              <a:ea typeface="微软雅黑" pitchFamily="34" charset="-122"/>
            </a:endParaRPr>
          </a:p>
        </p:txBody>
      </p:sp>
      <p:sp>
        <p:nvSpPr>
          <p:cNvPr id="28" name="圆角矩形 27"/>
          <p:cNvSpPr/>
          <p:nvPr/>
        </p:nvSpPr>
        <p:spPr>
          <a:xfrm>
            <a:off x="3851275" y="2057400"/>
            <a:ext cx="4938713" cy="3579813"/>
          </a:xfrm>
          <a:prstGeom prst="roundRect">
            <a:avLst>
              <a:gd name="adj" fmla="val 6297"/>
            </a:avLst>
          </a:prstGeom>
          <a:ln>
            <a:headEnd/>
            <a:tailEnd/>
          </a:ln>
        </p:spPr>
        <p:style>
          <a:lnRef idx="2">
            <a:schemeClr val="accent1"/>
          </a:lnRef>
          <a:fillRef idx="1">
            <a:schemeClr val="lt1"/>
          </a:fillRef>
          <a:effectRef idx="0">
            <a:schemeClr val="accent1"/>
          </a:effectRef>
          <a:fontRef idx="minor">
            <a:schemeClr val="dk1"/>
          </a:fontRef>
        </p:style>
        <p:txBody>
          <a:bodyPr lIns="180000" rIns="180000" anchor="ctr"/>
          <a:lstStyle/>
          <a:p>
            <a:pPr marL="95250" eaLnBrk="0" hangingPunct="0">
              <a:lnSpc>
                <a:spcPct val="130000"/>
              </a:lnSpc>
              <a:spcBef>
                <a:spcPct val="20000"/>
              </a:spcBef>
              <a:buFont typeface="Wingdings" pitchFamily="2" charset="2"/>
              <a:buNone/>
              <a:defRPr/>
            </a:pPr>
            <a:r>
              <a:rPr lang="zh-CN" altLang="en-US" sz="2000" b="1" kern="0" dirty="0">
                <a:solidFill>
                  <a:srgbClr val="0070C0"/>
                </a:solidFill>
                <a:latin typeface="华文中宋" pitchFamily="2" charset="-122"/>
                <a:ea typeface="华文中宋" pitchFamily="2" charset="-122"/>
              </a:rPr>
              <a:t>存在的问题：</a:t>
            </a:r>
            <a:endParaRPr lang="en-US" altLang="zh-CN" sz="2000" b="1" kern="0" dirty="0">
              <a:solidFill>
                <a:srgbClr val="0070C0"/>
              </a:solidFill>
              <a:latin typeface="华文中宋" pitchFamily="2" charset="-122"/>
              <a:ea typeface="华文中宋" pitchFamily="2" charset="-122"/>
            </a:endParaRPr>
          </a:p>
          <a:p>
            <a:pPr marL="95250" eaLnBrk="0" hangingPunct="0">
              <a:lnSpc>
                <a:spcPct val="120000"/>
              </a:lnSpc>
              <a:spcBef>
                <a:spcPct val="20000"/>
              </a:spcBef>
              <a:buFont typeface="Wingdings" pitchFamily="2" charset="2"/>
              <a:buNone/>
              <a:defRPr/>
            </a:pPr>
            <a:r>
              <a:rPr lang="zh-CN" altLang="en-US" b="1" kern="0" dirty="0" smtClean="0">
                <a:solidFill>
                  <a:prstClr val="black">
                    <a:lumMod val="85000"/>
                    <a:lumOff val="15000"/>
                  </a:prstClr>
                </a:solidFill>
                <a:latin typeface="宋体"/>
              </a:rPr>
              <a:t>    已</a:t>
            </a:r>
            <a:r>
              <a:rPr lang="zh-CN" altLang="en-US" b="1" kern="0" dirty="0">
                <a:solidFill>
                  <a:prstClr val="black">
                    <a:lumMod val="85000"/>
                    <a:lumOff val="15000"/>
                  </a:prstClr>
                </a:solidFill>
                <a:latin typeface="宋体"/>
              </a:rPr>
              <a:t>有</a:t>
            </a:r>
            <a:r>
              <a:rPr lang="zh-CN" altLang="en-US" b="1" kern="0" dirty="0" smtClean="0">
                <a:solidFill>
                  <a:prstClr val="black">
                    <a:lumMod val="85000"/>
                    <a:lumOff val="15000"/>
                  </a:prstClr>
                </a:solidFill>
                <a:latin typeface="宋体"/>
              </a:rPr>
              <a:t>的物联网安全和数据</a:t>
            </a:r>
            <a:r>
              <a:rPr lang="zh-CN" altLang="en-US" b="1" kern="0" dirty="0">
                <a:solidFill>
                  <a:prstClr val="black">
                    <a:lumMod val="85000"/>
                    <a:lumOff val="15000"/>
                  </a:prstClr>
                </a:solidFill>
                <a:latin typeface="宋体"/>
              </a:rPr>
              <a:t>隐私保护策略大多是针对静态</a:t>
            </a:r>
            <a:r>
              <a:rPr lang="zh-CN" altLang="en-US" b="1" kern="0" dirty="0" smtClean="0">
                <a:solidFill>
                  <a:prstClr val="black">
                    <a:lumMod val="85000"/>
                    <a:lumOff val="15000"/>
                  </a:prstClr>
                </a:solidFill>
                <a:latin typeface="宋体"/>
              </a:rPr>
              <a:t>数据和</a:t>
            </a:r>
            <a:r>
              <a:rPr lang="zh-CN" altLang="en-US" b="1" kern="0" dirty="0">
                <a:solidFill>
                  <a:prstClr val="black">
                    <a:lumMod val="85000"/>
                    <a:lumOff val="15000"/>
                  </a:prstClr>
                </a:solidFill>
                <a:latin typeface="宋体"/>
              </a:rPr>
              <a:t>确定的用户群体设计的，难以满足物联网搜索应用中主体</a:t>
            </a:r>
            <a:r>
              <a:rPr lang="zh-CN" altLang="en-US" b="1" kern="0" dirty="0" smtClean="0">
                <a:solidFill>
                  <a:prstClr val="black">
                    <a:lumMod val="85000"/>
                    <a:lumOff val="15000"/>
                  </a:prstClr>
                </a:solidFill>
                <a:latin typeface="宋体"/>
              </a:rPr>
              <a:t>权限和隐私需求随</a:t>
            </a:r>
            <a:r>
              <a:rPr lang="zh-CN" altLang="en-US" b="1" kern="0" dirty="0">
                <a:solidFill>
                  <a:prstClr val="black">
                    <a:lumMod val="85000"/>
                    <a:lumOff val="15000"/>
                  </a:prstClr>
                </a:solidFill>
                <a:latin typeface="宋体"/>
              </a:rPr>
              <a:t>时空变动的</a:t>
            </a:r>
            <a:r>
              <a:rPr lang="zh-CN" altLang="en-US" b="1" kern="0" dirty="0" smtClean="0">
                <a:solidFill>
                  <a:prstClr val="black">
                    <a:lumMod val="85000"/>
                    <a:lumOff val="15000"/>
                  </a:prstClr>
                </a:solidFill>
                <a:latin typeface="宋体"/>
              </a:rPr>
              <a:t>特征。因此</a:t>
            </a:r>
            <a:r>
              <a:rPr lang="zh-CN" altLang="en-US" b="1" kern="0" dirty="0">
                <a:solidFill>
                  <a:prstClr val="black">
                    <a:lumMod val="85000"/>
                    <a:lumOff val="15000"/>
                  </a:prstClr>
                </a:solidFill>
                <a:latin typeface="宋体"/>
              </a:rPr>
              <a:t>需要研究海量用户模糊权限下的时空访问控制</a:t>
            </a:r>
            <a:r>
              <a:rPr lang="zh-CN" altLang="en-US" b="1" kern="0" dirty="0" smtClean="0">
                <a:solidFill>
                  <a:prstClr val="black">
                    <a:lumMod val="85000"/>
                    <a:lumOff val="15000"/>
                  </a:prstClr>
                </a:solidFill>
                <a:latin typeface="宋体"/>
              </a:rPr>
              <a:t>模型和技术；感知物体数据</a:t>
            </a:r>
            <a:r>
              <a:rPr lang="zh-CN" altLang="en-US" b="1" kern="0" dirty="0">
                <a:solidFill>
                  <a:prstClr val="black">
                    <a:lumMod val="85000"/>
                    <a:lumOff val="15000"/>
                  </a:prstClr>
                </a:solidFill>
                <a:latin typeface="宋体"/>
              </a:rPr>
              <a:t>属性的</a:t>
            </a:r>
            <a:r>
              <a:rPr lang="zh-CN" altLang="en-US" b="1" kern="0" dirty="0" smtClean="0">
                <a:solidFill>
                  <a:prstClr val="black">
                    <a:lumMod val="85000"/>
                    <a:lumOff val="15000"/>
                  </a:prstClr>
                </a:solidFill>
                <a:latin typeface="宋体"/>
              </a:rPr>
              <a:t>敏感性，研究防止数据关联</a:t>
            </a:r>
            <a:r>
              <a:rPr lang="zh-CN" altLang="en-US" b="1" kern="0" dirty="0">
                <a:solidFill>
                  <a:prstClr val="black">
                    <a:lumMod val="85000"/>
                    <a:lumOff val="15000"/>
                  </a:prstClr>
                </a:solidFill>
                <a:latin typeface="宋体"/>
              </a:rPr>
              <a:t>分析的隐私保护模型和技术。</a:t>
            </a:r>
          </a:p>
        </p:txBody>
      </p:sp>
    </p:spTree>
    <p:extLst>
      <p:ext uri="{BB962C8B-B14F-4D97-AF65-F5344CB8AC3E}">
        <p14:creationId xmlns:p14="http://schemas.microsoft.com/office/powerpoint/2010/main" val="25508180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日期占位符 3"/>
          <p:cNvSpPr>
            <a:spLocks noGrp="1"/>
          </p:cNvSpPr>
          <p:nvPr>
            <p:ph type="dt" sz="quarter" idx="10"/>
          </p:nvPr>
        </p:nvSpPr>
        <p:spPr>
          <a:xfrm>
            <a:off x="-381174" y="6033294"/>
            <a:ext cx="2133600" cy="365125"/>
          </a:xfrm>
          <a:ln>
            <a:miter lim="800000"/>
            <a:headEnd/>
            <a:tailEnd/>
          </a:ln>
        </p:spPr>
        <p:txBody>
          <a:bodyPr/>
          <a:lstStyle/>
          <a:p>
            <a:pPr fontAlgn="base">
              <a:spcBef>
                <a:spcPct val="0"/>
              </a:spcBef>
              <a:spcAft>
                <a:spcPct val="0"/>
              </a:spcAft>
              <a:defRPr/>
            </a:pPr>
            <a:fld id="{32831459-927A-45BD-A2C7-85A6615D4E5B}" type="datetime1">
              <a:rPr lang="zh-CN" altLang="en-US" smtClean="0">
                <a:sym typeface="Arial" charset="0"/>
              </a:rPr>
              <a:pPr fontAlgn="base">
                <a:spcBef>
                  <a:spcPct val="0"/>
                </a:spcBef>
                <a:spcAft>
                  <a:spcPct val="0"/>
                </a:spcAft>
                <a:defRPr/>
              </a:pPr>
              <a:t>9/28/14</a:t>
            </a:fld>
            <a:endParaRPr lang="en-US" altLang="zh-CN" sz="1800" smtClean="0">
              <a:solidFill>
                <a:srgbClr val="000000"/>
              </a:solidFill>
              <a:sym typeface="Arial" charset="0"/>
            </a:endParaRPr>
          </a:p>
        </p:txBody>
      </p:sp>
      <p:sp>
        <p:nvSpPr>
          <p:cNvPr id="16" name="内容占位符 2"/>
          <p:cNvSpPr txBox="1">
            <a:spLocks/>
          </p:cNvSpPr>
          <p:nvPr/>
        </p:nvSpPr>
        <p:spPr bwMode="auto">
          <a:xfrm>
            <a:off x="1485181" y="1314152"/>
            <a:ext cx="6310312" cy="746125"/>
          </a:xfrm>
          <a:prstGeom prst="roundRect">
            <a:avLst>
              <a:gd name="adj" fmla="val 5460"/>
            </a:avLst>
          </a:prstGeom>
          <a:solidFill>
            <a:schemeClr val="accent6">
              <a:lumMod val="20000"/>
              <a:lumOff val="80000"/>
            </a:schemeClr>
          </a:solidFill>
          <a:extLst/>
        </p:spPr>
        <p:style>
          <a:lnRef idx="2">
            <a:schemeClr val="accent1"/>
          </a:lnRef>
          <a:fillRef idx="1">
            <a:schemeClr val="lt1"/>
          </a:fillRef>
          <a:effectRef idx="0">
            <a:schemeClr val="accent1"/>
          </a:effectRef>
          <a:fontRef idx="minor">
            <a:schemeClr val="dk1"/>
          </a:fontRef>
        </p:style>
        <p:txBody>
          <a:bodyPr anchor="ctr"/>
          <a:lstStyle/>
          <a:p>
            <a:pPr marL="95250" indent="-342900" defTabSz="0" eaLnBrk="0" hangingPunct="0">
              <a:lnSpc>
                <a:spcPct val="150000"/>
              </a:lnSpc>
              <a:spcBef>
                <a:spcPct val="20000"/>
              </a:spcBef>
              <a:buFont typeface="Arial" charset="0"/>
              <a:buNone/>
              <a:defRPr/>
            </a:pPr>
            <a:r>
              <a:rPr lang="zh-CN" altLang="en-US" sz="2000" b="1" dirty="0">
                <a:solidFill>
                  <a:srgbClr val="262626"/>
                </a:solidFill>
                <a:latin typeface="宋体" charset="-122"/>
                <a:sym typeface="Calibri" pitchFamily="34" charset="0"/>
              </a:rPr>
              <a:t> </a:t>
            </a:r>
            <a:r>
              <a:rPr lang="en-US" altLang="zh-CN" sz="2000" b="1" dirty="0">
                <a:solidFill>
                  <a:srgbClr val="262626"/>
                </a:solidFill>
                <a:latin typeface="宋体" charset="-122"/>
                <a:sym typeface="Calibri" pitchFamily="34" charset="0"/>
              </a:rPr>
              <a:t>1</a:t>
            </a:r>
            <a:r>
              <a:rPr lang="zh-CN" altLang="en-US" sz="2000" b="1" dirty="0">
                <a:solidFill>
                  <a:srgbClr val="262626"/>
                </a:solidFill>
                <a:latin typeface="宋体" charset="-122"/>
                <a:sym typeface="Calibri" pitchFamily="34" charset="0"/>
              </a:rPr>
              <a:t>、物</a:t>
            </a:r>
            <a:r>
              <a:rPr lang="zh-CN" altLang="en-US" sz="2000" b="1" dirty="0" smtClean="0">
                <a:solidFill>
                  <a:srgbClr val="262626"/>
                </a:solidFill>
                <a:latin typeface="宋体" charset="-122"/>
                <a:sym typeface="Calibri" pitchFamily="34" charset="0"/>
              </a:rPr>
              <a:t>联网数据具有</a:t>
            </a:r>
            <a:r>
              <a:rPr lang="zh-CN" altLang="en-US" sz="2000" b="1" dirty="0">
                <a:solidFill>
                  <a:srgbClr val="262626"/>
                </a:solidFill>
                <a:latin typeface="宋体" charset="-122"/>
                <a:sym typeface="Calibri" pitchFamily="34" charset="0"/>
              </a:rPr>
              <a:t>典型的实时、动态特性</a:t>
            </a:r>
          </a:p>
        </p:txBody>
      </p:sp>
      <p:sp>
        <p:nvSpPr>
          <p:cNvPr id="9"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物联网安全搜索面临的挑战</a:t>
            </a:r>
            <a:endParaRPr lang="zh-CN" altLang="en-US" sz="3200" b="1" kern="1200" dirty="0">
              <a:solidFill>
                <a:srgbClr val="003399"/>
              </a:solidFill>
              <a:latin typeface="华文中宋" pitchFamily="2" charset="-122"/>
              <a:ea typeface="华文中宋" pitchFamily="2" charset="-122"/>
            </a:endParaRPr>
          </a:p>
        </p:txBody>
      </p:sp>
      <p:sp>
        <p:nvSpPr>
          <p:cNvPr id="14" name="Rectangle 5"/>
          <p:cNvSpPr>
            <a:spLocks noChangeArrowheads="1"/>
          </p:cNvSpPr>
          <p:nvPr/>
        </p:nvSpPr>
        <p:spPr bwMode="auto">
          <a:xfrm>
            <a:off x="1475656" y="2092027"/>
            <a:ext cx="6319837" cy="4371975"/>
          </a:xfrm>
          <a:prstGeom prst="rect">
            <a:avLst/>
          </a:prstGeom>
          <a:solidFill>
            <a:schemeClr val="bg1">
              <a:lumMod val="95000"/>
            </a:schemeClr>
          </a:solidFill>
          <a:ln w="28575">
            <a:solidFill>
              <a:srgbClr val="FFC000"/>
            </a:solidFill>
            <a:miter lim="800000"/>
            <a:headEnd/>
            <a:tailEnd/>
          </a:ln>
          <a:extLst/>
        </p:spPr>
        <p:txBody>
          <a:bodyPr/>
          <a:lstStyle/>
          <a:p>
            <a:pPr marL="87313" lvl="2" fontAlgn="auto">
              <a:lnSpc>
                <a:spcPct val="120000"/>
              </a:lnSpc>
              <a:spcBef>
                <a:spcPts val="0"/>
              </a:spcBef>
              <a:spcAft>
                <a:spcPts val="0"/>
              </a:spcAft>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15" name="内容占位符 5"/>
          <p:cNvSpPr>
            <a:spLocks noGrp="1"/>
          </p:cNvSpPr>
          <p:nvPr>
            <p:ph idx="1"/>
          </p:nvPr>
        </p:nvSpPr>
        <p:spPr>
          <a:xfrm>
            <a:off x="1475656" y="2082502"/>
            <a:ext cx="6232525" cy="4514850"/>
          </a:xfrm>
        </p:spPr>
        <p:txBody>
          <a:bodyPr/>
          <a:lstStyle/>
          <a:p>
            <a:pPr eaLnBrk="1" hangingPunct="1">
              <a:lnSpc>
                <a:spcPct val="130000"/>
              </a:lnSpc>
            </a:pPr>
            <a:r>
              <a:rPr lang="zh-CN" altLang="zh-CN" sz="1800" b="1" dirty="0" smtClean="0">
                <a:latin typeface="华文中宋"/>
                <a:ea typeface="华文中宋"/>
                <a:cs typeface="华文中宋"/>
              </a:rPr>
              <a:t>数据量更大（</a:t>
            </a:r>
            <a:r>
              <a:rPr lang="en-GB" altLang="zh-CN" sz="1800" b="1" dirty="0" smtClean="0">
                <a:latin typeface="华文中宋"/>
                <a:ea typeface="华文中宋"/>
                <a:cs typeface="华文中宋"/>
              </a:rPr>
              <a:t>Volume</a:t>
            </a:r>
            <a:r>
              <a:rPr lang="zh-CN" altLang="zh-CN" sz="1800" b="1" dirty="0" smtClean="0">
                <a:latin typeface="华文中宋"/>
                <a:ea typeface="华文中宋"/>
                <a:cs typeface="华文中宋"/>
              </a:rPr>
              <a:t>）</a:t>
            </a:r>
            <a:endParaRPr lang="en-US" altLang="zh-CN" sz="1800" dirty="0" smtClean="0">
              <a:latin typeface="华文中宋"/>
              <a:ea typeface="华文中宋"/>
              <a:cs typeface="华文中宋"/>
            </a:endParaRPr>
          </a:p>
          <a:p>
            <a:pPr lvl="1" algn="just" eaLnBrk="1" hangingPunct="1">
              <a:lnSpc>
                <a:spcPct val="130000"/>
              </a:lnSpc>
            </a:pPr>
            <a:r>
              <a:rPr lang="zh-CN" altLang="zh-CN" sz="1400" dirty="0" smtClean="0">
                <a:latin typeface="华文中宋"/>
                <a:ea typeface="华文中宋"/>
                <a:cs typeface="华文中宋"/>
              </a:rPr>
              <a:t>据《互联网周刊》报导</a:t>
            </a:r>
            <a:r>
              <a:rPr lang="zh-CN" altLang="en-US" sz="1400" dirty="0" smtClean="0">
                <a:latin typeface="华文中宋"/>
                <a:ea typeface="华文中宋"/>
                <a:cs typeface="华文中宋"/>
              </a:rPr>
              <a:t>，目前仅仅与智慧城市相关的项目所产生的数据量已超过了</a:t>
            </a:r>
            <a:r>
              <a:rPr lang="en-US" altLang="zh-CN" sz="1400" b="1" dirty="0" smtClean="0">
                <a:solidFill>
                  <a:srgbClr val="FF0000"/>
                </a:solidFill>
                <a:latin typeface="华文中宋"/>
                <a:ea typeface="华文中宋"/>
                <a:cs typeface="华文中宋"/>
              </a:rPr>
              <a:t>200PB</a:t>
            </a:r>
            <a:r>
              <a:rPr lang="zh-CN" altLang="en-US" sz="1400" dirty="0" smtClean="0">
                <a:latin typeface="华文中宋"/>
                <a:ea typeface="华文中宋"/>
                <a:cs typeface="华文中宋"/>
              </a:rPr>
              <a:t>；</a:t>
            </a:r>
            <a:r>
              <a:rPr lang="en-GB" altLang="zh-CN" sz="1400" dirty="0" smtClean="0">
                <a:latin typeface="华文中宋"/>
                <a:ea typeface="华文中宋"/>
                <a:cs typeface="华文中宋"/>
              </a:rPr>
              <a:t>2013</a:t>
            </a:r>
            <a:r>
              <a:rPr lang="zh-CN" altLang="zh-CN" sz="1400" dirty="0" smtClean="0">
                <a:latin typeface="华文中宋"/>
                <a:ea typeface="华文中宋"/>
                <a:cs typeface="华文中宋"/>
              </a:rPr>
              <a:t>年有</a:t>
            </a:r>
            <a:r>
              <a:rPr lang="en-GB" altLang="zh-CN" sz="1400" b="1" dirty="0" smtClean="0">
                <a:solidFill>
                  <a:srgbClr val="FF0000"/>
                </a:solidFill>
                <a:latin typeface="华文中宋"/>
                <a:ea typeface="华文中宋"/>
                <a:cs typeface="华文中宋"/>
              </a:rPr>
              <a:t>500</a:t>
            </a:r>
            <a:r>
              <a:rPr lang="zh-CN" altLang="zh-CN" sz="1400" b="1" dirty="0" smtClean="0">
                <a:solidFill>
                  <a:srgbClr val="FF0000"/>
                </a:solidFill>
                <a:latin typeface="华文中宋"/>
                <a:ea typeface="华文中宋"/>
                <a:cs typeface="华文中宋"/>
              </a:rPr>
              <a:t>亿个</a:t>
            </a:r>
            <a:r>
              <a:rPr lang="zh-CN" altLang="zh-CN" sz="1400" dirty="0" smtClean="0">
                <a:latin typeface="华文中宋"/>
                <a:ea typeface="华文中宋"/>
                <a:cs typeface="华文中宋"/>
              </a:rPr>
              <a:t>设备联网，</a:t>
            </a:r>
            <a:r>
              <a:rPr lang="zh-CN" altLang="zh-CN" sz="1400" b="1" dirty="0" smtClean="0">
                <a:solidFill>
                  <a:srgbClr val="FF0000"/>
                </a:solidFill>
                <a:latin typeface="华文中宋"/>
                <a:ea typeface="华文中宋"/>
                <a:cs typeface="华文中宋"/>
              </a:rPr>
              <a:t>人均</a:t>
            </a:r>
            <a:r>
              <a:rPr lang="en-GB" altLang="zh-CN" sz="1400" b="1" dirty="0" smtClean="0">
                <a:solidFill>
                  <a:srgbClr val="FF0000"/>
                </a:solidFill>
                <a:latin typeface="华文中宋"/>
                <a:ea typeface="华文中宋"/>
                <a:cs typeface="华文中宋"/>
              </a:rPr>
              <a:t>10</a:t>
            </a:r>
            <a:r>
              <a:rPr lang="zh-CN" altLang="zh-CN" sz="1400" b="1" dirty="0" smtClean="0">
                <a:solidFill>
                  <a:srgbClr val="FF0000"/>
                </a:solidFill>
                <a:latin typeface="华文中宋"/>
                <a:ea typeface="华文中宋"/>
                <a:cs typeface="华文中宋"/>
              </a:rPr>
              <a:t>个</a:t>
            </a:r>
            <a:endParaRPr lang="en-US" altLang="zh-CN" sz="1400" b="1" dirty="0" smtClean="0">
              <a:solidFill>
                <a:srgbClr val="FF0000"/>
              </a:solidFill>
              <a:latin typeface="华文中宋"/>
              <a:ea typeface="华文中宋"/>
              <a:cs typeface="华文中宋"/>
            </a:endParaRPr>
          </a:p>
          <a:p>
            <a:pPr eaLnBrk="1" hangingPunct="1">
              <a:lnSpc>
                <a:spcPct val="130000"/>
              </a:lnSpc>
            </a:pPr>
            <a:r>
              <a:rPr lang="zh-CN" altLang="zh-CN" sz="1800" b="1" dirty="0" smtClean="0">
                <a:latin typeface="华文中宋"/>
                <a:ea typeface="华文中宋"/>
                <a:cs typeface="华文中宋"/>
              </a:rPr>
              <a:t>数据产生的</a:t>
            </a:r>
            <a:r>
              <a:rPr lang="zh-CN" altLang="en-US" sz="1800" b="1" dirty="0" smtClean="0">
                <a:latin typeface="华文中宋"/>
                <a:ea typeface="华文中宋"/>
                <a:cs typeface="华文中宋"/>
              </a:rPr>
              <a:t>实时</a:t>
            </a:r>
            <a:r>
              <a:rPr lang="zh-CN" altLang="zh-CN" sz="1800" b="1" dirty="0" smtClean="0">
                <a:latin typeface="华文中宋"/>
                <a:ea typeface="华文中宋"/>
                <a:cs typeface="华文中宋"/>
              </a:rPr>
              <a:t>特性（</a:t>
            </a:r>
            <a:r>
              <a:rPr lang="en-GB" altLang="zh-CN" sz="1800" b="1" dirty="0" smtClean="0">
                <a:latin typeface="华文中宋"/>
                <a:ea typeface="华文中宋"/>
                <a:cs typeface="华文中宋"/>
              </a:rPr>
              <a:t>Velocity</a:t>
            </a:r>
            <a:r>
              <a:rPr lang="zh-CN" altLang="zh-CN" sz="1800" b="1" dirty="0" smtClean="0">
                <a:latin typeface="华文中宋"/>
                <a:ea typeface="华文中宋"/>
                <a:cs typeface="华文中宋"/>
              </a:rPr>
              <a:t>）</a:t>
            </a:r>
            <a:endParaRPr lang="en-US" altLang="zh-CN" sz="1800" b="1" dirty="0" smtClean="0">
              <a:latin typeface="华文中宋"/>
              <a:ea typeface="华文中宋"/>
              <a:cs typeface="华文中宋"/>
            </a:endParaRPr>
          </a:p>
          <a:p>
            <a:pPr lvl="1" algn="just" eaLnBrk="1" hangingPunct="1">
              <a:lnSpc>
                <a:spcPct val="130000"/>
              </a:lnSpc>
            </a:pPr>
            <a:r>
              <a:rPr lang="zh-CN" altLang="zh-CN" sz="1400" dirty="0" smtClean="0">
                <a:latin typeface="华文中宋"/>
                <a:ea typeface="华文中宋"/>
                <a:cs typeface="华文中宋"/>
              </a:rPr>
              <a:t>由于传感器的移动特点，物联网的数据产生的速度是高速的，例如，一个大型超市</a:t>
            </a:r>
            <a:r>
              <a:rPr lang="zh-CN" altLang="zh-CN" sz="1400" b="1" dirty="0" smtClean="0">
                <a:solidFill>
                  <a:srgbClr val="FF0000"/>
                </a:solidFill>
                <a:latin typeface="华文中宋"/>
                <a:ea typeface="华文中宋"/>
                <a:cs typeface="华文中宋"/>
              </a:rPr>
              <a:t>每秒</a:t>
            </a:r>
            <a:r>
              <a:rPr lang="zh-CN" altLang="zh-CN" sz="1400" dirty="0" smtClean="0">
                <a:latin typeface="华文中宋"/>
                <a:ea typeface="华文中宋"/>
                <a:cs typeface="华文中宋"/>
              </a:rPr>
              <a:t>大约产生</a:t>
            </a:r>
            <a:r>
              <a:rPr lang="en-GB" altLang="zh-CN" sz="1400" b="1" dirty="0" smtClean="0">
                <a:solidFill>
                  <a:srgbClr val="FF0000"/>
                </a:solidFill>
                <a:latin typeface="华文中宋"/>
                <a:ea typeface="华文中宋"/>
                <a:cs typeface="华文中宋"/>
              </a:rPr>
              <a:t>12.6GBRFID</a:t>
            </a:r>
            <a:r>
              <a:rPr lang="zh-CN" altLang="zh-CN" sz="1400" b="1" dirty="0" smtClean="0">
                <a:solidFill>
                  <a:srgbClr val="FF0000"/>
                </a:solidFill>
                <a:latin typeface="华文中宋"/>
                <a:ea typeface="华文中宋"/>
                <a:cs typeface="华文中宋"/>
              </a:rPr>
              <a:t>数据流</a:t>
            </a:r>
            <a:endParaRPr lang="zh-CN" altLang="en-US" sz="1400" b="1" dirty="0" smtClean="0">
              <a:solidFill>
                <a:srgbClr val="FF0000"/>
              </a:solidFill>
              <a:latin typeface="华文中宋"/>
              <a:ea typeface="华文中宋"/>
              <a:cs typeface="华文中宋"/>
            </a:endParaRPr>
          </a:p>
          <a:p>
            <a:pPr algn="just" eaLnBrk="1" hangingPunct="1">
              <a:lnSpc>
                <a:spcPct val="130000"/>
              </a:lnSpc>
            </a:pPr>
            <a:r>
              <a:rPr lang="zh-CN" altLang="en-US" sz="1800" b="1" dirty="0" smtClean="0">
                <a:latin typeface="华文中宋"/>
                <a:ea typeface="华文中宋"/>
                <a:cs typeface="华文中宋"/>
              </a:rPr>
              <a:t>数据的动态特性（</a:t>
            </a:r>
            <a:r>
              <a:rPr lang="en-US" altLang="zh-CN" sz="1800" b="1" dirty="0" smtClean="0">
                <a:latin typeface="华文中宋"/>
                <a:ea typeface="华文中宋"/>
                <a:cs typeface="华文中宋"/>
              </a:rPr>
              <a:t>Dynamism</a:t>
            </a:r>
            <a:r>
              <a:rPr lang="zh-CN" altLang="en-US" sz="1800" b="1" dirty="0" smtClean="0">
                <a:latin typeface="华文中宋"/>
                <a:ea typeface="华文中宋"/>
                <a:cs typeface="华文中宋"/>
              </a:rPr>
              <a:t>）</a:t>
            </a:r>
          </a:p>
          <a:p>
            <a:pPr lvl="1" algn="just" eaLnBrk="1" hangingPunct="1">
              <a:lnSpc>
                <a:spcPct val="130000"/>
              </a:lnSpc>
            </a:pPr>
            <a:r>
              <a:rPr lang="zh-CN" altLang="en-US" sz="1400" dirty="0" smtClean="0">
                <a:latin typeface="华文中宋"/>
                <a:ea typeface="华文中宋"/>
                <a:cs typeface="华文中宋"/>
              </a:rPr>
              <a:t>物体、信息和关系等数据具有时刻变化的特性，有些</a:t>
            </a:r>
            <a:r>
              <a:rPr lang="zh-CN" altLang="zh-CN" sz="1400" dirty="0" smtClean="0">
                <a:latin typeface="华文中宋"/>
                <a:ea typeface="华文中宋"/>
                <a:cs typeface="华文中宋"/>
              </a:rPr>
              <a:t>数据的变化是</a:t>
            </a:r>
            <a:r>
              <a:rPr lang="zh-CN" altLang="zh-CN" sz="1400" b="1" dirty="0" smtClean="0">
                <a:solidFill>
                  <a:srgbClr val="FF3300"/>
                </a:solidFill>
                <a:latin typeface="华文中宋"/>
                <a:ea typeface="华文中宋"/>
                <a:cs typeface="华文中宋"/>
              </a:rPr>
              <a:t>秒级</a:t>
            </a:r>
            <a:r>
              <a:rPr lang="zh-CN" altLang="zh-CN" sz="1400" dirty="0" smtClean="0">
                <a:latin typeface="华文中宋"/>
                <a:ea typeface="华文中宋"/>
                <a:cs typeface="华文中宋"/>
              </a:rPr>
              <a:t>的，</a:t>
            </a:r>
            <a:r>
              <a:rPr lang="zh-CN" altLang="en-US" sz="1400" dirty="0" smtClean="0">
                <a:latin typeface="华文中宋"/>
                <a:ea typeface="华文中宋"/>
                <a:cs typeface="华文中宋"/>
              </a:rPr>
              <a:t>例如物体位置、传感器读数。</a:t>
            </a:r>
          </a:p>
          <a:p>
            <a:pPr eaLnBrk="1" hangingPunct="1">
              <a:lnSpc>
                <a:spcPct val="140000"/>
              </a:lnSpc>
            </a:pPr>
            <a:r>
              <a:rPr lang="zh-CN" altLang="zh-CN" sz="1800" b="1" dirty="0" smtClean="0">
                <a:latin typeface="华文中宋"/>
                <a:ea typeface="华文中宋"/>
                <a:cs typeface="华文中宋"/>
              </a:rPr>
              <a:t>数据的多样性（</a:t>
            </a:r>
            <a:r>
              <a:rPr lang="en-GB" altLang="zh-CN" sz="1800" b="1" dirty="0" smtClean="0">
                <a:latin typeface="华文中宋"/>
                <a:ea typeface="华文中宋"/>
                <a:cs typeface="华文中宋"/>
              </a:rPr>
              <a:t>Variety</a:t>
            </a:r>
            <a:r>
              <a:rPr lang="zh-CN" altLang="zh-CN" sz="1800" b="1" dirty="0" smtClean="0">
                <a:latin typeface="华文中宋"/>
                <a:ea typeface="华文中宋"/>
                <a:cs typeface="华文中宋"/>
              </a:rPr>
              <a:t>）</a:t>
            </a:r>
            <a:endParaRPr lang="en-US" altLang="zh-CN" sz="1800" dirty="0" smtClean="0">
              <a:latin typeface="华文中宋"/>
              <a:ea typeface="华文中宋"/>
              <a:cs typeface="华文中宋"/>
            </a:endParaRPr>
          </a:p>
          <a:p>
            <a:pPr lvl="1" eaLnBrk="1" hangingPunct="1">
              <a:lnSpc>
                <a:spcPct val="140000"/>
              </a:lnSpc>
            </a:pPr>
            <a:r>
              <a:rPr lang="zh-CN" altLang="en-US" sz="1400" b="1" dirty="0" smtClean="0">
                <a:latin typeface="华文中宋"/>
                <a:ea typeface="华文中宋"/>
                <a:cs typeface="华文中宋"/>
              </a:rPr>
              <a:t>模式多样：</a:t>
            </a:r>
            <a:r>
              <a:rPr lang="zh-CN" altLang="zh-CN" sz="1400" dirty="0" smtClean="0">
                <a:latin typeface="华文中宋"/>
                <a:ea typeface="华文中宋"/>
                <a:cs typeface="华文中宋"/>
              </a:rPr>
              <a:t>数据类型繁多，如</a:t>
            </a:r>
            <a:r>
              <a:rPr lang="zh-CN" altLang="en-US" sz="1400" b="1" dirty="0" smtClean="0">
                <a:solidFill>
                  <a:srgbClr val="FF0000"/>
                </a:solidFill>
                <a:latin typeface="华文中宋"/>
                <a:ea typeface="华文中宋"/>
                <a:cs typeface="华文中宋"/>
              </a:rPr>
              <a:t>数字、</a:t>
            </a:r>
            <a:r>
              <a:rPr lang="zh-CN" altLang="zh-CN" sz="1400" b="1" dirty="0" smtClean="0">
                <a:solidFill>
                  <a:srgbClr val="FF0000"/>
                </a:solidFill>
                <a:latin typeface="华文中宋"/>
                <a:ea typeface="华文中宋"/>
                <a:cs typeface="华文中宋"/>
              </a:rPr>
              <a:t>文本、视频、音频、图</a:t>
            </a:r>
            <a:r>
              <a:rPr lang="zh-CN" altLang="en-US" sz="1400" b="1" dirty="0" smtClean="0">
                <a:solidFill>
                  <a:srgbClr val="FF0000"/>
                </a:solidFill>
                <a:latin typeface="华文中宋"/>
                <a:ea typeface="华文中宋"/>
                <a:cs typeface="华文中宋"/>
              </a:rPr>
              <a:t>像</a:t>
            </a:r>
            <a:r>
              <a:rPr lang="zh-CN" altLang="zh-CN" sz="1400" dirty="0" smtClean="0">
                <a:latin typeface="华文中宋"/>
                <a:ea typeface="华文中宋"/>
                <a:cs typeface="华文中宋"/>
              </a:rPr>
              <a:t>等</a:t>
            </a:r>
            <a:endParaRPr lang="en-US" altLang="zh-CN" sz="1400" dirty="0" smtClean="0">
              <a:latin typeface="华文中宋"/>
              <a:ea typeface="华文中宋"/>
              <a:cs typeface="华文中宋"/>
            </a:endParaRPr>
          </a:p>
          <a:p>
            <a:pPr lvl="1" eaLnBrk="1" hangingPunct="1">
              <a:lnSpc>
                <a:spcPct val="140000"/>
              </a:lnSpc>
            </a:pPr>
            <a:r>
              <a:rPr lang="zh-CN" altLang="en-US" sz="1400" b="1" dirty="0" smtClean="0">
                <a:latin typeface="华文中宋"/>
                <a:ea typeface="华文中宋"/>
                <a:cs typeface="华文中宋"/>
              </a:rPr>
              <a:t>领域多样：</a:t>
            </a:r>
            <a:r>
              <a:rPr lang="zh-CN" altLang="en-US" sz="1400" dirty="0" smtClean="0">
                <a:latin typeface="华文中宋"/>
                <a:ea typeface="华文中宋"/>
                <a:cs typeface="华文中宋"/>
              </a:rPr>
              <a:t>物联网数据涵盖了物流交通、食品安全、灾难监控、远程医疗、精准农业等多个领域，其数据内容也多样</a:t>
            </a:r>
            <a:endParaRPr lang="en-US" altLang="zh-CN" sz="1400" dirty="0" smtClean="0">
              <a:latin typeface="华文中宋"/>
              <a:ea typeface="华文中宋"/>
              <a:cs typeface="华文中宋"/>
            </a:endParaRPr>
          </a:p>
        </p:txBody>
      </p:sp>
    </p:spTree>
    <p:extLst>
      <p:ext uri="{BB962C8B-B14F-4D97-AF65-F5344CB8AC3E}">
        <p14:creationId xmlns:p14="http://schemas.microsoft.com/office/powerpoint/2010/main" val="34696627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up)">
                                      <p:cBhvr>
                                        <p:cTn id="12" dur="500"/>
                                        <p:tgtEl>
                                          <p:spTgt spid="1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par>
                                <p:cTn id="21" presetID="22" presetClass="exit" presetSubtype="4" fill="hold" grpId="1" nodeType="withEffect">
                                  <p:stCondLst>
                                    <p:cond delay="0"/>
                                  </p:stCondLst>
                                  <p:childTnLst>
                                    <p:animEffect transition="out" filter="wipe(down)">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4" grpId="0" animBg="1"/>
      <p:bldP spid="14" grpId="1" animBg="1"/>
      <p:bldP spid="15" grpId="0"/>
      <p:bldP spid="15"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日期占位符 3"/>
          <p:cNvSpPr>
            <a:spLocks noGrp="1"/>
          </p:cNvSpPr>
          <p:nvPr>
            <p:ph type="dt" sz="quarter" idx="10"/>
          </p:nvPr>
        </p:nvSpPr>
        <p:spPr>
          <a:ln>
            <a:miter lim="800000"/>
            <a:headEnd/>
            <a:tailEnd/>
          </a:ln>
        </p:spPr>
        <p:txBody>
          <a:bodyPr/>
          <a:lstStyle/>
          <a:p>
            <a:pPr fontAlgn="base">
              <a:spcBef>
                <a:spcPct val="0"/>
              </a:spcBef>
              <a:spcAft>
                <a:spcPct val="0"/>
              </a:spcAft>
              <a:defRPr/>
            </a:pPr>
            <a:fld id="{1A85D6E6-01BD-4C7C-9872-9D84871E1FE8}" type="datetime1">
              <a:rPr lang="zh-CN" altLang="en-US" smtClean="0">
                <a:sym typeface="Arial" charset="0"/>
              </a:rPr>
              <a:pPr fontAlgn="base">
                <a:spcBef>
                  <a:spcPct val="0"/>
                </a:spcBef>
                <a:spcAft>
                  <a:spcPct val="0"/>
                </a:spcAft>
                <a:defRPr/>
              </a:pPr>
              <a:t>9/28/14</a:t>
            </a:fld>
            <a:endParaRPr lang="en-US" altLang="zh-CN" sz="1800" smtClean="0">
              <a:solidFill>
                <a:srgbClr val="000000"/>
              </a:solidFill>
              <a:sym typeface="Arial" charset="0"/>
            </a:endParaRPr>
          </a:p>
        </p:txBody>
      </p:sp>
      <p:sp>
        <p:nvSpPr>
          <p:cNvPr id="9"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物联网安全搜索面临的挑战</a:t>
            </a:r>
          </a:p>
        </p:txBody>
      </p:sp>
      <p:sp>
        <p:nvSpPr>
          <p:cNvPr id="16" name="内容占位符 2"/>
          <p:cNvSpPr txBox="1">
            <a:spLocks/>
          </p:cNvSpPr>
          <p:nvPr/>
        </p:nvSpPr>
        <p:spPr bwMode="auto">
          <a:xfrm>
            <a:off x="1486800" y="1314000"/>
            <a:ext cx="6310312" cy="746125"/>
          </a:xfrm>
          <a:prstGeom prst="roundRect">
            <a:avLst>
              <a:gd name="adj" fmla="val 5460"/>
            </a:avLst>
          </a:prstGeom>
          <a:solidFill>
            <a:schemeClr val="accent6">
              <a:lumMod val="20000"/>
              <a:lumOff val="80000"/>
            </a:schemeClr>
          </a:solidFill>
          <a:extLst/>
        </p:spPr>
        <p:style>
          <a:lnRef idx="2">
            <a:schemeClr val="accent1"/>
          </a:lnRef>
          <a:fillRef idx="1">
            <a:schemeClr val="lt1"/>
          </a:fillRef>
          <a:effectRef idx="0">
            <a:schemeClr val="accent1"/>
          </a:effectRef>
          <a:fontRef idx="minor">
            <a:schemeClr val="dk1"/>
          </a:fontRef>
        </p:style>
        <p:txBody>
          <a:bodyPr anchor="ctr"/>
          <a:lstStyle>
            <a:lvl1pPr marL="342900" indent="-342900" algn="l" defTabSz="0" rtl="0" fontAlgn="base">
              <a:spcBef>
                <a:spcPct val="20000"/>
              </a:spcBef>
              <a:spcAft>
                <a:spcPct val="0"/>
              </a:spcAft>
              <a:buFont typeface="Arial" pitchFamily="34" charset="0"/>
              <a:buChar char="•"/>
              <a:defRPr sz="3200">
                <a:solidFill>
                  <a:schemeClr val="lt1"/>
                </a:solidFill>
                <a:latin typeface="+mn-lt"/>
                <a:ea typeface="+mn-ea"/>
                <a:cs typeface="+mn-cs"/>
                <a:sym typeface="Calibri" pitchFamily="34" charset="0"/>
              </a:defRPr>
            </a:lvl1pPr>
            <a:lvl2pPr marL="742950" indent="-285750" algn="l" defTabSz="0" rtl="0" fontAlgn="base">
              <a:spcBef>
                <a:spcPct val="20000"/>
              </a:spcBef>
              <a:spcAft>
                <a:spcPct val="0"/>
              </a:spcAft>
              <a:buFont typeface="Arial" pitchFamily="34" charset="0"/>
              <a:buChar char="–"/>
              <a:defRPr sz="2800">
                <a:solidFill>
                  <a:schemeClr val="lt1"/>
                </a:solidFill>
                <a:latin typeface="+mn-lt"/>
                <a:ea typeface="+mn-ea"/>
                <a:cs typeface="+mn-cs"/>
                <a:sym typeface="Calibri" pitchFamily="34" charset="0"/>
              </a:defRPr>
            </a:lvl2pPr>
            <a:lvl3pPr marL="1143000" indent="-228600" algn="l" defTabSz="0" rtl="0" fontAlgn="base">
              <a:spcBef>
                <a:spcPct val="20000"/>
              </a:spcBef>
              <a:spcAft>
                <a:spcPct val="0"/>
              </a:spcAft>
              <a:buFont typeface="Arial" pitchFamily="34" charset="0"/>
              <a:buChar char="•"/>
              <a:defRPr sz="2400">
                <a:solidFill>
                  <a:schemeClr val="lt1"/>
                </a:solidFill>
                <a:latin typeface="+mn-lt"/>
                <a:ea typeface="+mn-ea"/>
                <a:cs typeface="+mn-cs"/>
                <a:sym typeface="Calibri" pitchFamily="34" charset="0"/>
              </a:defRPr>
            </a:lvl3pPr>
            <a:lvl4pPr marL="1600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4pPr>
            <a:lvl5pPr marL="20574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9pPr>
          </a:lstStyle>
          <a:p>
            <a:pPr marL="95250" eaLnBrk="0" hangingPunct="0">
              <a:lnSpc>
                <a:spcPct val="150000"/>
              </a:lnSpc>
              <a:buNone/>
              <a:defRPr/>
            </a:pPr>
            <a:r>
              <a:rPr lang="zh-CN" altLang="en-US" sz="2000" b="1" kern="0" dirty="0">
                <a:solidFill>
                  <a:prstClr val="black">
                    <a:lumMod val="85000"/>
                    <a:lumOff val="15000"/>
                  </a:prstClr>
                </a:solidFill>
                <a:latin typeface="宋体"/>
              </a:rPr>
              <a:t> </a:t>
            </a:r>
            <a:r>
              <a:rPr lang="en-US" altLang="zh-CN" sz="2000" b="1" kern="0" dirty="0">
                <a:solidFill>
                  <a:prstClr val="black">
                    <a:lumMod val="85000"/>
                    <a:lumOff val="15000"/>
                  </a:prstClr>
                </a:solidFill>
                <a:latin typeface="宋体"/>
              </a:rPr>
              <a:t>1</a:t>
            </a:r>
            <a:r>
              <a:rPr lang="zh-CN" altLang="en-US" sz="2000" b="1" kern="0" dirty="0" smtClean="0">
                <a:solidFill>
                  <a:prstClr val="black">
                    <a:lumMod val="85000"/>
                    <a:lumOff val="15000"/>
                  </a:prstClr>
                </a:solidFill>
                <a:latin typeface="宋体"/>
              </a:rPr>
              <a:t>、</a:t>
            </a:r>
            <a:r>
              <a:rPr lang="zh-CN" altLang="en-US" sz="2000" b="1" dirty="0">
                <a:solidFill>
                  <a:srgbClr val="262626"/>
                </a:solidFill>
                <a:latin typeface="宋体" charset="-122"/>
              </a:rPr>
              <a:t>物</a:t>
            </a:r>
            <a:r>
              <a:rPr lang="zh-CN" altLang="en-US" sz="2000" b="1" dirty="0" smtClean="0">
                <a:solidFill>
                  <a:srgbClr val="262626"/>
                </a:solidFill>
                <a:latin typeface="宋体" charset="-122"/>
              </a:rPr>
              <a:t>联网数据具有</a:t>
            </a:r>
            <a:r>
              <a:rPr lang="zh-CN" altLang="en-US" sz="2000" b="1" dirty="0">
                <a:solidFill>
                  <a:srgbClr val="262626"/>
                </a:solidFill>
                <a:latin typeface="宋体" charset="-122"/>
              </a:rPr>
              <a:t>典型的实时、</a:t>
            </a:r>
            <a:r>
              <a:rPr lang="zh-CN" altLang="en-US" sz="2000" b="1" dirty="0" smtClean="0">
                <a:solidFill>
                  <a:srgbClr val="262626"/>
                </a:solidFill>
                <a:latin typeface="宋体" charset="-122"/>
              </a:rPr>
              <a:t>动态特性</a:t>
            </a:r>
            <a:endParaRPr lang="zh-CN" altLang="en-US" sz="2000" b="1" dirty="0">
              <a:solidFill>
                <a:srgbClr val="262626"/>
              </a:solidFill>
              <a:latin typeface="宋体" charset="-122"/>
            </a:endParaRPr>
          </a:p>
        </p:txBody>
      </p:sp>
      <p:sp>
        <p:nvSpPr>
          <p:cNvPr id="109581" name="内容占位符 2"/>
          <p:cNvSpPr>
            <a:spLocks noGrp="1"/>
          </p:cNvSpPr>
          <p:nvPr/>
        </p:nvSpPr>
        <p:spPr bwMode="auto">
          <a:xfrm>
            <a:off x="1486800" y="2614613"/>
            <a:ext cx="6229350" cy="4525962"/>
          </a:xfrm>
          <a:prstGeom prst="rect">
            <a:avLst/>
          </a:prstGeom>
          <a:noFill/>
          <a:ln w="9525">
            <a:noFill/>
            <a:miter lim="800000"/>
            <a:headEnd/>
            <a:tailEnd/>
          </a:ln>
        </p:spPr>
        <p:txBody>
          <a:bodyPr/>
          <a:lstStyle/>
          <a:p>
            <a:pPr marL="742950" lvl="1" indent="-285750" defTabSz="0">
              <a:spcBef>
                <a:spcPct val="20000"/>
              </a:spcBef>
              <a:buFont typeface="Arial" charset="0"/>
              <a:buChar char="–"/>
            </a:pPr>
            <a:endParaRPr lang="en-US" altLang="zh-CN" sz="2000">
              <a:solidFill>
                <a:srgbClr val="000000"/>
              </a:solidFill>
              <a:latin typeface="Calibri" pitchFamily="34" charset="0"/>
              <a:sym typeface="Calibri" pitchFamily="34" charset="0"/>
            </a:endParaRPr>
          </a:p>
          <a:p>
            <a:pPr marL="342900" indent="-342900" defTabSz="0">
              <a:spcBef>
                <a:spcPct val="20000"/>
              </a:spcBef>
              <a:buFontTx/>
              <a:buChar char="─"/>
            </a:pPr>
            <a:endParaRPr lang="zh-CN" altLang="en-US" sz="2400">
              <a:solidFill>
                <a:srgbClr val="000000"/>
              </a:solidFill>
              <a:latin typeface="Calibri" pitchFamily="34" charset="0"/>
              <a:sym typeface="Calibri" pitchFamily="34" charset="0"/>
            </a:endParaRPr>
          </a:p>
          <a:p>
            <a:pPr marL="342900" indent="-342900" defTabSz="0">
              <a:spcBef>
                <a:spcPct val="20000"/>
              </a:spcBef>
              <a:buFontTx/>
              <a:buChar char="─"/>
            </a:pPr>
            <a:endParaRPr lang="zh-CN" altLang="en-US" sz="2400">
              <a:solidFill>
                <a:srgbClr val="000000"/>
              </a:solidFill>
              <a:latin typeface="Calibri" pitchFamily="34" charset="0"/>
              <a:sym typeface="Calibri" pitchFamily="34" charset="0"/>
            </a:endParaRPr>
          </a:p>
          <a:p>
            <a:pPr marL="342900" indent="-342900" defTabSz="0">
              <a:spcBef>
                <a:spcPct val="20000"/>
              </a:spcBef>
              <a:buFontTx/>
              <a:buChar char="─"/>
            </a:pPr>
            <a:endParaRPr lang="en-US" altLang="zh-CN" sz="2400">
              <a:solidFill>
                <a:srgbClr val="000000"/>
              </a:solidFill>
              <a:latin typeface="Calibri" pitchFamily="34" charset="0"/>
              <a:sym typeface="Calibri" pitchFamily="34" charset="0"/>
            </a:endParaRPr>
          </a:p>
        </p:txBody>
      </p:sp>
      <p:sp>
        <p:nvSpPr>
          <p:cNvPr id="18" name="内容占位符 2"/>
          <p:cNvSpPr txBox="1">
            <a:spLocks/>
          </p:cNvSpPr>
          <p:nvPr/>
        </p:nvSpPr>
        <p:spPr bwMode="auto">
          <a:xfrm>
            <a:off x="1486800" y="2132856"/>
            <a:ext cx="6310312" cy="746125"/>
          </a:xfrm>
          <a:prstGeom prst="roundRect">
            <a:avLst>
              <a:gd name="adj" fmla="val 5460"/>
            </a:avLst>
          </a:prstGeom>
          <a:solidFill>
            <a:schemeClr val="accent6">
              <a:lumMod val="20000"/>
              <a:lumOff val="80000"/>
            </a:schemeClr>
          </a:solidFill>
          <a:extLst/>
        </p:spPr>
        <p:style>
          <a:lnRef idx="2">
            <a:schemeClr val="accent1"/>
          </a:lnRef>
          <a:fillRef idx="1">
            <a:schemeClr val="lt1"/>
          </a:fillRef>
          <a:effectRef idx="0">
            <a:schemeClr val="accent1"/>
          </a:effectRef>
          <a:fontRef idx="minor">
            <a:schemeClr val="dk1"/>
          </a:fontRef>
        </p:style>
        <p:txBody>
          <a:bodyPr anchor="ctr"/>
          <a:lstStyle>
            <a:lvl1pPr marL="342900" indent="-342900" algn="l" defTabSz="0" rtl="0" fontAlgn="base">
              <a:spcBef>
                <a:spcPct val="20000"/>
              </a:spcBef>
              <a:spcAft>
                <a:spcPct val="0"/>
              </a:spcAft>
              <a:buFont typeface="Arial" pitchFamily="34" charset="0"/>
              <a:buChar char="•"/>
              <a:defRPr sz="3200">
                <a:solidFill>
                  <a:schemeClr val="lt1"/>
                </a:solidFill>
                <a:latin typeface="+mn-lt"/>
                <a:ea typeface="+mn-ea"/>
                <a:cs typeface="+mn-cs"/>
                <a:sym typeface="Calibri" pitchFamily="34" charset="0"/>
              </a:defRPr>
            </a:lvl1pPr>
            <a:lvl2pPr marL="742950" indent="-285750" algn="l" defTabSz="0" rtl="0" fontAlgn="base">
              <a:spcBef>
                <a:spcPct val="20000"/>
              </a:spcBef>
              <a:spcAft>
                <a:spcPct val="0"/>
              </a:spcAft>
              <a:buFont typeface="Arial" pitchFamily="34" charset="0"/>
              <a:buChar char="–"/>
              <a:defRPr sz="2800">
                <a:solidFill>
                  <a:schemeClr val="lt1"/>
                </a:solidFill>
                <a:latin typeface="+mn-lt"/>
                <a:ea typeface="+mn-ea"/>
                <a:cs typeface="+mn-cs"/>
                <a:sym typeface="Calibri" pitchFamily="34" charset="0"/>
              </a:defRPr>
            </a:lvl2pPr>
            <a:lvl3pPr marL="1143000" indent="-228600" algn="l" defTabSz="0" rtl="0" fontAlgn="base">
              <a:spcBef>
                <a:spcPct val="20000"/>
              </a:spcBef>
              <a:spcAft>
                <a:spcPct val="0"/>
              </a:spcAft>
              <a:buFont typeface="Arial" pitchFamily="34" charset="0"/>
              <a:buChar char="•"/>
              <a:defRPr sz="2400">
                <a:solidFill>
                  <a:schemeClr val="lt1"/>
                </a:solidFill>
                <a:latin typeface="+mn-lt"/>
                <a:ea typeface="+mn-ea"/>
                <a:cs typeface="+mn-cs"/>
                <a:sym typeface="Calibri" pitchFamily="34" charset="0"/>
              </a:defRPr>
            </a:lvl3pPr>
            <a:lvl4pPr marL="1600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4pPr>
            <a:lvl5pPr marL="20574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9pPr>
          </a:lstStyle>
          <a:p>
            <a:pPr marL="95250" eaLnBrk="0" hangingPunct="0">
              <a:lnSpc>
                <a:spcPct val="150000"/>
              </a:lnSpc>
              <a:buNone/>
              <a:defRPr/>
            </a:pPr>
            <a:r>
              <a:rPr lang="en-US" altLang="zh-CN" sz="2000" b="1" kern="0" dirty="0" smtClean="0">
                <a:solidFill>
                  <a:prstClr val="black">
                    <a:lumMod val="85000"/>
                    <a:lumOff val="15000"/>
                  </a:prstClr>
                </a:solidFill>
                <a:latin typeface="宋体"/>
              </a:rPr>
              <a:t> 2</a:t>
            </a:r>
            <a:r>
              <a:rPr lang="zh-CN" altLang="en-US" sz="2000" b="1" kern="0" dirty="0" smtClean="0">
                <a:solidFill>
                  <a:prstClr val="black">
                    <a:lumMod val="85000"/>
                    <a:lumOff val="15000"/>
                  </a:prstClr>
                </a:solidFill>
                <a:latin typeface="宋体"/>
              </a:rPr>
              <a:t>、物联网搜索</a:t>
            </a:r>
            <a:r>
              <a:rPr lang="zh-CN" altLang="en-US" sz="2000" b="1" kern="0" dirty="0">
                <a:solidFill>
                  <a:prstClr val="black">
                    <a:lumMod val="85000"/>
                    <a:lumOff val="15000"/>
                  </a:prstClr>
                </a:solidFill>
                <a:latin typeface="宋体"/>
              </a:rPr>
              <a:t>需求复杂</a:t>
            </a:r>
            <a:r>
              <a:rPr lang="zh-CN" altLang="en-US" sz="2000" b="1" kern="0" dirty="0" smtClean="0">
                <a:solidFill>
                  <a:prstClr val="black">
                    <a:lumMod val="85000"/>
                    <a:lumOff val="15000"/>
                  </a:prstClr>
                </a:solidFill>
                <a:latin typeface="宋体"/>
              </a:rPr>
              <a:t>多变</a:t>
            </a:r>
            <a:endParaRPr lang="zh-CN" altLang="en-US" sz="2000" b="1" kern="0" dirty="0">
              <a:solidFill>
                <a:prstClr val="black">
                  <a:lumMod val="85000"/>
                  <a:lumOff val="15000"/>
                </a:prstClr>
              </a:solidFill>
              <a:latin typeface="宋体"/>
            </a:endParaRPr>
          </a:p>
        </p:txBody>
      </p:sp>
      <p:sp>
        <p:nvSpPr>
          <p:cNvPr id="19" name="Rectangle 5"/>
          <p:cNvSpPr>
            <a:spLocks noChangeArrowheads="1"/>
          </p:cNvSpPr>
          <p:nvPr/>
        </p:nvSpPr>
        <p:spPr bwMode="auto">
          <a:xfrm>
            <a:off x="1486800" y="2953022"/>
            <a:ext cx="6321425" cy="3716338"/>
          </a:xfrm>
          <a:prstGeom prst="rect">
            <a:avLst/>
          </a:prstGeom>
          <a:solidFill>
            <a:schemeClr val="bg1">
              <a:lumMod val="95000"/>
            </a:schemeClr>
          </a:solidFill>
          <a:ln w="28575">
            <a:solidFill>
              <a:srgbClr val="FFC000"/>
            </a:solidFill>
            <a:miter lim="800000"/>
            <a:headEnd/>
            <a:tailEnd/>
          </a:ln>
          <a:extLst/>
        </p:spPr>
        <p:txBody>
          <a:bodyPr/>
          <a:lstStyle/>
          <a:p>
            <a:pPr marL="87313" lvl="2" fontAlgn="auto">
              <a:lnSpc>
                <a:spcPct val="120000"/>
              </a:lnSpc>
              <a:spcBef>
                <a:spcPts val="0"/>
              </a:spcBef>
              <a:spcAft>
                <a:spcPts val="0"/>
              </a:spcAft>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20" name="内容占位符 5"/>
          <p:cNvSpPr>
            <a:spLocks noGrp="1"/>
          </p:cNvSpPr>
          <p:nvPr>
            <p:ph idx="1"/>
          </p:nvPr>
        </p:nvSpPr>
        <p:spPr>
          <a:xfrm>
            <a:off x="1486800" y="3124200"/>
            <a:ext cx="6232525" cy="3617913"/>
          </a:xfrm>
        </p:spPr>
        <p:txBody>
          <a:bodyPr/>
          <a:lstStyle/>
          <a:p>
            <a:pPr eaLnBrk="1" hangingPunct="1">
              <a:lnSpc>
                <a:spcPct val="150000"/>
              </a:lnSpc>
            </a:pPr>
            <a:r>
              <a:rPr lang="zh-CN" altLang="en-US" sz="2400" b="1" dirty="0" smtClean="0">
                <a:latin typeface="华文中宋"/>
                <a:ea typeface="华文中宋"/>
                <a:cs typeface="华文中宋"/>
              </a:rPr>
              <a:t>需求复杂：</a:t>
            </a:r>
            <a:endParaRPr lang="en-US" altLang="zh-CN" sz="2400" b="1" dirty="0" smtClean="0">
              <a:latin typeface="华文中宋"/>
              <a:ea typeface="华文中宋"/>
              <a:cs typeface="华文中宋"/>
            </a:endParaRPr>
          </a:p>
          <a:p>
            <a:pPr lvl="1" eaLnBrk="1" hangingPunct="1">
              <a:lnSpc>
                <a:spcPct val="150000"/>
              </a:lnSpc>
            </a:pPr>
            <a:r>
              <a:rPr lang="zh-CN" altLang="en-US" sz="1800" dirty="0" smtClean="0">
                <a:latin typeface="华文中宋"/>
                <a:ea typeface="华文中宋"/>
                <a:cs typeface="华文中宋"/>
              </a:rPr>
              <a:t>传统互联网搜索只是在内容一个维度上进行搜索</a:t>
            </a:r>
            <a:endParaRPr lang="en-US" altLang="zh-CN" sz="1800" dirty="0" smtClean="0">
              <a:latin typeface="华文中宋"/>
              <a:ea typeface="华文中宋"/>
              <a:cs typeface="华文中宋"/>
            </a:endParaRPr>
          </a:p>
          <a:p>
            <a:pPr lvl="1" eaLnBrk="1" hangingPunct="1">
              <a:lnSpc>
                <a:spcPct val="150000"/>
              </a:lnSpc>
            </a:pPr>
            <a:r>
              <a:rPr lang="zh-CN" altLang="en-US" sz="1800" dirty="0" smtClean="0">
                <a:latin typeface="华文中宋"/>
                <a:ea typeface="华文中宋"/>
                <a:cs typeface="华文中宋"/>
              </a:rPr>
              <a:t>而物联网需要搜索设备、物体、人和信息等，且可能是在这些维度的组合变化上搜索，并且有时空维度需求，搜索的信息具有时间演化特性等。不同情境下的物联网搜索期望得到的搜索结果不一样，安全需求也会发生变化。</a:t>
            </a:r>
            <a:endParaRPr lang="en-US" altLang="zh-CN" sz="1800" dirty="0" smtClean="0">
              <a:latin typeface="华文中宋"/>
              <a:ea typeface="华文中宋"/>
              <a:cs typeface="华文中宋"/>
            </a:endParaRPr>
          </a:p>
        </p:txBody>
      </p:sp>
    </p:spTree>
    <p:extLst>
      <p:ext uri="{BB962C8B-B14F-4D97-AF65-F5344CB8AC3E}">
        <p14:creationId xmlns:p14="http://schemas.microsoft.com/office/powerpoint/2010/main" val="3738545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500"/>
                                        <p:tgtEl>
                                          <p:spTgt spid="19"/>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Effect transition="in" filter="wipe(up)">
                                      <p:cBhvr>
                                        <p:cTn id="15" dur="500"/>
                                        <p:tgtEl>
                                          <p:spTgt spid="20">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20">
                                            <p:txEl>
                                              <p:pRg st="1" end="1"/>
                                            </p:txEl>
                                          </p:spTgt>
                                        </p:tgtEl>
                                        <p:attrNameLst>
                                          <p:attrName>style.visibility</p:attrName>
                                        </p:attrNameLst>
                                      </p:cBhvr>
                                      <p:to>
                                        <p:strVal val="visible"/>
                                      </p:to>
                                    </p:set>
                                    <p:animEffect transition="in" filter="wipe(up)">
                                      <p:cBhvr>
                                        <p:cTn id="18" dur="500"/>
                                        <p:tgtEl>
                                          <p:spTgt spid="20">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wipe(up)">
                                      <p:cBhvr>
                                        <p:cTn id="21" dur="500"/>
                                        <p:tgtEl>
                                          <p:spTgt spid="2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xit" presetSubtype="4" fill="hold" grpId="1" nodeType="clickEffect">
                                  <p:stCondLst>
                                    <p:cond delay="0"/>
                                  </p:stCondLst>
                                  <p:childTnLst>
                                    <p:animEffect transition="out" filter="wipe(down)">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20">
                                            <p:txEl>
                                              <p:pRg st="0" end="0"/>
                                            </p:txEl>
                                          </p:spTgt>
                                        </p:tgtEl>
                                      </p:cBhvr>
                                    </p:animEffect>
                                    <p:set>
                                      <p:cBhvr>
                                        <p:cTn id="29" dur="1" fill="hold">
                                          <p:stCondLst>
                                            <p:cond delay="499"/>
                                          </p:stCondLst>
                                        </p:cTn>
                                        <p:tgtEl>
                                          <p:spTgt spid="20">
                                            <p:txEl>
                                              <p:pRg st="0" end="0"/>
                                            </p:txEl>
                                          </p:spTgt>
                                        </p:tgtEl>
                                        <p:attrNameLst>
                                          <p:attrName>style.visibility</p:attrName>
                                        </p:attrNameLst>
                                      </p:cBhvr>
                                      <p:to>
                                        <p:strVal val="hidden"/>
                                      </p:to>
                                    </p:set>
                                  </p:childTnLst>
                                </p:cTn>
                              </p:par>
                              <p:par>
                                <p:cTn id="30" presetID="22" presetClass="exit" presetSubtype="4" fill="hold" grpId="1" nodeType="withEffect">
                                  <p:stCondLst>
                                    <p:cond delay="0"/>
                                  </p:stCondLst>
                                  <p:childTnLst>
                                    <p:animEffect transition="out" filter="wipe(down)">
                                      <p:cBhvr>
                                        <p:cTn id="31" dur="500"/>
                                        <p:tgtEl>
                                          <p:spTgt spid="20">
                                            <p:txEl>
                                              <p:pRg st="1" end="1"/>
                                            </p:txEl>
                                          </p:spTgt>
                                        </p:tgtEl>
                                      </p:cBhvr>
                                    </p:animEffect>
                                    <p:set>
                                      <p:cBhvr>
                                        <p:cTn id="32" dur="1" fill="hold">
                                          <p:stCondLst>
                                            <p:cond delay="499"/>
                                          </p:stCondLst>
                                        </p:cTn>
                                        <p:tgtEl>
                                          <p:spTgt spid="20">
                                            <p:txEl>
                                              <p:pRg st="1" end="1"/>
                                            </p:txEl>
                                          </p:spTgt>
                                        </p:tgtEl>
                                        <p:attrNameLst>
                                          <p:attrName>style.visibility</p:attrName>
                                        </p:attrNameLst>
                                      </p:cBhvr>
                                      <p:to>
                                        <p:strVal val="hidden"/>
                                      </p:to>
                                    </p:set>
                                  </p:childTnLst>
                                </p:cTn>
                              </p:par>
                              <p:par>
                                <p:cTn id="33" presetID="22" presetClass="exit" presetSubtype="4" fill="hold" grpId="1" nodeType="withEffect">
                                  <p:stCondLst>
                                    <p:cond delay="0"/>
                                  </p:stCondLst>
                                  <p:childTnLst>
                                    <p:animEffect transition="out" filter="wipe(down)">
                                      <p:cBhvr>
                                        <p:cTn id="34" dur="500"/>
                                        <p:tgtEl>
                                          <p:spTgt spid="20">
                                            <p:txEl>
                                              <p:pRg st="2" end="2"/>
                                            </p:txEl>
                                          </p:spTgt>
                                        </p:tgtEl>
                                      </p:cBhvr>
                                    </p:animEffect>
                                    <p:set>
                                      <p:cBhvr>
                                        <p:cTn id="35" dur="1" fill="hold">
                                          <p:stCondLst>
                                            <p:cond delay="499"/>
                                          </p:stCondLst>
                                        </p:cTn>
                                        <p:tgtEl>
                                          <p:spTgt spid="20">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9" grpId="1" animBg="1"/>
      <p:bldP spid="20" grpId="0" build="p"/>
      <p:bldP spid="20"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5507" y="2132856"/>
            <a:ext cx="6557910" cy="565201"/>
            <a:chOff x="1253160" y="1412775"/>
            <a:chExt cx="6557910" cy="550573"/>
          </a:xfrm>
          <a:solidFill>
            <a:srgbClr val="FF3300"/>
          </a:solidFill>
        </p:grpSpPr>
        <p:sp>
          <p:nvSpPr>
            <p:cNvPr id="95" name="同侧圆角矩形 94"/>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6" name="同侧圆角矩形 95"/>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3" name="矩形 212"/>
            <p:cNvSpPr/>
            <p:nvPr/>
          </p:nvSpPr>
          <p:spPr>
            <a:xfrm>
              <a:off x="3956028" y="1412776"/>
              <a:ext cx="1859805" cy="479698"/>
            </a:xfrm>
            <a:prstGeom prst="rect">
              <a:avLst/>
            </a:prstGeom>
            <a:grp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背景</a:t>
              </a:r>
              <a:r>
                <a:rPr lang="zh-CN" altLang="en-US" sz="2600" b="1" dirty="0">
                  <a:solidFill>
                    <a:srgbClr val="0070C0"/>
                  </a:solidFill>
                  <a:latin typeface="黑体" pitchFamily="49" charset="-122"/>
                  <a:ea typeface="黑体" pitchFamily="49" charset="-122"/>
                </a:rPr>
                <a:t>和意义</a:t>
              </a:r>
              <a:endParaRPr lang="ko-KR" altLang="en-US" sz="2600" b="1" dirty="0">
                <a:solidFill>
                  <a:srgbClr val="0070C0"/>
                </a:solidFill>
                <a:latin typeface="黑体" pitchFamily="49" charset="-122"/>
                <a:ea typeface="黑体" pitchFamily="49" charset="-122"/>
              </a:endParaRPr>
            </a:p>
          </p:txBody>
        </p:sp>
        <p:sp>
          <p:nvSpPr>
            <p:cNvPr id="221" name="矩形 220"/>
            <p:cNvSpPr/>
            <p:nvPr/>
          </p:nvSpPr>
          <p:spPr>
            <a:xfrm>
              <a:off x="1569876" y="1412776"/>
              <a:ext cx="352982" cy="492443"/>
            </a:xfrm>
            <a:prstGeom prst="rect">
              <a:avLst/>
            </a:prstGeom>
            <a:grp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1</a:t>
              </a:r>
              <a:endParaRPr lang="ko-KR" altLang="en-US" sz="2600" b="1" dirty="0">
                <a:solidFill>
                  <a:srgbClr val="0070C0"/>
                </a:solidFill>
                <a:latin typeface="黑体" pitchFamily="49" charset="-122"/>
                <a:ea typeface="黑体" pitchFamily="49" charset="-122"/>
              </a:endParaRPr>
            </a:p>
          </p:txBody>
        </p:sp>
      </p:grpSp>
      <p:grpSp>
        <p:nvGrpSpPr>
          <p:cNvPr id="4" name="组合 3"/>
          <p:cNvGrpSpPr/>
          <p:nvPr/>
        </p:nvGrpSpPr>
        <p:grpSpPr>
          <a:xfrm>
            <a:off x="1275507" y="2976571"/>
            <a:ext cx="6559201" cy="565200"/>
            <a:chOff x="1259632" y="2019603"/>
            <a:chExt cx="6559201" cy="550800"/>
          </a:xfrm>
          <a:solidFill>
            <a:schemeClr val="tx2">
              <a:lumMod val="60000"/>
              <a:lumOff val="40000"/>
            </a:schemeClr>
          </a:solidFill>
        </p:grpSpPr>
        <p:sp>
          <p:nvSpPr>
            <p:cNvPr id="97" name="同侧圆角矩形 96"/>
            <p:cNvSpPr/>
            <p:nvPr/>
          </p:nvSpPr>
          <p:spPr>
            <a:xfrm rot="16200000">
              <a:off x="1407406" y="1871829"/>
              <a:ext cx="550800" cy="846348"/>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8" name="同侧圆角矩形 97"/>
            <p:cNvSpPr/>
            <p:nvPr/>
          </p:nvSpPr>
          <p:spPr>
            <a:xfrm rot="16200000" flipV="1">
              <a:off x="4722271" y="-526159"/>
              <a:ext cx="550800" cy="564232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同侧圆角矩形 151"/>
            <p:cNvSpPr/>
            <p:nvPr/>
          </p:nvSpPr>
          <p:spPr>
            <a:xfrm rot="16200000">
              <a:off x="1164748" y="2169089"/>
              <a:ext cx="495720" cy="258284"/>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14" name="矩形 213"/>
            <p:cNvSpPr/>
            <p:nvPr/>
          </p:nvSpPr>
          <p:spPr>
            <a:xfrm>
              <a:off x="2941713" y="2046296"/>
              <a:ext cx="388843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国外</a:t>
              </a:r>
              <a:r>
                <a:rPr lang="zh-CN" altLang="en-US" sz="2600" b="1" dirty="0" smtClean="0">
                  <a:solidFill>
                    <a:srgbClr val="0070C0"/>
                  </a:solidFill>
                  <a:latin typeface="黑体" pitchFamily="49" charset="-122"/>
                  <a:ea typeface="黑体" pitchFamily="49" charset="-122"/>
                </a:rPr>
                <a:t>研究</a:t>
              </a:r>
              <a:r>
                <a:rPr lang="zh-CN" altLang="en-US" sz="2600" b="1" dirty="0">
                  <a:solidFill>
                    <a:srgbClr val="0070C0"/>
                  </a:solidFill>
                  <a:latin typeface="黑体" pitchFamily="49" charset="-122"/>
                  <a:ea typeface="黑体" pitchFamily="49" charset="-122"/>
                </a:rPr>
                <a:t>现状及面临问题</a:t>
              </a:r>
            </a:p>
          </p:txBody>
        </p:sp>
        <p:sp>
          <p:nvSpPr>
            <p:cNvPr id="222" name="矩形 221"/>
            <p:cNvSpPr/>
            <p:nvPr/>
          </p:nvSpPr>
          <p:spPr>
            <a:xfrm>
              <a:off x="1569876" y="2072461"/>
              <a:ext cx="35298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2</a:t>
              </a:r>
              <a:endParaRPr lang="zh-CN" altLang="en-US" sz="2600" b="1" dirty="0">
                <a:solidFill>
                  <a:srgbClr val="0070C0"/>
                </a:solidFill>
                <a:latin typeface="黑体" pitchFamily="49" charset="-122"/>
                <a:ea typeface="黑体" pitchFamily="49" charset="-122"/>
              </a:endParaRPr>
            </a:p>
          </p:txBody>
        </p:sp>
      </p:grpSp>
      <p:grpSp>
        <p:nvGrpSpPr>
          <p:cNvPr id="41" name="组合 40"/>
          <p:cNvGrpSpPr/>
          <p:nvPr/>
        </p:nvGrpSpPr>
        <p:grpSpPr>
          <a:xfrm>
            <a:off x="1275507" y="3820285"/>
            <a:ext cx="6557910" cy="565200"/>
            <a:chOff x="1253160" y="1412775"/>
            <a:chExt cx="6557910" cy="550573"/>
          </a:xfrm>
          <a:solidFill>
            <a:srgbClr val="FF0000"/>
          </a:solidFill>
        </p:grpSpPr>
        <p:sp>
          <p:nvSpPr>
            <p:cNvPr id="42" name="同侧圆角矩形 41"/>
            <p:cNvSpPr/>
            <p:nvPr/>
          </p:nvSpPr>
          <p:spPr>
            <a:xfrm rot="16200000">
              <a:off x="1400966" y="1264970"/>
              <a:ext cx="550572" cy="84618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3" name="同侧圆角矩形 42"/>
            <p:cNvSpPr/>
            <p:nvPr/>
          </p:nvSpPr>
          <p:spPr>
            <a:xfrm rot="16200000" flipV="1">
              <a:off x="4715176" y="-1132547"/>
              <a:ext cx="550572" cy="5641216"/>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3285976" y="1456968"/>
              <a:ext cx="3199915" cy="479699"/>
            </a:xfrm>
            <a:prstGeom prst="rect">
              <a:avLst/>
            </a:pr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研究目标与研究内容</a:t>
              </a:r>
            </a:p>
          </p:txBody>
        </p:sp>
        <p:sp>
          <p:nvSpPr>
            <p:cNvPr id="45" name="矩形 44"/>
            <p:cNvSpPr/>
            <p:nvPr/>
          </p:nvSpPr>
          <p:spPr>
            <a:xfrm>
              <a:off x="1569876" y="1412776"/>
              <a:ext cx="352982" cy="47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3</a:t>
              </a:r>
              <a:endParaRPr lang="ko-KR" altLang="en-US" sz="2600" b="1" dirty="0">
                <a:solidFill>
                  <a:srgbClr val="0070C0"/>
                </a:solidFill>
                <a:latin typeface="黑体" pitchFamily="49" charset="-122"/>
                <a:ea typeface="黑体" pitchFamily="49" charset="-122"/>
              </a:endParaRPr>
            </a:p>
          </p:txBody>
        </p:sp>
      </p:grpSp>
      <p:grpSp>
        <p:nvGrpSpPr>
          <p:cNvPr id="18" name="组合 17"/>
          <p:cNvGrpSpPr/>
          <p:nvPr/>
        </p:nvGrpSpPr>
        <p:grpSpPr>
          <a:xfrm>
            <a:off x="1276747" y="4663999"/>
            <a:ext cx="6557910" cy="565201"/>
            <a:chOff x="1253160" y="1412775"/>
            <a:chExt cx="6557910" cy="550573"/>
          </a:xfrm>
          <a:solidFill>
            <a:srgbClr val="BDEEFF"/>
          </a:solidFill>
        </p:grpSpPr>
        <p:sp>
          <p:nvSpPr>
            <p:cNvPr id="19" name="同侧圆角矩形 18"/>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同侧圆角矩形 19"/>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a:off x="4123546" y="1412776"/>
              <a:ext cx="1524776"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研究基础</a:t>
              </a:r>
              <a:endParaRPr lang="zh-CN" altLang="en-US" sz="2600" b="1" dirty="0">
                <a:solidFill>
                  <a:srgbClr val="0070C0"/>
                </a:solidFill>
                <a:latin typeface="黑体" pitchFamily="49" charset="-122"/>
                <a:ea typeface="黑体" pitchFamily="49" charset="-122"/>
              </a:endParaRPr>
            </a:p>
          </p:txBody>
        </p:sp>
        <p:sp>
          <p:nvSpPr>
            <p:cNvPr id="22" name="矩形 21"/>
            <p:cNvSpPr/>
            <p:nvPr/>
          </p:nvSpPr>
          <p:spPr>
            <a:xfrm>
              <a:off x="1569876" y="1412776"/>
              <a:ext cx="352982" cy="479699"/>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4</a:t>
              </a:r>
              <a:endParaRPr lang="ko-KR" altLang="en-US" sz="2600" b="1" dirty="0">
                <a:solidFill>
                  <a:srgbClr val="0070C0"/>
                </a:solidFill>
                <a:latin typeface="黑体" pitchFamily="49" charset="-122"/>
                <a:ea typeface="黑体" pitchFamily="49" charset="-122"/>
              </a:endParaRPr>
            </a:p>
          </p:txBody>
        </p:sp>
      </p:grpSp>
      <p:sp>
        <p:nvSpPr>
          <p:cNvPr id="31749"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a:solidFill>
                  <a:srgbClr val="003399"/>
                </a:solidFill>
                <a:latin typeface="华文中宋"/>
                <a:ea typeface="华文中宋"/>
                <a:cs typeface="华文中宋"/>
              </a:rPr>
              <a:t>内容提纲</a:t>
            </a:r>
          </a:p>
        </p:txBody>
      </p:sp>
    </p:spTree>
    <p:extLst>
      <p:ext uri="{BB962C8B-B14F-4D97-AF65-F5344CB8AC3E}">
        <p14:creationId xmlns:p14="http://schemas.microsoft.com/office/powerpoint/2010/main" val="9831258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日期占位符 3"/>
          <p:cNvSpPr>
            <a:spLocks noGrp="1"/>
          </p:cNvSpPr>
          <p:nvPr>
            <p:ph type="dt" sz="quarter" idx="10"/>
          </p:nvPr>
        </p:nvSpPr>
        <p:spPr>
          <a:ln>
            <a:miter lim="800000"/>
            <a:headEnd/>
            <a:tailEnd/>
          </a:ln>
        </p:spPr>
        <p:txBody>
          <a:bodyPr/>
          <a:lstStyle/>
          <a:p>
            <a:pPr fontAlgn="base">
              <a:spcBef>
                <a:spcPct val="0"/>
              </a:spcBef>
              <a:spcAft>
                <a:spcPct val="0"/>
              </a:spcAft>
              <a:defRPr/>
            </a:pPr>
            <a:fld id="{1A85D6E6-01BD-4C7C-9872-9D84871E1FE8}" type="datetime1">
              <a:rPr lang="zh-CN" altLang="en-US" smtClean="0">
                <a:sym typeface="Arial" charset="0"/>
              </a:rPr>
              <a:pPr fontAlgn="base">
                <a:spcBef>
                  <a:spcPct val="0"/>
                </a:spcBef>
                <a:spcAft>
                  <a:spcPct val="0"/>
                </a:spcAft>
                <a:defRPr/>
              </a:pPr>
              <a:t>9/28/14</a:t>
            </a:fld>
            <a:endParaRPr lang="en-US" altLang="zh-CN" sz="1800" smtClean="0">
              <a:solidFill>
                <a:srgbClr val="000000"/>
              </a:solidFill>
              <a:sym typeface="Arial" charset="0"/>
            </a:endParaRPr>
          </a:p>
        </p:txBody>
      </p:sp>
      <p:sp>
        <p:nvSpPr>
          <p:cNvPr id="9"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物联网安全搜索面临的挑战</a:t>
            </a:r>
          </a:p>
        </p:txBody>
      </p:sp>
      <p:sp>
        <p:nvSpPr>
          <p:cNvPr id="16" name="内容占位符 2"/>
          <p:cNvSpPr txBox="1">
            <a:spLocks/>
          </p:cNvSpPr>
          <p:nvPr/>
        </p:nvSpPr>
        <p:spPr bwMode="auto">
          <a:xfrm>
            <a:off x="1486800" y="1314000"/>
            <a:ext cx="6310312" cy="746125"/>
          </a:xfrm>
          <a:prstGeom prst="roundRect">
            <a:avLst>
              <a:gd name="adj" fmla="val 5460"/>
            </a:avLst>
          </a:prstGeom>
          <a:solidFill>
            <a:schemeClr val="accent6">
              <a:lumMod val="20000"/>
              <a:lumOff val="80000"/>
            </a:schemeClr>
          </a:solidFill>
          <a:extLst/>
        </p:spPr>
        <p:style>
          <a:lnRef idx="2">
            <a:schemeClr val="accent1"/>
          </a:lnRef>
          <a:fillRef idx="1">
            <a:schemeClr val="lt1"/>
          </a:fillRef>
          <a:effectRef idx="0">
            <a:schemeClr val="accent1"/>
          </a:effectRef>
          <a:fontRef idx="minor">
            <a:schemeClr val="dk1"/>
          </a:fontRef>
        </p:style>
        <p:txBody>
          <a:bodyPr anchor="ctr"/>
          <a:lstStyle>
            <a:lvl1pPr marL="342900" indent="-342900" algn="l" defTabSz="0" rtl="0" fontAlgn="base">
              <a:spcBef>
                <a:spcPct val="20000"/>
              </a:spcBef>
              <a:spcAft>
                <a:spcPct val="0"/>
              </a:spcAft>
              <a:buFont typeface="Arial" pitchFamily="34" charset="0"/>
              <a:buChar char="•"/>
              <a:defRPr sz="3200">
                <a:solidFill>
                  <a:schemeClr val="lt1"/>
                </a:solidFill>
                <a:latin typeface="+mn-lt"/>
                <a:ea typeface="+mn-ea"/>
                <a:cs typeface="+mn-cs"/>
                <a:sym typeface="Calibri" pitchFamily="34" charset="0"/>
              </a:defRPr>
            </a:lvl1pPr>
            <a:lvl2pPr marL="742950" indent="-285750" algn="l" defTabSz="0" rtl="0" fontAlgn="base">
              <a:spcBef>
                <a:spcPct val="20000"/>
              </a:spcBef>
              <a:spcAft>
                <a:spcPct val="0"/>
              </a:spcAft>
              <a:buFont typeface="Arial" pitchFamily="34" charset="0"/>
              <a:buChar char="–"/>
              <a:defRPr sz="2800">
                <a:solidFill>
                  <a:schemeClr val="lt1"/>
                </a:solidFill>
                <a:latin typeface="+mn-lt"/>
                <a:ea typeface="+mn-ea"/>
                <a:cs typeface="+mn-cs"/>
                <a:sym typeface="Calibri" pitchFamily="34" charset="0"/>
              </a:defRPr>
            </a:lvl2pPr>
            <a:lvl3pPr marL="1143000" indent="-228600" algn="l" defTabSz="0" rtl="0" fontAlgn="base">
              <a:spcBef>
                <a:spcPct val="20000"/>
              </a:spcBef>
              <a:spcAft>
                <a:spcPct val="0"/>
              </a:spcAft>
              <a:buFont typeface="Arial" pitchFamily="34" charset="0"/>
              <a:buChar char="•"/>
              <a:defRPr sz="2400">
                <a:solidFill>
                  <a:schemeClr val="lt1"/>
                </a:solidFill>
                <a:latin typeface="+mn-lt"/>
                <a:ea typeface="+mn-ea"/>
                <a:cs typeface="+mn-cs"/>
                <a:sym typeface="Calibri" pitchFamily="34" charset="0"/>
              </a:defRPr>
            </a:lvl3pPr>
            <a:lvl4pPr marL="1600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4pPr>
            <a:lvl5pPr marL="20574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9pPr>
          </a:lstStyle>
          <a:p>
            <a:pPr marL="95250" eaLnBrk="0" hangingPunct="0">
              <a:lnSpc>
                <a:spcPct val="150000"/>
              </a:lnSpc>
              <a:buNone/>
              <a:defRPr/>
            </a:pPr>
            <a:r>
              <a:rPr lang="zh-CN" altLang="en-US" sz="2000" b="1" kern="0" dirty="0">
                <a:solidFill>
                  <a:prstClr val="black">
                    <a:lumMod val="85000"/>
                    <a:lumOff val="15000"/>
                  </a:prstClr>
                </a:solidFill>
                <a:latin typeface="宋体"/>
              </a:rPr>
              <a:t> </a:t>
            </a:r>
            <a:r>
              <a:rPr lang="en-US" altLang="zh-CN" sz="2000" b="1" kern="0" dirty="0">
                <a:solidFill>
                  <a:prstClr val="black">
                    <a:lumMod val="85000"/>
                    <a:lumOff val="15000"/>
                  </a:prstClr>
                </a:solidFill>
                <a:latin typeface="宋体"/>
              </a:rPr>
              <a:t>1</a:t>
            </a:r>
            <a:r>
              <a:rPr lang="zh-CN" altLang="en-US" sz="2000" b="1" kern="0" dirty="0" smtClean="0">
                <a:solidFill>
                  <a:prstClr val="black">
                    <a:lumMod val="85000"/>
                    <a:lumOff val="15000"/>
                  </a:prstClr>
                </a:solidFill>
                <a:latin typeface="宋体"/>
              </a:rPr>
              <a:t>、</a:t>
            </a:r>
            <a:r>
              <a:rPr lang="zh-CN" altLang="en-US" sz="2000" b="1" dirty="0">
                <a:solidFill>
                  <a:srgbClr val="262626"/>
                </a:solidFill>
                <a:latin typeface="宋体" charset="-122"/>
              </a:rPr>
              <a:t>物</a:t>
            </a:r>
            <a:r>
              <a:rPr lang="zh-CN" altLang="en-US" sz="2000" b="1" dirty="0" smtClean="0">
                <a:solidFill>
                  <a:srgbClr val="262626"/>
                </a:solidFill>
                <a:latin typeface="宋体" charset="-122"/>
              </a:rPr>
              <a:t>联网数据具有</a:t>
            </a:r>
            <a:r>
              <a:rPr lang="zh-CN" altLang="en-US" sz="2000" b="1" dirty="0">
                <a:solidFill>
                  <a:srgbClr val="262626"/>
                </a:solidFill>
                <a:latin typeface="宋体" charset="-122"/>
              </a:rPr>
              <a:t>典型的实时、</a:t>
            </a:r>
            <a:r>
              <a:rPr lang="zh-CN" altLang="en-US" sz="2000" b="1" dirty="0" smtClean="0">
                <a:solidFill>
                  <a:srgbClr val="262626"/>
                </a:solidFill>
                <a:latin typeface="宋体" charset="-122"/>
              </a:rPr>
              <a:t>动态特性</a:t>
            </a:r>
            <a:endParaRPr lang="zh-CN" altLang="en-US" sz="2000" b="1" dirty="0">
              <a:solidFill>
                <a:srgbClr val="262626"/>
              </a:solidFill>
              <a:latin typeface="宋体" charset="-122"/>
            </a:endParaRPr>
          </a:p>
        </p:txBody>
      </p:sp>
      <p:sp>
        <p:nvSpPr>
          <p:cNvPr id="109581" name="内容占位符 2"/>
          <p:cNvSpPr>
            <a:spLocks noGrp="1"/>
          </p:cNvSpPr>
          <p:nvPr/>
        </p:nvSpPr>
        <p:spPr bwMode="auto">
          <a:xfrm>
            <a:off x="1486800" y="2614613"/>
            <a:ext cx="6229350" cy="4525962"/>
          </a:xfrm>
          <a:prstGeom prst="rect">
            <a:avLst/>
          </a:prstGeom>
          <a:noFill/>
          <a:ln w="9525">
            <a:noFill/>
            <a:miter lim="800000"/>
            <a:headEnd/>
            <a:tailEnd/>
          </a:ln>
        </p:spPr>
        <p:txBody>
          <a:bodyPr/>
          <a:lstStyle/>
          <a:p>
            <a:pPr marL="742950" lvl="1" indent="-285750" defTabSz="0">
              <a:spcBef>
                <a:spcPct val="20000"/>
              </a:spcBef>
              <a:buFont typeface="Arial" charset="0"/>
              <a:buChar char="–"/>
            </a:pPr>
            <a:endParaRPr lang="en-US" altLang="zh-CN" sz="2000">
              <a:solidFill>
                <a:srgbClr val="000000"/>
              </a:solidFill>
              <a:latin typeface="Calibri" pitchFamily="34" charset="0"/>
              <a:sym typeface="Calibri" pitchFamily="34" charset="0"/>
            </a:endParaRPr>
          </a:p>
          <a:p>
            <a:pPr marL="342900" indent="-342900" defTabSz="0">
              <a:spcBef>
                <a:spcPct val="20000"/>
              </a:spcBef>
              <a:buFontTx/>
              <a:buChar char="─"/>
            </a:pPr>
            <a:endParaRPr lang="zh-CN" altLang="en-US" sz="2400">
              <a:solidFill>
                <a:srgbClr val="000000"/>
              </a:solidFill>
              <a:latin typeface="Calibri" pitchFamily="34" charset="0"/>
              <a:sym typeface="Calibri" pitchFamily="34" charset="0"/>
            </a:endParaRPr>
          </a:p>
          <a:p>
            <a:pPr marL="342900" indent="-342900" defTabSz="0">
              <a:spcBef>
                <a:spcPct val="20000"/>
              </a:spcBef>
              <a:buFontTx/>
              <a:buChar char="─"/>
            </a:pPr>
            <a:endParaRPr lang="zh-CN" altLang="en-US" sz="2400">
              <a:solidFill>
                <a:srgbClr val="000000"/>
              </a:solidFill>
              <a:latin typeface="Calibri" pitchFamily="34" charset="0"/>
              <a:sym typeface="Calibri" pitchFamily="34" charset="0"/>
            </a:endParaRPr>
          </a:p>
          <a:p>
            <a:pPr marL="342900" indent="-342900" defTabSz="0">
              <a:spcBef>
                <a:spcPct val="20000"/>
              </a:spcBef>
              <a:buFontTx/>
              <a:buChar char="─"/>
            </a:pPr>
            <a:endParaRPr lang="en-US" altLang="zh-CN" sz="2400">
              <a:solidFill>
                <a:srgbClr val="000000"/>
              </a:solidFill>
              <a:latin typeface="Calibri" pitchFamily="34" charset="0"/>
              <a:sym typeface="Calibri" pitchFamily="34" charset="0"/>
            </a:endParaRPr>
          </a:p>
        </p:txBody>
      </p:sp>
      <p:sp>
        <p:nvSpPr>
          <p:cNvPr id="18" name="内容占位符 2"/>
          <p:cNvSpPr txBox="1">
            <a:spLocks/>
          </p:cNvSpPr>
          <p:nvPr/>
        </p:nvSpPr>
        <p:spPr bwMode="auto">
          <a:xfrm>
            <a:off x="1486800" y="2132856"/>
            <a:ext cx="6310312" cy="746125"/>
          </a:xfrm>
          <a:prstGeom prst="roundRect">
            <a:avLst>
              <a:gd name="adj" fmla="val 5460"/>
            </a:avLst>
          </a:prstGeom>
          <a:solidFill>
            <a:schemeClr val="accent6">
              <a:lumMod val="20000"/>
              <a:lumOff val="80000"/>
            </a:schemeClr>
          </a:solidFill>
          <a:extLst/>
        </p:spPr>
        <p:style>
          <a:lnRef idx="2">
            <a:schemeClr val="accent1"/>
          </a:lnRef>
          <a:fillRef idx="1">
            <a:schemeClr val="lt1"/>
          </a:fillRef>
          <a:effectRef idx="0">
            <a:schemeClr val="accent1"/>
          </a:effectRef>
          <a:fontRef idx="minor">
            <a:schemeClr val="dk1"/>
          </a:fontRef>
        </p:style>
        <p:txBody>
          <a:bodyPr anchor="ctr"/>
          <a:lstStyle>
            <a:lvl1pPr marL="342900" indent="-342900" algn="l" defTabSz="0" rtl="0" fontAlgn="base">
              <a:spcBef>
                <a:spcPct val="20000"/>
              </a:spcBef>
              <a:spcAft>
                <a:spcPct val="0"/>
              </a:spcAft>
              <a:buFont typeface="Arial" pitchFamily="34" charset="0"/>
              <a:buChar char="•"/>
              <a:defRPr sz="3200">
                <a:solidFill>
                  <a:schemeClr val="lt1"/>
                </a:solidFill>
                <a:latin typeface="+mn-lt"/>
                <a:ea typeface="+mn-ea"/>
                <a:cs typeface="+mn-cs"/>
                <a:sym typeface="Calibri" pitchFamily="34" charset="0"/>
              </a:defRPr>
            </a:lvl1pPr>
            <a:lvl2pPr marL="742950" indent="-285750" algn="l" defTabSz="0" rtl="0" fontAlgn="base">
              <a:spcBef>
                <a:spcPct val="20000"/>
              </a:spcBef>
              <a:spcAft>
                <a:spcPct val="0"/>
              </a:spcAft>
              <a:buFont typeface="Arial" pitchFamily="34" charset="0"/>
              <a:buChar char="–"/>
              <a:defRPr sz="2800">
                <a:solidFill>
                  <a:schemeClr val="lt1"/>
                </a:solidFill>
                <a:latin typeface="+mn-lt"/>
                <a:ea typeface="+mn-ea"/>
                <a:cs typeface="+mn-cs"/>
                <a:sym typeface="Calibri" pitchFamily="34" charset="0"/>
              </a:defRPr>
            </a:lvl2pPr>
            <a:lvl3pPr marL="1143000" indent="-228600" algn="l" defTabSz="0" rtl="0" fontAlgn="base">
              <a:spcBef>
                <a:spcPct val="20000"/>
              </a:spcBef>
              <a:spcAft>
                <a:spcPct val="0"/>
              </a:spcAft>
              <a:buFont typeface="Arial" pitchFamily="34" charset="0"/>
              <a:buChar char="•"/>
              <a:defRPr sz="2400">
                <a:solidFill>
                  <a:schemeClr val="lt1"/>
                </a:solidFill>
                <a:latin typeface="+mn-lt"/>
                <a:ea typeface="+mn-ea"/>
                <a:cs typeface="+mn-cs"/>
                <a:sym typeface="Calibri" pitchFamily="34" charset="0"/>
              </a:defRPr>
            </a:lvl3pPr>
            <a:lvl4pPr marL="1600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4pPr>
            <a:lvl5pPr marL="20574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9pPr>
          </a:lstStyle>
          <a:p>
            <a:pPr marL="95250" eaLnBrk="0" hangingPunct="0">
              <a:lnSpc>
                <a:spcPct val="150000"/>
              </a:lnSpc>
              <a:buNone/>
              <a:defRPr/>
            </a:pPr>
            <a:r>
              <a:rPr lang="en-US" altLang="zh-CN" sz="2000" b="1" kern="0" dirty="0" smtClean="0">
                <a:solidFill>
                  <a:prstClr val="black">
                    <a:lumMod val="85000"/>
                    <a:lumOff val="15000"/>
                  </a:prstClr>
                </a:solidFill>
                <a:latin typeface="宋体"/>
              </a:rPr>
              <a:t> 2</a:t>
            </a:r>
            <a:r>
              <a:rPr lang="zh-CN" altLang="en-US" sz="2000" b="1" kern="0" dirty="0" smtClean="0">
                <a:solidFill>
                  <a:prstClr val="black">
                    <a:lumMod val="85000"/>
                    <a:lumOff val="15000"/>
                  </a:prstClr>
                </a:solidFill>
                <a:latin typeface="宋体"/>
              </a:rPr>
              <a:t>、物联网搜索</a:t>
            </a:r>
            <a:r>
              <a:rPr lang="zh-CN" altLang="en-US" sz="2000" b="1" kern="0" dirty="0">
                <a:solidFill>
                  <a:prstClr val="black">
                    <a:lumMod val="85000"/>
                    <a:lumOff val="15000"/>
                  </a:prstClr>
                </a:solidFill>
                <a:latin typeface="宋体"/>
              </a:rPr>
              <a:t>需求复杂</a:t>
            </a:r>
            <a:r>
              <a:rPr lang="zh-CN" altLang="en-US" sz="2000" b="1" kern="0" dirty="0" smtClean="0">
                <a:solidFill>
                  <a:prstClr val="black">
                    <a:lumMod val="85000"/>
                    <a:lumOff val="15000"/>
                  </a:prstClr>
                </a:solidFill>
                <a:latin typeface="宋体"/>
              </a:rPr>
              <a:t>多变</a:t>
            </a:r>
            <a:endParaRPr lang="zh-CN" altLang="en-US" sz="2000" b="1" kern="0" dirty="0">
              <a:solidFill>
                <a:prstClr val="black">
                  <a:lumMod val="85000"/>
                  <a:lumOff val="15000"/>
                </a:prstClr>
              </a:solidFill>
              <a:latin typeface="宋体"/>
            </a:endParaRPr>
          </a:p>
        </p:txBody>
      </p:sp>
      <p:sp>
        <p:nvSpPr>
          <p:cNvPr id="10" name="内容占位符 2"/>
          <p:cNvSpPr txBox="1">
            <a:spLocks/>
          </p:cNvSpPr>
          <p:nvPr/>
        </p:nvSpPr>
        <p:spPr bwMode="auto">
          <a:xfrm>
            <a:off x="1482997" y="2979439"/>
            <a:ext cx="6310313" cy="746125"/>
          </a:xfrm>
          <a:prstGeom prst="roundRect">
            <a:avLst>
              <a:gd name="adj" fmla="val 5460"/>
            </a:avLst>
          </a:prstGeom>
          <a:solidFill>
            <a:schemeClr val="accent6">
              <a:lumMod val="20000"/>
              <a:lumOff val="80000"/>
            </a:schemeClr>
          </a:solidFill>
          <a:extLst/>
        </p:spPr>
        <p:style>
          <a:lnRef idx="2">
            <a:schemeClr val="accent1"/>
          </a:lnRef>
          <a:fillRef idx="1">
            <a:schemeClr val="lt1"/>
          </a:fillRef>
          <a:effectRef idx="0">
            <a:schemeClr val="accent1"/>
          </a:effectRef>
          <a:fontRef idx="minor">
            <a:schemeClr val="dk1"/>
          </a:fontRef>
        </p:style>
        <p:txBody>
          <a:bodyPr anchor="ctr"/>
          <a:lstStyle>
            <a:lvl1pPr marL="342900" indent="-342900" algn="l" defTabSz="0" rtl="0" fontAlgn="base">
              <a:spcBef>
                <a:spcPct val="20000"/>
              </a:spcBef>
              <a:spcAft>
                <a:spcPct val="0"/>
              </a:spcAft>
              <a:buFont typeface="Arial" pitchFamily="34" charset="0"/>
              <a:buChar char="•"/>
              <a:defRPr sz="3200">
                <a:solidFill>
                  <a:schemeClr val="lt1"/>
                </a:solidFill>
                <a:latin typeface="+mn-lt"/>
                <a:ea typeface="+mn-ea"/>
                <a:cs typeface="+mn-cs"/>
                <a:sym typeface="Calibri" pitchFamily="34" charset="0"/>
              </a:defRPr>
            </a:lvl1pPr>
            <a:lvl2pPr marL="742950" indent="-285750" algn="l" defTabSz="0" rtl="0" fontAlgn="base">
              <a:spcBef>
                <a:spcPct val="20000"/>
              </a:spcBef>
              <a:spcAft>
                <a:spcPct val="0"/>
              </a:spcAft>
              <a:buFont typeface="Arial" pitchFamily="34" charset="0"/>
              <a:buChar char="–"/>
              <a:defRPr sz="2800">
                <a:solidFill>
                  <a:schemeClr val="lt1"/>
                </a:solidFill>
                <a:latin typeface="+mn-lt"/>
                <a:ea typeface="+mn-ea"/>
                <a:cs typeface="+mn-cs"/>
                <a:sym typeface="Calibri" pitchFamily="34" charset="0"/>
              </a:defRPr>
            </a:lvl2pPr>
            <a:lvl3pPr marL="1143000" indent="-228600" algn="l" defTabSz="0" rtl="0" fontAlgn="base">
              <a:spcBef>
                <a:spcPct val="20000"/>
              </a:spcBef>
              <a:spcAft>
                <a:spcPct val="0"/>
              </a:spcAft>
              <a:buFont typeface="Arial" pitchFamily="34" charset="0"/>
              <a:buChar char="•"/>
              <a:defRPr sz="2400">
                <a:solidFill>
                  <a:schemeClr val="lt1"/>
                </a:solidFill>
                <a:latin typeface="+mn-lt"/>
                <a:ea typeface="+mn-ea"/>
                <a:cs typeface="+mn-cs"/>
                <a:sym typeface="Calibri" pitchFamily="34" charset="0"/>
              </a:defRPr>
            </a:lvl3pPr>
            <a:lvl4pPr marL="1600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4pPr>
            <a:lvl5pPr marL="20574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lt1"/>
                </a:solidFill>
                <a:latin typeface="+mn-lt"/>
                <a:ea typeface="+mn-ea"/>
                <a:cs typeface="+mn-cs"/>
                <a:sym typeface="Calibri" pitchFamily="34" charset="0"/>
              </a:defRPr>
            </a:lvl9pPr>
          </a:lstStyle>
          <a:p>
            <a:pPr marL="95250" eaLnBrk="0" hangingPunct="0">
              <a:lnSpc>
                <a:spcPct val="150000"/>
              </a:lnSpc>
              <a:buFont typeface="Arial" pitchFamily="34" charset="0"/>
              <a:buNone/>
              <a:defRPr/>
            </a:pPr>
            <a:r>
              <a:rPr lang="en-US" altLang="zh-CN" sz="2000" b="1" kern="0" dirty="0" smtClean="0">
                <a:solidFill>
                  <a:prstClr val="black">
                    <a:lumMod val="85000"/>
                    <a:lumOff val="15000"/>
                  </a:prstClr>
                </a:solidFill>
                <a:latin typeface="宋体"/>
              </a:rPr>
              <a:t> 3</a:t>
            </a:r>
            <a:r>
              <a:rPr lang="zh-CN" altLang="en-US" sz="2000" b="1" kern="0" dirty="0" smtClean="0">
                <a:solidFill>
                  <a:prstClr val="black">
                    <a:lumMod val="85000"/>
                    <a:lumOff val="15000"/>
                  </a:prstClr>
                </a:solidFill>
                <a:latin typeface="宋体"/>
              </a:rPr>
              <a:t>、物联网搜索需要满足不同的</a:t>
            </a:r>
            <a:r>
              <a:rPr lang="en-US" altLang="zh-CN" sz="2000" b="1" kern="0" dirty="0" smtClean="0">
                <a:solidFill>
                  <a:prstClr val="black">
                    <a:lumMod val="85000"/>
                    <a:lumOff val="15000"/>
                  </a:prstClr>
                </a:solidFill>
                <a:latin typeface="宋体"/>
              </a:rPr>
              <a:t>QOS</a:t>
            </a:r>
            <a:endParaRPr lang="zh-CN" altLang="en-US" sz="2000" b="1" kern="0" dirty="0">
              <a:solidFill>
                <a:prstClr val="black">
                  <a:lumMod val="85000"/>
                  <a:lumOff val="15000"/>
                </a:prstClr>
              </a:solidFill>
              <a:latin typeface="宋体"/>
            </a:endParaRPr>
          </a:p>
        </p:txBody>
      </p:sp>
      <p:sp>
        <p:nvSpPr>
          <p:cNvPr id="11" name="Rectangle 5"/>
          <p:cNvSpPr>
            <a:spLocks noChangeArrowheads="1"/>
          </p:cNvSpPr>
          <p:nvPr/>
        </p:nvSpPr>
        <p:spPr bwMode="auto">
          <a:xfrm>
            <a:off x="1490935" y="3843039"/>
            <a:ext cx="6321425" cy="2752725"/>
          </a:xfrm>
          <a:prstGeom prst="rect">
            <a:avLst/>
          </a:prstGeom>
          <a:solidFill>
            <a:schemeClr val="bg1">
              <a:lumMod val="95000"/>
            </a:schemeClr>
          </a:solidFill>
          <a:ln w="28575">
            <a:solidFill>
              <a:srgbClr val="FFC000"/>
            </a:solidFill>
            <a:miter lim="800000"/>
            <a:headEnd/>
            <a:tailEnd/>
          </a:ln>
          <a:extLst/>
        </p:spPr>
        <p:txBody>
          <a:bodyPr/>
          <a:lstStyle/>
          <a:p>
            <a:pPr marL="87313" lvl="2" fontAlgn="auto">
              <a:lnSpc>
                <a:spcPct val="120000"/>
              </a:lnSpc>
              <a:spcBef>
                <a:spcPts val="0"/>
              </a:spcBef>
              <a:spcAft>
                <a:spcPts val="0"/>
              </a:spcAft>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12" name="内容占位符 5"/>
          <p:cNvSpPr txBox="1">
            <a:spLocks/>
          </p:cNvSpPr>
          <p:nvPr/>
        </p:nvSpPr>
        <p:spPr bwMode="auto">
          <a:xfrm>
            <a:off x="1511572" y="3879552"/>
            <a:ext cx="6232525" cy="271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a:lstStyle>
          <a:p>
            <a:pPr eaLnBrk="1" hangingPunct="1">
              <a:lnSpc>
                <a:spcPct val="120000"/>
              </a:lnSpc>
            </a:pPr>
            <a:r>
              <a:rPr lang="zh-CN" altLang="en-US" sz="2000" dirty="0" smtClean="0">
                <a:latin typeface="华文中宋"/>
                <a:ea typeface="华文中宋"/>
                <a:cs typeface="华文中宋"/>
              </a:rPr>
              <a:t>传统的互联网搜索结果是尽力而为，对结果要求是准确和快速即可</a:t>
            </a:r>
            <a:endParaRPr lang="en-US" altLang="zh-CN" sz="2000" dirty="0" smtClean="0">
              <a:latin typeface="华文中宋"/>
              <a:ea typeface="华文中宋"/>
              <a:cs typeface="华文中宋"/>
            </a:endParaRPr>
          </a:p>
          <a:p>
            <a:pPr eaLnBrk="1" hangingPunct="1">
              <a:lnSpc>
                <a:spcPct val="120000"/>
              </a:lnSpc>
            </a:pPr>
            <a:r>
              <a:rPr lang="zh-CN" altLang="en-US" sz="2000" dirty="0" smtClean="0">
                <a:latin typeface="华文中宋"/>
                <a:ea typeface="华文中宋"/>
                <a:cs typeface="华文中宋"/>
              </a:rPr>
              <a:t>物联网搜索结果具有多评价属性的特点，用户对搜索结果要求不一。有时是尽力而为，而有时是不停搜索直到搜出结果为止，有时需要准确，有时需要实时，有时需要能耗低。不同的结果评价形式同样会影响对安全的</a:t>
            </a:r>
            <a:r>
              <a:rPr lang="zh-CN" altLang="en-US" sz="2000" dirty="0">
                <a:latin typeface="华文中宋"/>
                <a:ea typeface="华文中宋"/>
                <a:cs typeface="华文中宋"/>
              </a:rPr>
              <a:t>要求</a:t>
            </a:r>
            <a:r>
              <a:rPr lang="zh-CN" altLang="en-US" sz="2000" dirty="0" smtClean="0">
                <a:latin typeface="华文中宋"/>
                <a:ea typeface="华文中宋"/>
                <a:cs typeface="华文中宋"/>
              </a:rPr>
              <a:t>。</a:t>
            </a:r>
            <a:endParaRPr lang="en-US" altLang="zh-CN" sz="2000" dirty="0" smtClean="0">
              <a:latin typeface="华文中宋"/>
              <a:ea typeface="华文中宋"/>
              <a:cs typeface="华文中宋"/>
            </a:endParaRPr>
          </a:p>
        </p:txBody>
      </p:sp>
    </p:spTree>
    <p:extLst>
      <p:ext uri="{BB962C8B-B14F-4D97-AF65-F5344CB8AC3E}">
        <p14:creationId xmlns:p14="http://schemas.microsoft.com/office/powerpoint/2010/main" val="11891294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up)">
                                      <p:cBhvr>
                                        <p:cTn id="15" dur="500"/>
                                        <p:tgtEl>
                                          <p:spTgt spid="12">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Effect transition="in" filter="wipe(up)">
                                      <p:cBhvr>
                                        <p:cTn id="18" dur="500"/>
                                        <p:tgtEl>
                                          <p:spTgt spid="12">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4" fill="hold" grpId="1" nodeType="clickEffect">
                                  <p:stCondLst>
                                    <p:cond delay="0"/>
                                  </p:stCondLst>
                                  <p:childTnLst>
                                    <p:animEffect transition="out" filter="wipe(down)">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22" presetClass="exit" presetSubtype="4" fill="hold" grpId="1" nodeType="withEffect">
                                  <p:stCondLst>
                                    <p:cond delay="0"/>
                                  </p:stCondLst>
                                  <p:childTnLst>
                                    <p:animEffect transition="out" filter="wipe(down)">
                                      <p:cBhvr>
                                        <p:cTn id="25" dur="500"/>
                                        <p:tgtEl>
                                          <p:spTgt spid="12">
                                            <p:txEl>
                                              <p:pRg st="0" end="0"/>
                                            </p:txEl>
                                          </p:spTgt>
                                        </p:tgtEl>
                                      </p:cBhvr>
                                    </p:animEffect>
                                    <p:set>
                                      <p:cBhvr>
                                        <p:cTn id="26" dur="1" fill="hold">
                                          <p:stCondLst>
                                            <p:cond delay="499"/>
                                          </p:stCondLst>
                                        </p:cTn>
                                        <p:tgtEl>
                                          <p:spTgt spid="12">
                                            <p:txEl>
                                              <p:pRg st="0" end="0"/>
                                            </p:txEl>
                                          </p:spTgt>
                                        </p:tgtEl>
                                        <p:attrNameLst>
                                          <p:attrName>style.visibility</p:attrName>
                                        </p:attrNameLst>
                                      </p:cBhvr>
                                      <p:to>
                                        <p:strVal val="hidden"/>
                                      </p:to>
                                    </p:set>
                                  </p:childTnLst>
                                </p:cTn>
                              </p:par>
                              <p:par>
                                <p:cTn id="27" presetID="22" presetClass="exit" presetSubtype="4" fill="hold" grpId="1" nodeType="withEffect">
                                  <p:stCondLst>
                                    <p:cond delay="0"/>
                                  </p:stCondLst>
                                  <p:childTnLst>
                                    <p:animEffect transition="out" filter="wipe(down)">
                                      <p:cBhvr>
                                        <p:cTn id="28" dur="500"/>
                                        <p:tgtEl>
                                          <p:spTgt spid="12">
                                            <p:txEl>
                                              <p:pRg st="1" end="1"/>
                                            </p:txEl>
                                          </p:spTgt>
                                        </p:tgtEl>
                                      </p:cBhvr>
                                    </p:animEffect>
                                    <p:set>
                                      <p:cBhvr>
                                        <p:cTn id="29" dur="1" fill="hold">
                                          <p:stCondLst>
                                            <p:cond delay="499"/>
                                          </p:stCondLst>
                                        </p:cTn>
                                        <p:tgtEl>
                                          <p:spTgt spid="12">
                                            <p:txEl>
                                              <p:pRg st="1" end="1"/>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build="p"/>
      <p:bldP spid="12"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5507" y="2132856"/>
            <a:ext cx="6557910" cy="565201"/>
            <a:chOff x="1253160" y="1412775"/>
            <a:chExt cx="6557910" cy="550573"/>
          </a:xfrm>
          <a:solidFill>
            <a:srgbClr val="BDEEFF"/>
          </a:solidFill>
        </p:grpSpPr>
        <p:sp>
          <p:nvSpPr>
            <p:cNvPr id="95" name="同侧圆角矩形 94"/>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6" name="同侧圆角矩形 95"/>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3" name="矩形 212"/>
            <p:cNvSpPr/>
            <p:nvPr/>
          </p:nvSpPr>
          <p:spPr>
            <a:xfrm>
              <a:off x="3956028" y="1412776"/>
              <a:ext cx="1859805"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背景</a:t>
              </a:r>
              <a:r>
                <a:rPr lang="zh-CN" altLang="en-US" sz="2600" b="1" dirty="0">
                  <a:solidFill>
                    <a:srgbClr val="0070C0"/>
                  </a:solidFill>
                  <a:latin typeface="黑体" pitchFamily="49" charset="-122"/>
                  <a:ea typeface="黑体" pitchFamily="49" charset="-122"/>
                </a:rPr>
                <a:t>和意义</a:t>
              </a:r>
              <a:endParaRPr lang="ko-KR" altLang="en-US" sz="2600" b="1" dirty="0">
                <a:solidFill>
                  <a:srgbClr val="0070C0"/>
                </a:solidFill>
                <a:latin typeface="黑体" pitchFamily="49" charset="-122"/>
                <a:ea typeface="黑体" pitchFamily="49" charset="-122"/>
              </a:endParaRPr>
            </a:p>
          </p:txBody>
        </p:sp>
        <p:sp>
          <p:nvSpPr>
            <p:cNvPr id="221" name="矩形 220"/>
            <p:cNvSpPr/>
            <p:nvPr/>
          </p:nvSpPr>
          <p:spPr>
            <a:xfrm>
              <a:off x="1569876" y="1412776"/>
              <a:ext cx="352982" cy="492443"/>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1</a:t>
              </a:r>
              <a:endParaRPr lang="ko-KR" altLang="en-US" sz="2600" b="1" dirty="0">
                <a:solidFill>
                  <a:srgbClr val="0070C0"/>
                </a:solidFill>
                <a:latin typeface="黑体" pitchFamily="49" charset="-122"/>
                <a:ea typeface="黑体" pitchFamily="49" charset="-122"/>
              </a:endParaRPr>
            </a:p>
          </p:txBody>
        </p:sp>
      </p:grpSp>
      <p:grpSp>
        <p:nvGrpSpPr>
          <p:cNvPr id="4" name="组合 3"/>
          <p:cNvGrpSpPr/>
          <p:nvPr/>
        </p:nvGrpSpPr>
        <p:grpSpPr>
          <a:xfrm>
            <a:off x="1275507" y="2976571"/>
            <a:ext cx="6559201" cy="565200"/>
            <a:chOff x="1259632" y="2019603"/>
            <a:chExt cx="6559201" cy="550800"/>
          </a:xfrm>
          <a:solidFill>
            <a:schemeClr val="tx2">
              <a:lumMod val="60000"/>
              <a:lumOff val="40000"/>
            </a:schemeClr>
          </a:solidFill>
        </p:grpSpPr>
        <p:sp>
          <p:nvSpPr>
            <p:cNvPr id="97" name="同侧圆角矩形 96"/>
            <p:cNvSpPr/>
            <p:nvPr/>
          </p:nvSpPr>
          <p:spPr>
            <a:xfrm rot="16200000">
              <a:off x="1407406" y="1871829"/>
              <a:ext cx="550800" cy="846348"/>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8" name="同侧圆角矩形 97"/>
            <p:cNvSpPr/>
            <p:nvPr/>
          </p:nvSpPr>
          <p:spPr>
            <a:xfrm rot="16200000" flipV="1">
              <a:off x="4722271" y="-526159"/>
              <a:ext cx="550800" cy="564232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同侧圆角矩形 151"/>
            <p:cNvSpPr/>
            <p:nvPr/>
          </p:nvSpPr>
          <p:spPr>
            <a:xfrm rot="16200000">
              <a:off x="1164748" y="2169089"/>
              <a:ext cx="495720" cy="258284"/>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14" name="矩形 213"/>
            <p:cNvSpPr/>
            <p:nvPr/>
          </p:nvSpPr>
          <p:spPr>
            <a:xfrm>
              <a:off x="2941713" y="2046296"/>
              <a:ext cx="388843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国外</a:t>
              </a:r>
              <a:r>
                <a:rPr lang="zh-CN" altLang="en-US" sz="2600" b="1" dirty="0" smtClean="0">
                  <a:solidFill>
                    <a:srgbClr val="0070C0"/>
                  </a:solidFill>
                  <a:latin typeface="黑体" pitchFamily="49" charset="-122"/>
                  <a:ea typeface="黑体" pitchFamily="49" charset="-122"/>
                </a:rPr>
                <a:t>研究</a:t>
              </a:r>
              <a:r>
                <a:rPr lang="zh-CN" altLang="en-US" sz="2600" b="1" dirty="0">
                  <a:solidFill>
                    <a:srgbClr val="0070C0"/>
                  </a:solidFill>
                  <a:latin typeface="黑体" pitchFamily="49" charset="-122"/>
                  <a:ea typeface="黑体" pitchFamily="49" charset="-122"/>
                </a:rPr>
                <a:t>现状及面临问题</a:t>
              </a:r>
            </a:p>
          </p:txBody>
        </p:sp>
        <p:sp>
          <p:nvSpPr>
            <p:cNvPr id="222" name="矩形 221"/>
            <p:cNvSpPr/>
            <p:nvPr/>
          </p:nvSpPr>
          <p:spPr>
            <a:xfrm>
              <a:off x="1569876" y="2072461"/>
              <a:ext cx="35298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2</a:t>
              </a:r>
              <a:endParaRPr lang="zh-CN" altLang="en-US" sz="2600" b="1" dirty="0">
                <a:solidFill>
                  <a:srgbClr val="0070C0"/>
                </a:solidFill>
                <a:latin typeface="黑体" pitchFamily="49" charset="-122"/>
                <a:ea typeface="黑体" pitchFamily="49" charset="-122"/>
              </a:endParaRPr>
            </a:p>
          </p:txBody>
        </p:sp>
      </p:grpSp>
      <p:grpSp>
        <p:nvGrpSpPr>
          <p:cNvPr id="41" name="组合 40"/>
          <p:cNvGrpSpPr/>
          <p:nvPr/>
        </p:nvGrpSpPr>
        <p:grpSpPr>
          <a:xfrm>
            <a:off x="1275507" y="3820285"/>
            <a:ext cx="6557910" cy="565200"/>
            <a:chOff x="1253160" y="1412775"/>
            <a:chExt cx="6557910" cy="550573"/>
          </a:xfrm>
          <a:solidFill>
            <a:srgbClr val="FF3300"/>
          </a:solidFill>
        </p:grpSpPr>
        <p:sp>
          <p:nvSpPr>
            <p:cNvPr id="42" name="同侧圆角矩形 41"/>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3" name="同侧圆角矩形 42"/>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3285976" y="1456968"/>
              <a:ext cx="3199915" cy="479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研究目标与研究内容</a:t>
              </a:r>
            </a:p>
          </p:txBody>
        </p:sp>
        <p:sp>
          <p:nvSpPr>
            <p:cNvPr id="45" name="矩形 44"/>
            <p:cNvSpPr/>
            <p:nvPr/>
          </p:nvSpPr>
          <p:spPr>
            <a:xfrm>
              <a:off x="1569876" y="1412776"/>
              <a:ext cx="352982" cy="479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3</a:t>
              </a:r>
              <a:endParaRPr lang="ko-KR" altLang="en-US" sz="2600" b="1" dirty="0">
                <a:solidFill>
                  <a:srgbClr val="0070C0"/>
                </a:solidFill>
                <a:latin typeface="黑体" pitchFamily="49" charset="-122"/>
                <a:ea typeface="黑体" pitchFamily="49" charset="-122"/>
              </a:endParaRPr>
            </a:p>
          </p:txBody>
        </p:sp>
      </p:grpSp>
      <p:grpSp>
        <p:nvGrpSpPr>
          <p:cNvPr id="18" name="组合 17"/>
          <p:cNvGrpSpPr/>
          <p:nvPr/>
        </p:nvGrpSpPr>
        <p:grpSpPr>
          <a:xfrm>
            <a:off x="1276747" y="4663999"/>
            <a:ext cx="6557910" cy="565201"/>
            <a:chOff x="1253160" y="1412775"/>
            <a:chExt cx="6557910" cy="550573"/>
          </a:xfrm>
          <a:solidFill>
            <a:srgbClr val="BDEEFF"/>
          </a:solidFill>
        </p:grpSpPr>
        <p:sp>
          <p:nvSpPr>
            <p:cNvPr id="19" name="同侧圆角矩形 18"/>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同侧圆角矩形 19"/>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a:off x="4123546" y="1412776"/>
              <a:ext cx="1524776"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研究基础</a:t>
              </a:r>
              <a:endParaRPr lang="zh-CN" altLang="en-US" sz="2600" b="1" dirty="0">
                <a:solidFill>
                  <a:srgbClr val="0070C0"/>
                </a:solidFill>
                <a:latin typeface="黑体" pitchFamily="49" charset="-122"/>
                <a:ea typeface="黑体" pitchFamily="49" charset="-122"/>
              </a:endParaRPr>
            </a:p>
          </p:txBody>
        </p:sp>
        <p:sp>
          <p:nvSpPr>
            <p:cNvPr id="22" name="矩形 21"/>
            <p:cNvSpPr/>
            <p:nvPr/>
          </p:nvSpPr>
          <p:spPr>
            <a:xfrm>
              <a:off x="1569876" y="1412776"/>
              <a:ext cx="352982" cy="479699"/>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4</a:t>
              </a:r>
              <a:endParaRPr lang="ko-KR" altLang="en-US" sz="2600" b="1" dirty="0">
                <a:solidFill>
                  <a:srgbClr val="0070C0"/>
                </a:solidFill>
                <a:latin typeface="黑体" pitchFamily="49" charset="-122"/>
                <a:ea typeface="黑体" pitchFamily="49" charset="-122"/>
              </a:endParaRPr>
            </a:p>
          </p:txBody>
        </p:sp>
      </p:grpSp>
      <p:sp>
        <p:nvSpPr>
          <p:cNvPr id="31749"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a:solidFill>
                  <a:srgbClr val="003399"/>
                </a:solidFill>
                <a:latin typeface="华文中宋"/>
                <a:ea typeface="华文中宋"/>
                <a:cs typeface="华文中宋"/>
              </a:rPr>
              <a:t>内容提纲</a:t>
            </a:r>
          </a:p>
        </p:txBody>
      </p:sp>
    </p:spTree>
    <p:extLst>
      <p:ext uri="{BB962C8B-B14F-4D97-AF65-F5344CB8AC3E}">
        <p14:creationId xmlns:p14="http://schemas.microsoft.com/office/powerpoint/2010/main" val="191557690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4294967295"/>
          </p:nvPr>
        </p:nvSpPr>
        <p:spPr>
          <a:xfrm>
            <a:off x="2627313" y="1412875"/>
            <a:ext cx="5832475" cy="4824413"/>
          </a:xfrm>
          <a:ln>
            <a:solidFill>
              <a:schemeClr val="tx1"/>
            </a:solidFill>
            <a:prstDash val="sysDot"/>
          </a:ln>
          <a:effectLst>
            <a:outerShdw blurRad="63500" sx="102000" sy="102000" algn="ctr" rotWithShape="0">
              <a:prstClr val="black">
                <a:alpha val="40000"/>
              </a:prstClr>
            </a:outerShdw>
          </a:effectLst>
        </p:spPr>
        <p:txBody>
          <a:bodyPr>
            <a:noAutofit/>
          </a:bodyPr>
          <a:lstStyle/>
          <a:p>
            <a:pPr marL="0" indent="536575" defTabSz="914400" eaLnBrk="1" hangingPunct="1">
              <a:lnSpc>
                <a:spcPct val="120000"/>
              </a:lnSpc>
              <a:spcBef>
                <a:spcPct val="0"/>
              </a:spcBef>
              <a:spcAft>
                <a:spcPts val="600"/>
              </a:spcAft>
              <a:buFont typeface="Wingdings"/>
              <a:buChar char="Ø"/>
              <a:defRPr/>
            </a:pPr>
            <a:r>
              <a:rPr lang="zh-CN" altLang="en-US" sz="2400" b="1" kern="1200" dirty="0">
                <a:solidFill>
                  <a:srgbClr val="002060"/>
                </a:solidFill>
                <a:latin typeface="宋体" charset="-122"/>
                <a:ea typeface="宋体" charset="-122"/>
              </a:rPr>
              <a:t>面向广义物联网的有效、快速、准确和安全的搜索需求</a:t>
            </a:r>
            <a:r>
              <a:rPr lang="zh-CN" altLang="en-US" sz="2400" b="1" kern="1200" dirty="0" smtClean="0">
                <a:solidFill>
                  <a:srgbClr val="002060"/>
                </a:solidFill>
                <a:latin typeface="宋体" charset="-122"/>
                <a:ea typeface="宋体" charset="-122"/>
              </a:rPr>
              <a:t>，研究物联网安全搜索理论及模型，</a:t>
            </a:r>
            <a:r>
              <a:rPr lang="zh-CN" altLang="en-US" sz="2400" b="1" kern="1200" dirty="0">
                <a:solidFill>
                  <a:srgbClr val="002060"/>
                </a:solidFill>
                <a:latin typeface="宋体" charset="-122"/>
                <a:ea typeface="宋体" charset="-122"/>
              </a:rPr>
              <a:t>在物联网搜索引擎体系结构、数据采集与融合、实时动态数据的组织与管理、高效索引与查询等搜索关键技术研究中做到数据来源可信、搜索过程可控和搜索结果隐私保护，推动</a:t>
            </a:r>
            <a:r>
              <a:rPr lang="zh-CN" altLang="en-US" sz="2400" b="1" kern="1200" dirty="0" smtClean="0">
                <a:solidFill>
                  <a:srgbClr val="002060"/>
                </a:solidFill>
                <a:latin typeface="宋体" charset="-122"/>
                <a:ea typeface="宋体" charset="-122"/>
              </a:rPr>
              <a:t>物联网搜索技术和产业的发展。</a:t>
            </a:r>
            <a:endParaRPr lang="zh-CN" altLang="en-US" sz="2400" b="1" kern="1200" dirty="0">
              <a:solidFill>
                <a:srgbClr val="002060"/>
              </a:solidFill>
              <a:latin typeface="宋体" charset="-122"/>
              <a:ea typeface="宋体" charset="-122"/>
            </a:endParaRPr>
          </a:p>
        </p:txBody>
      </p:sp>
      <p:sp>
        <p:nvSpPr>
          <p:cNvPr id="4" name="标题 3"/>
          <p:cNvSpPr>
            <a:spLocks noGrp="1"/>
          </p:cNvSpPr>
          <p:nvPr>
            <p:ph type="title" idx="4294967295"/>
          </p:nvPr>
        </p:nvSpPr>
        <p:spPr>
          <a:xfrm>
            <a:off x="323850" y="260350"/>
            <a:ext cx="8229600" cy="828675"/>
          </a:xfrm>
        </p:spPr>
        <p:txBody>
          <a:bodyPr rtlCol="0">
            <a:normAutofit/>
          </a:bodyPr>
          <a:lstStyle/>
          <a:p>
            <a:pPr algn="l" eaLnBrk="1" fontAlgn="auto" hangingPunct="1">
              <a:spcAft>
                <a:spcPts val="0"/>
              </a:spcAft>
              <a:defRPr/>
            </a:pPr>
            <a:r>
              <a:rPr lang="zh-CN" altLang="en-US" sz="3200" b="1" kern="1200" dirty="0" smtClean="0">
                <a:solidFill>
                  <a:srgbClr val="376092"/>
                </a:solidFill>
                <a:latin typeface="华文中宋" pitchFamily="2" charset="-122"/>
                <a:ea typeface="华文中宋" pitchFamily="2" charset="-122"/>
              </a:rPr>
              <a:t>研究目标</a:t>
            </a:r>
            <a:endParaRPr lang="zh-CN" altLang="en-US" sz="3200" b="1" kern="1200" dirty="0">
              <a:solidFill>
                <a:schemeClr val="accent1">
                  <a:lumMod val="75000"/>
                </a:schemeClr>
              </a:solidFill>
              <a:latin typeface="华文中宋" pitchFamily="2" charset="-122"/>
              <a:ea typeface="华文中宋" pitchFamily="2" charset="-122"/>
            </a:endParaRPr>
          </a:p>
        </p:txBody>
      </p:sp>
      <p:pic>
        <p:nvPicPr>
          <p:cNvPr id="5" name="Picture 2"/>
          <p:cNvPicPr>
            <a:picLocks noChangeAspect="1" noChangeArrowheads="1"/>
          </p:cNvPicPr>
          <p:nvPr/>
        </p:nvPicPr>
        <p:blipFill>
          <a:blip r:embed="rId3"/>
          <a:srcRect/>
          <a:stretch>
            <a:fillRect/>
          </a:stretch>
        </p:blipFill>
        <p:spPr bwMode="auto">
          <a:xfrm>
            <a:off x="236538" y="1268413"/>
            <a:ext cx="2297112" cy="18605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par>
                          <p:cTn id="9" fill="hold" nodeType="afterGroup">
                            <p:stCondLst>
                              <p:cond delay="500"/>
                            </p:stCondLst>
                            <p:childTnLst>
                              <p:par>
                                <p:cTn id="10" presetID="21"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8)">
                                      <p:cBhvr>
                                        <p:cTn id="12" dur="250"/>
                                        <p:tgtEl>
                                          <p:spTgt spid="5"/>
                                        </p:tgtEl>
                                      </p:cBhvr>
                                    </p:animEffect>
                                  </p:childTnLst>
                                </p:cTn>
                              </p:par>
                            </p:childTnLst>
                          </p:cTn>
                        </p:par>
                        <p:par>
                          <p:cTn id="13" fill="hold" nodeType="afterGroup">
                            <p:stCondLst>
                              <p:cond delay="750"/>
                            </p:stCondLst>
                            <p:childTnLst>
                              <p:par>
                                <p:cTn id="14" presetID="22" presetClass="entr" presetSubtype="1" fill="hold" grpId="0" nodeType="afterEffect">
                                  <p:stCondLst>
                                    <p:cond delay="0"/>
                                  </p:stCondLst>
                                  <p:childTnLst>
                                    <p:set>
                                      <p:cBhvr>
                                        <p:cTn id="15" dur="1" fill="hold">
                                          <p:stCondLst>
                                            <p:cond delay="0"/>
                                          </p:stCondLst>
                                        </p:cTn>
                                        <p:tgtEl>
                                          <p:spTgt spid="2">
                                            <p:bg/>
                                          </p:spTgt>
                                        </p:tgtEl>
                                        <p:attrNameLst>
                                          <p:attrName>style.visibility</p:attrName>
                                        </p:attrNameLst>
                                      </p:cBhvr>
                                      <p:to>
                                        <p:strVal val="visible"/>
                                      </p:to>
                                    </p:set>
                                    <p:animEffect transition="in" filter="wipe(up)">
                                      <p:cBhvr>
                                        <p:cTn id="16" dur="500"/>
                                        <p:tgtEl>
                                          <p:spTgt spid="2">
                                            <p:bg/>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wipe(up)">
                                      <p:cBhvr>
                                        <p:cTn id="19"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4332965" y="2112749"/>
            <a:ext cx="4343491" cy="4268579"/>
          </a:xfrm>
          <a:prstGeom prst="rect">
            <a:avLst/>
          </a:prstGeom>
          <a:solidFill>
            <a:srgbClr val="FFF6C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a:solidFill>
                <a:schemeClr val="tx1"/>
              </a:solidFill>
              <a:latin typeface="华文中宋" pitchFamily="2" charset="-122"/>
              <a:ea typeface="华文中宋" pitchFamily="2" charset="-122"/>
            </a:endParaRPr>
          </a:p>
        </p:txBody>
      </p:sp>
      <p:grpSp>
        <p:nvGrpSpPr>
          <p:cNvPr id="32" name="组合 31"/>
          <p:cNvGrpSpPr/>
          <p:nvPr/>
        </p:nvGrpSpPr>
        <p:grpSpPr>
          <a:xfrm>
            <a:off x="4909028" y="2435348"/>
            <a:ext cx="3541405" cy="3848654"/>
            <a:chOff x="4102543" y="1196752"/>
            <a:chExt cx="4755338" cy="5418702"/>
          </a:xfrm>
        </p:grpSpPr>
        <p:grpSp>
          <p:nvGrpSpPr>
            <p:cNvPr id="9" name="组合 8"/>
            <p:cNvGrpSpPr/>
            <p:nvPr/>
          </p:nvGrpSpPr>
          <p:grpSpPr>
            <a:xfrm>
              <a:off x="5626727" y="1196752"/>
              <a:ext cx="2113625" cy="1707637"/>
              <a:chOff x="7187387" y="1525433"/>
              <a:chExt cx="2195736" cy="1688273"/>
            </a:xfrm>
            <a:effectLst/>
          </p:grpSpPr>
          <p:pic>
            <p:nvPicPr>
              <p:cNvPr id="28" name="Picture 7"/>
              <p:cNvPicPr>
                <a:picLocks noChangeAspect="1" noChangeArrowheads="1"/>
              </p:cNvPicPr>
              <p:nvPr/>
            </p:nvPicPr>
            <p:blipFill>
              <a:blip r:embed="rId2">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9395" y="1525433"/>
                <a:ext cx="2123728" cy="1688273"/>
              </a:xfrm>
              <a:prstGeom prst="rect">
                <a:avLst/>
              </a:prstGeom>
              <a:solidFill>
                <a:srgbClr val="FFFFFF">
                  <a:shade val="85000"/>
                </a:srgbClr>
              </a:solidFill>
              <a:ln w="9525">
                <a:noFill/>
                <a:miter lim="800000"/>
                <a:headEnd/>
                <a:tailEnd/>
              </a:ln>
              <a:effectLst>
                <a:outerShdw blurRad="55000" dist="18000" dir="5400000" algn="tl" rotWithShape="0">
                  <a:srgbClr val="000000">
                    <a:alpha val="40000"/>
                  </a:srgbClr>
                </a:outerShdw>
              </a:effectLst>
              <a:extLst/>
            </p:spPr>
          </p:pic>
          <p:sp>
            <p:nvSpPr>
              <p:cNvPr id="29" name="TextBox 28"/>
              <p:cNvSpPr txBox="1"/>
              <p:nvPr/>
            </p:nvSpPr>
            <p:spPr>
              <a:xfrm>
                <a:off x="7187387" y="2864733"/>
                <a:ext cx="937884" cy="304287"/>
              </a:xfrm>
              <a:prstGeom prst="rect">
                <a:avLst/>
              </a:prstGeom>
              <a:noFill/>
              <a:ln>
                <a:noFill/>
              </a:ln>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fontAlgn="base">
                  <a:spcBef>
                    <a:spcPct val="0"/>
                  </a:spcBef>
                  <a:spcAft>
                    <a:spcPct val="0"/>
                  </a:spcAft>
                </a:pPr>
                <a:r>
                  <a:rPr lang="zh-CN" altLang="en-US" sz="1400" b="1" dirty="0" smtClean="0">
                    <a:ln w="3175"/>
                    <a:solidFill>
                      <a:srgbClr val="FF0000"/>
                    </a:solidFill>
                    <a:latin typeface="宋体"/>
                    <a:ea typeface="宋体" charset="-122"/>
                  </a:rPr>
                  <a:t>搜素引擎</a:t>
                </a:r>
                <a:endParaRPr lang="zh-CN" altLang="en-US" sz="1400" b="1" dirty="0">
                  <a:ln w="3175"/>
                  <a:solidFill>
                    <a:srgbClr val="FF0000"/>
                  </a:solidFill>
                  <a:latin typeface="宋体"/>
                  <a:ea typeface="宋体" charset="-122"/>
                </a:endParaRPr>
              </a:p>
            </p:txBody>
          </p:sp>
        </p:grpSp>
        <p:pic>
          <p:nvPicPr>
            <p:cNvPr id="1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094" y="4366175"/>
              <a:ext cx="1192479" cy="1312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云形标注 10"/>
            <p:cNvSpPr/>
            <p:nvPr/>
          </p:nvSpPr>
          <p:spPr>
            <a:xfrm>
              <a:off x="7363168" y="4124624"/>
              <a:ext cx="1494713" cy="483102"/>
            </a:xfrm>
            <a:prstGeom prst="cloudCallout">
              <a:avLst>
                <a:gd name="adj1" fmla="val -27305"/>
                <a:gd name="adj2" fmla="val -75452"/>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altLang="zh-CN" sz="1100" b="1" dirty="0" smtClean="0">
                  <a:solidFill>
                    <a:prstClr val="black"/>
                  </a:solidFill>
                  <a:latin typeface="Calibri"/>
                  <a:ea typeface="宋体"/>
                </a:rPr>
                <a:t>11011001</a:t>
              </a:r>
              <a:endParaRPr lang="zh-CN" altLang="en-US" sz="1100" b="1" dirty="0">
                <a:solidFill>
                  <a:prstClr val="black"/>
                </a:solidFill>
                <a:latin typeface="Calibri"/>
                <a:ea typeface="宋体"/>
              </a:endParaRPr>
            </a:p>
          </p:txBody>
        </p:sp>
        <p:sp>
          <p:nvSpPr>
            <p:cNvPr id="13" name="云形标注 12"/>
            <p:cNvSpPr/>
            <p:nvPr/>
          </p:nvSpPr>
          <p:spPr>
            <a:xfrm>
              <a:off x="7469001" y="2828284"/>
              <a:ext cx="1121218" cy="483102"/>
            </a:xfrm>
            <a:prstGeom prst="cloudCallout">
              <a:avLst>
                <a:gd name="adj1" fmla="val -45428"/>
                <a:gd name="adj2" fmla="val 62750"/>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altLang="zh-CN" sz="1100" b="1" dirty="0" smtClean="0">
                  <a:solidFill>
                    <a:prstClr val="black"/>
                  </a:solidFill>
                  <a:latin typeface="Calibri"/>
                  <a:ea typeface="宋体"/>
                </a:rPr>
                <a:t>1**1**01</a:t>
              </a:r>
              <a:endParaRPr lang="zh-CN" altLang="en-US" sz="1100" b="1" dirty="0">
                <a:solidFill>
                  <a:prstClr val="black"/>
                </a:solidFill>
                <a:latin typeface="Calibri"/>
                <a:ea typeface="宋体"/>
              </a:endParaRPr>
            </a:p>
          </p:txBody>
        </p:sp>
        <p:grpSp>
          <p:nvGrpSpPr>
            <p:cNvPr id="15" name="组合 14"/>
            <p:cNvGrpSpPr/>
            <p:nvPr/>
          </p:nvGrpSpPr>
          <p:grpSpPr>
            <a:xfrm>
              <a:off x="5174158" y="3717032"/>
              <a:ext cx="2782218" cy="2898422"/>
              <a:chOff x="1509705" y="2142651"/>
              <a:chExt cx="3277456" cy="3277456"/>
            </a:xfrm>
          </p:grpSpPr>
          <p:sp>
            <p:nvSpPr>
              <p:cNvPr id="23" name="椭圆 22"/>
              <p:cNvSpPr/>
              <p:nvPr/>
            </p:nvSpPr>
            <p:spPr>
              <a:xfrm>
                <a:off x="2843808" y="3418864"/>
                <a:ext cx="700431" cy="700431"/>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Calibri"/>
                  <a:ea typeface="宋体"/>
                </a:endParaRPr>
              </a:p>
            </p:txBody>
          </p:sp>
          <p:sp>
            <p:nvSpPr>
              <p:cNvPr id="24" name="椭圆 23"/>
              <p:cNvSpPr/>
              <p:nvPr/>
            </p:nvSpPr>
            <p:spPr>
              <a:xfrm>
                <a:off x="1509705" y="2142651"/>
                <a:ext cx="3277456" cy="3277456"/>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Calibri"/>
                  <a:ea typeface="宋体"/>
                </a:endParaRPr>
              </a:p>
            </p:txBody>
          </p:sp>
          <p:sp>
            <p:nvSpPr>
              <p:cNvPr id="25" name="椭圆 24"/>
              <p:cNvSpPr/>
              <p:nvPr/>
            </p:nvSpPr>
            <p:spPr>
              <a:xfrm>
                <a:off x="2195736" y="2780928"/>
                <a:ext cx="2000903" cy="2000903"/>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400">
                  <a:solidFill>
                    <a:prstClr val="white"/>
                  </a:solidFill>
                  <a:latin typeface="Calibri"/>
                  <a:ea typeface="宋体"/>
                </a:endParaRPr>
              </a:p>
            </p:txBody>
          </p:sp>
        </p:grpSp>
        <p:sp>
          <p:nvSpPr>
            <p:cNvPr id="16" name="云形标注 15"/>
            <p:cNvSpPr/>
            <p:nvPr/>
          </p:nvSpPr>
          <p:spPr>
            <a:xfrm>
              <a:off x="4741707" y="3962145"/>
              <a:ext cx="1416512" cy="483102"/>
            </a:xfrm>
            <a:prstGeom prst="cloudCallout">
              <a:avLst>
                <a:gd name="adj1" fmla="val 10610"/>
                <a:gd name="adj2" fmla="val -72448"/>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altLang="zh-CN" sz="1050" b="1" dirty="0" smtClean="0">
                  <a:solidFill>
                    <a:prstClr val="black"/>
                  </a:solidFill>
                  <a:latin typeface="Calibri"/>
                  <a:ea typeface="宋体"/>
                </a:rPr>
                <a:t>11011001</a:t>
              </a:r>
              <a:endParaRPr lang="zh-CN" altLang="en-US" sz="1050" b="1" dirty="0">
                <a:solidFill>
                  <a:prstClr val="black"/>
                </a:solidFill>
                <a:latin typeface="Calibri"/>
                <a:ea typeface="宋体"/>
              </a:endParaRPr>
            </a:p>
          </p:txBody>
        </p:sp>
        <p:sp>
          <p:nvSpPr>
            <p:cNvPr id="18" name="云形标注 17"/>
            <p:cNvSpPr/>
            <p:nvPr/>
          </p:nvSpPr>
          <p:spPr>
            <a:xfrm>
              <a:off x="4431215" y="2707430"/>
              <a:ext cx="1411499" cy="483102"/>
            </a:xfrm>
            <a:prstGeom prst="cloudCallout">
              <a:avLst>
                <a:gd name="adj1" fmla="val 19933"/>
                <a:gd name="adj2" fmla="val 83780"/>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en-US" altLang="zh-CN" sz="1100" b="1" dirty="0" smtClean="0">
                  <a:solidFill>
                    <a:prstClr val="black"/>
                  </a:solidFill>
                  <a:latin typeface="Calibri"/>
                  <a:ea typeface="宋体"/>
                </a:rPr>
                <a:t>11</a:t>
              </a:r>
              <a:r>
                <a:rPr lang="en-US" altLang="zh-CN" sz="1100" b="1" dirty="0" smtClean="0">
                  <a:solidFill>
                    <a:srgbClr val="FF0000"/>
                  </a:solidFill>
                  <a:latin typeface="Calibri"/>
                  <a:ea typeface="宋体"/>
                </a:rPr>
                <a:t>1001</a:t>
              </a:r>
              <a:r>
                <a:rPr lang="en-US" altLang="zh-CN" sz="1100" b="1" dirty="0" smtClean="0">
                  <a:solidFill>
                    <a:prstClr val="black"/>
                  </a:solidFill>
                  <a:latin typeface="Calibri"/>
                  <a:ea typeface="宋体"/>
                </a:rPr>
                <a:t>01</a:t>
              </a:r>
              <a:endParaRPr lang="zh-CN" altLang="en-US" sz="1100" b="1" dirty="0">
                <a:solidFill>
                  <a:prstClr val="black"/>
                </a:solidFill>
                <a:latin typeface="Calibri"/>
                <a:ea typeface="宋体"/>
              </a:endParaRPr>
            </a:p>
          </p:txBody>
        </p:sp>
        <p:sp>
          <p:nvSpPr>
            <p:cNvPr id="19" name="圆角矩形 18"/>
            <p:cNvSpPr/>
            <p:nvPr/>
          </p:nvSpPr>
          <p:spPr>
            <a:xfrm>
              <a:off x="7020272" y="3510471"/>
              <a:ext cx="1837609" cy="422585"/>
            </a:xfrm>
            <a:prstGeom prst="roundRect">
              <a:avLst/>
            </a:prstGeom>
            <a:ln w="76200" cmpd="thickThi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zh-CN" altLang="en-US" sz="1400" dirty="0" smtClean="0">
                  <a:solidFill>
                    <a:srgbClr val="FF0000"/>
                  </a:solidFill>
                  <a:latin typeface="+mj-ea"/>
                  <a:ea typeface="+mj-ea"/>
                </a:rPr>
                <a:t>数据被干扰</a:t>
              </a:r>
              <a:endParaRPr lang="zh-CN" altLang="en-US" sz="1400" dirty="0">
                <a:solidFill>
                  <a:srgbClr val="FF0000"/>
                </a:solidFill>
                <a:latin typeface="+mj-ea"/>
                <a:ea typeface="+mj-ea"/>
              </a:endParaRPr>
            </a:p>
          </p:txBody>
        </p:sp>
        <p:sp>
          <p:nvSpPr>
            <p:cNvPr id="20" name="圆角矩形 19"/>
            <p:cNvSpPr/>
            <p:nvPr/>
          </p:nvSpPr>
          <p:spPr>
            <a:xfrm>
              <a:off x="4102543" y="3438463"/>
              <a:ext cx="1837609" cy="422585"/>
            </a:xfrm>
            <a:prstGeom prst="roundRect">
              <a:avLst/>
            </a:prstGeom>
            <a:ln w="76200" cmpd="thickThin"/>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pPr>
              <a:r>
                <a:rPr lang="zh-CN" altLang="en-US" sz="1400" dirty="0" smtClean="0">
                  <a:solidFill>
                    <a:srgbClr val="FF0000"/>
                  </a:solidFill>
                  <a:latin typeface="+mj-ea"/>
                  <a:ea typeface="+mj-ea"/>
                </a:rPr>
                <a:t>数据被篡改</a:t>
              </a:r>
              <a:endParaRPr lang="zh-CN" altLang="en-US" sz="1400" dirty="0">
                <a:solidFill>
                  <a:srgbClr val="FF0000"/>
                </a:solidFill>
                <a:latin typeface="+mj-ea"/>
                <a:ea typeface="+mj-ea"/>
              </a:endParaRPr>
            </a:p>
          </p:txBody>
        </p:sp>
        <p:cxnSp>
          <p:nvCxnSpPr>
            <p:cNvPr id="6" name="直接箭头连接符 5"/>
            <p:cNvCxnSpPr/>
            <p:nvPr/>
          </p:nvCxnSpPr>
          <p:spPr>
            <a:xfrm flipV="1">
              <a:off x="6660232" y="2904389"/>
              <a:ext cx="0" cy="812643"/>
            </a:xfrm>
            <a:prstGeom prst="straightConnector1">
              <a:avLst/>
            </a:prstGeom>
            <a:ln>
              <a:solidFill>
                <a:srgbClr val="C00000"/>
              </a:solidFill>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084168" y="3069835"/>
              <a:ext cx="595035" cy="338554"/>
            </a:xfrm>
            <a:prstGeom prst="rect">
              <a:avLst/>
            </a:prstGeom>
            <a:noFill/>
          </p:spPr>
          <p:txBody>
            <a:bodyPr wrap="none" rtlCol="0">
              <a:spAutoFit/>
            </a:bodyPr>
            <a:lstStyle/>
            <a:p>
              <a:r>
                <a:rPr lang="zh-CN" altLang="en-US" sz="1600" dirty="0" smtClean="0">
                  <a:solidFill>
                    <a:srgbClr val="FF0000"/>
                  </a:solidFill>
                  <a:latin typeface="楷体" pitchFamily="49" charset="-122"/>
                  <a:ea typeface="楷体" pitchFamily="49" charset="-122"/>
                </a:rPr>
                <a:t>采集</a:t>
              </a:r>
              <a:endParaRPr lang="zh-CN" altLang="en-US" sz="1600" dirty="0">
                <a:solidFill>
                  <a:srgbClr val="FF0000"/>
                </a:solidFill>
                <a:latin typeface="楷体" pitchFamily="49" charset="-122"/>
                <a:ea typeface="楷体" pitchFamily="49" charset="-122"/>
              </a:endParaRPr>
            </a:p>
          </p:txBody>
        </p:sp>
        <p:sp>
          <p:nvSpPr>
            <p:cNvPr id="8" name="TextBox 7"/>
            <p:cNvSpPr txBox="1"/>
            <p:nvPr/>
          </p:nvSpPr>
          <p:spPr>
            <a:xfrm>
              <a:off x="6588224" y="3068960"/>
              <a:ext cx="697627" cy="338554"/>
            </a:xfrm>
            <a:prstGeom prst="rect">
              <a:avLst/>
            </a:prstGeom>
            <a:noFill/>
          </p:spPr>
          <p:txBody>
            <a:bodyPr wrap="none" rtlCol="0">
              <a:spAutoFit/>
            </a:bodyPr>
            <a:lstStyle/>
            <a:p>
              <a:r>
                <a:rPr lang="zh-CN" altLang="en-US" sz="1600" dirty="0" smtClean="0">
                  <a:solidFill>
                    <a:srgbClr val="FF0000"/>
                  </a:solidFill>
                  <a:latin typeface="楷体" pitchFamily="49" charset="-122"/>
                  <a:ea typeface="楷体" pitchFamily="49" charset="-122"/>
                </a:rPr>
                <a:t>推</a:t>
              </a:r>
              <a:r>
                <a:rPr lang="en-US" altLang="zh-CN" sz="1600" dirty="0" smtClean="0">
                  <a:solidFill>
                    <a:srgbClr val="FF0000"/>
                  </a:solidFill>
                  <a:latin typeface="楷体" pitchFamily="49" charset="-122"/>
                  <a:ea typeface="楷体" pitchFamily="49" charset="-122"/>
                </a:rPr>
                <a:t>/</a:t>
              </a:r>
              <a:r>
                <a:rPr lang="zh-CN" altLang="en-US" sz="1600" dirty="0" smtClean="0">
                  <a:solidFill>
                    <a:srgbClr val="FF0000"/>
                  </a:solidFill>
                  <a:latin typeface="楷体" pitchFamily="49" charset="-122"/>
                  <a:ea typeface="楷体" pitchFamily="49" charset="-122"/>
                </a:rPr>
                <a:t>拉</a:t>
              </a:r>
              <a:endParaRPr lang="zh-CN" altLang="en-US" sz="1600" dirty="0">
                <a:solidFill>
                  <a:srgbClr val="FF0000"/>
                </a:solidFill>
                <a:latin typeface="楷体" pitchFamily="49" charset="-122"/>
                <a:ea typeface="楷体" pitchFamily="49" charset="-122"/>
              </a:endParaRPr>
            </a:p>
          </p:txBody>
        </p:sp>
      </p:grpSp>
      <p:sp>
        <p:nvSpPr>
          <p:cNvPr id="34" name="矩形 33"/>
          <p:cNvSpPr/>
          <p:nvPr/>
        </p:nvSpPr>
        <p:spPr>
          <a:xfrm>
            <a:off x="288032" y="2170297"/>
            <a:ext cx="3923928" cy="3706975"/>
          </a:xfrm>
          <a:prstGeom prst="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华文中宋" pitchFamily="2" charset="-122"/>
              <a:ea typeface="华文中宋" pitchFamily="2" charset="-122"/>
            </a:endParaRPr>
          </a:p>
        </p:txBody>
      </p:sp>
      <p:sp>
        <p:nvSpPr>
          <p:cNvPr id="36" name="矩形 35"/>
          <p:cNvSpPr/>
          <p:nvPr/>
        </p:nvSpPr>
        <p:spPr>
          <a:xfrm>
            <a:off x="435832" y="2420888"/>
            <a:ext cx="3488095" cy="1477328"/>
          </a:xfrm>
          <a:prstGeom prst="rect">
            <a:avLst/>
          </a:prstGeom>
        </p:spPr>
        <p:txBody>
          <a:bodyPr wrap="square">
            <a:spAutoFit/>
          </a:bodyPr>
          <a:lstStyle/>
          <a:p>
            <a:pPr marL="342900" indent="-342900">
              <a:buFont typeface="Arial" pitchFamily="34" charset="0"/>
              <a:buChar char="•"/>
            </a:pPr>
            <a:r>
              <a:rPr kumimoji="1" lang="zh-CN" altLang="en-US" dirty="0" smtClean="0">
                <a:latin typeface="+mj-ea"/>
                <a:ea typeface="+mj-ea"/>
              </a:rPr>
              <a:t>由于</a:t>
            </a:r>
            <a:r>
              <a:rPr kumimoji="1" lang="zh-CN" altLang="en-US" dirty="0">
                <a:latin typeface="+mj-ea"/>
                <a:ea typeface="+mj-ea"/>
              </a:rPr>
              <a:t>物联网的设备和数据</a:t>
            </a:r>
            <a:r>
              <a:rPr kumimoji="1" lang="zh-CN" altLang="en-US" dirty="0">
                <a:solidFill>
                  <a:srgbClr val="FF0000"/>
                </a:solidFill>
                <a:latin typeface="+mj-ea"/>
                <a:ea typeface="+mj-ea"/>
              </a:rPr>
              <a:t>暴露在外</a:t>
            </a:r>
            <a:r>
              <a:rPr kumimoji="1" lang="zh-CN" altLang="en-US" dirty="0" smtClean="0">
                <a:latin typeface="+mj-ea"/>
                <a:ea typeface="+mj-ea"/>
              </a:rPr>
              <a:t>，因此，在物联网空间中推送和拉取设备数据的过程中，很</a:t>
            </a:r>
            <a:r>
              <a:rPr kumimoji="1" lang="zh-CN" altLang="en-US" dirty="0">
                <a:latin typeface="+mj-ea"/>
                <a:ea typeface="+mj-ea"/>
              </a:rPr>
              <a:t>容易</a:t>
            </a:r>
            <a:r>
              <a:rPr kumimoji="1" lang="zh-CN" altLang="en-US" dirty="0" smtClean="0">
                <a:latin typeface="+mj-ea"/>
                <a:ea typeface="+mj-ea"/>
              </a:rPr>
              <a:t>的受到</a:t>
            </a:r>
            <a:r>
              <a:rPr kumimoji="1" lang="zh-CN" altLang="en-US" dirty="0" smtClean="0">
                <a:solidFill>
                  <a:srgbClr val="FF0000"/>
                </a:solidFill>
                <a:latin typeface="+mj-ea"/>
                <a:ea typeface="+mj-ea"/>
              </a:rPr>
              <a:t>干扰</a:t>
            </a:r>
            <a:r>
              <a:rPr kumimoji="1" lang="zh-CN" altLang="en-US" dirty="0">
                <a:solidFill>
                  <a:srgbClr val="FF0000"/>
                </a:solidFill>
                <a:latin typeface="+mj-ea"/>
                <a:ea typeface="+mj-ea"/>
              </a:rPr>
              <a:t>和</a:t>
            </a:r>
            <a:r>
              <a:rPr kumimoji="1" lang="zh-CN" altLang="en-US" dirty="0" smtClean="0">
                <a:solidFill>
                  <a:srgbClr val="FF0000"/>
                </a:solidFill>
                <a:latin typeface="+mj-ea"/>
                <a:ea typeface="+mj-ea"/>
              </a:rPr>
              <a:t>篡改</a:t>
            </a:r>
            <a:r>
              <a:rPr kumimoji="1" lang="zh-CN" altLang="en-US" dirty="0" smtClean="0">
                <a:latin typeface="+mj-ea"/>
                <a:ea typeface="+mj-ea"/>
              </a:rPr>
              <a:t>的威胁</a:t>
            </a:r>
            <a:endParaRPr kumimoji="1" lang="zh-CN" altLang="en-US" dirty="0">
              <a:latin typeface="+mj-ea"/>
              <a:ea typeface="+mj-ea"/>
            </a:endParaRPr>
          </a:p>
        </p:txBody>
      </p:sp>
      <p:sp>
        <p:nvSpPr>
          <p:cNvPr id="37" name="矩形 36"/>
          <p:cNvSpPr/>
          <p:nvPr/>
        </p:nvSpPr>
        <p:spPr>
          <a:xfrm>
            <a:off x="395535" y="4233862"/>
            <a:ext cx="3312368" cy="1200329"/>
          </a:xfrm>
          <a:prstGeom prst="rect">
            <a:avLst/>
          </a:prstGeom>
        </p:spPr>
        <p:txBody>
          <a:bodyPr wrap="square">
            <a:spAutoFit/>
          </a:bodyPr>
          <a:lstStyle/>
          <a:p>
            <a:pPr marL="342900" indent="-342900">
              <a:buFont typeface="Arial" pitchFamily="34" charset="0"/>
              <a:buChar char="•"/>
            </a:pPr>
            <a:r>
              <a:rPr kumimoji="1" lang="zh-CN" altLang="en-US" dirty="0" smtClean="0">
                <a:latin typeface="+mj-ea"/>
                <a:ea typeface="+mj-ea"/>
              </a:rPr>
              <a:t>若采集的数据中存在被破坏的数据，数据分析和搜索结果将会带来极大地误差和错误。</a:t>
            </a:r>
            <a:endParaRPr kumimoji="1" lang="zh-CN" altLang="en-US" dirty="0">
              <a:latin typeface="+mj-ea"/>
              <a:ea typeface="+mj-ea"/>
            </a:endParaRPr>
          </a:p>
        </p:txBody>
      </p:sp>
      <p:sp>
        <p:nvSpPr>
          <p:cNvPr id="30"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科学问题</a:t>
            </a:r>
            <a:endParaRPr lang="zh-CN" altLang="en-US" sz="3200" b="1" kern="1200" dirty="0">
              <a:solidFill>
                <a:srgbClr val="003399"/>
              </a:solidFill>
              <a:latin typeface="华文中宋" pitchFamily="2" charset="-122"/>
              <a:ea typeface="华文中宋" pitchFamily="2" charset="-122"/>
            </a:endParaRPr>
          </a:p>
        </p:txBody>
      </p:sp>
      <p:sp>
        <p:nvSpPr>
          <p:cNvPr id="4" name="圆角矩形 3"/>
          <p:cNvSpPr/>
          <p:nvPr/>
        </p:nvSpPr>
        <p:spPr bwMode="auto">
          <a:xfrm>
            <a:off x="288032" y="1340768"/>
            <a:ext cx="8388424" cy="64807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r>
              <a:rPr lang="zh-CN" altLang="en-US" sz="2800" b="1" dirty="0" smtClean="0">
                <a:solidFill>
                  <a:srgbClr val="FF0000"/>
                </a:solidFill>
                <a:latin typeface="Arial" pitchFamily="34" charset="0"/>
                <a:ea typeface="宋体" pitchFamily="2" charset="-122"/>
              </a:rPr>
              <a:t>科学问题</a:t>
            </a:r>
            <a:r>
              <a:rPr lang="en-US" altLang="zh-CN" sz="2800" b="1" dirty="0" smtClean="0">
                <a:solidFill>
                  <a:srgbClr val="FF0000"/>
                </a:solidFill>
                <a:latin typeface="Arial" pitchFamily="34" charset="0"/>
                <a:ea typeface="宋体" pitchFamily="2" charset="-122"/>
              </a:rPr>
              <a:t>1</a:t>
            </a:r>
            <a:r>
              <a:rPr lang="zh-CN" altLang="en-US" sz="2800" b="1" dirty="0">
                <a:solidFill>
                  <a:srgbClr val="FF0000"/>
                </a:solidFill>
                <a:latin typeface="Arial" pitchFamily="34" charset="0"/>
                <a:ea typeface="宋体" pitchFamily="2" charset="-122"/>
              </a:rPr>
              <a:t>：异构环境下海量数据快速鉴别问题</a:t>
            </a:r>
            <a:endParaRPr kumimoji="0" lang="zh-CN" altLang="en-US" sz="2800" b="1" i="0" u="none" strike="noStrike" cap="none" normalizeH="0" baseline="0" dirty="0" smtClean="0">
              <a:ln>
                <a:noFill/>
              </a:ln>
              <a:solidFill>
                <a:srgbClr val="FF0000"/>
              </a:solidFill>
              <a:effectLst/>
              <a:latin typeface="Arial" pitchFamily="34" charset="0"/>
              <a:ea typeface="宋体" pitchFamily="2" charset="-122"/>
            </a:endParaRPr>
          </a:p>
        </p:txBody>
      </p:sp>
      <p:sp>
        <p:nvSpPr>
          <p:cNvPr id="31" name="圆角矩形 30"/>
          <p:cNvSpPr/>
          <p:nvPr/>
        </p:nvSpPr>
        <p:spPr bwMode="auto">
          <a:xfrm>
            <a:off x="179512" y="6087616"/>
            <a:ext cx="5745251" cy="653752"/>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1" lang="zh-CN" altLang="en-US" sz="2400" dirty="0">
                <a:solidFill>
                  <a:srgbClr val="FF0000"/>
                </a:solidFill>
                <a:latin typeface="华文中宋" pitchFamily="2" charset="-122"/>
                <a:ea typeface="华文中宋" pitchFamily="2" charset="-122"/>
                <a:cs typeface="微软雅黑"/>
              </a:rPr>
              <a:t>如何保证采集过程中的数据来源的可信？</a:t>
            </a:r>
          </a:p>
        </p:txBody>
      </p:sp>
    </p:spTree>
    <p:extLst>
      <p:ext uri="{BB962C8B-B14F-4D97-AF65-F5344CB8AC3E}">
        <p14:creationId xmlns:p14="http://schemas.microsoft.com/office/powerpoint/2010/main" val="1652823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4334400" y="2113200"/>
            <a:ext cx="4345200" cy="4269600"/>
          </a:xfrm>
          <a:prstGeom prst="rect">
            <a:avLst/>
          </a:prstGeom>
          <a:solidFill>
            <a:srgbClr val="FFF6C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a:solidFill>
                <a:schemeClr val="tx1"/>
              </a:solidFill>
              <a:latin typeface="华文中宋" pitchFamily="2" charset="-122"/>
              <a:ea typeface="华文中宋" pitchFamily="2" charset="-122"/>
            </a:endParaRPr>
          </a:p>
        </p:txBody>
      </p:sp>
      <p:grpSp>
        <p:nvGrpSpPr>
          <p:cNvPr id="23" name="组合 22"/>
          <p:cNvGrpSpPr/>
          <p:nvPr/>
        </p:nvGrpSpPr>
        <p:grpSpPr>
          <a:xfrm>
            <a:off x="4678328" y="1326976"/>
            <a:ext cx="3710096" cy="5055824"/>
            <a:chOff x="3563888" y="836712"/>
            <a:chExt cx="3867150" cy="548640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836712"/>
              <a:ext cx="3867150" cy="548640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a:extLst/>
          </p:spPr>
        </p:pic>
        <p:pic>
          <p:nvPicPr>
            <p:cNvPr id="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808" y="2877101"/>
              <a:ext cx="561975"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4877" y="3690465"/>
              <a:ext cx="576064" cy="88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06720" y="2125336"/>
              <a:ext cx="590912" cy="721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0350" y="4316771"/>
              <a:ext cx="576064" cy="884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椭圆 8"/>
            <p:cNvSpPr/>
            <p:nvPr/>
          </p:nvSpPr>
          <p:spPr>
            <a:xfrm>
              <a:off x="4490496" y="3155782"/>
              <a:ext cx="2016224" cy="993298"/>
            </a:xfrm>
            <a:prstGeom prst="ellipse">
              <a:avLst/>
            </a:prstGeom>
            <a:solidFill>
              <a:srgbClr val="FF99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5066560" y="3384663"/>
              <a:ext cx="864096" cy="534061"/>
            </a:xfrm>
            <a:prstGeom prst="ellipse">
              <a:avLst/>
            </a:prstGeom>
            <a:solidFill>
              <a:srgbClr val="66CC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a:endCxn id="10" idx="7"/>
            </p:cNvCxnSpPr>
            <p:nvPr/>
          </p:nvCxnSpPr>
          <p:spPr>
            <a:xfrm flipH="1">
              <a:off x="5804112" y="2877101"/>
              <a:ext cx="628240" cy="58577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2" name="直接箭头连接符 11"/>
            <p:cNvCxnSpPr/>
            <p:nvPr/>
          </p:nvCxnSpPr>
          <p:spPr>
            <a:xfrm flipV="1">
              <a:off x="4352594" y="4002144"/>
              <a:ext cx="592403" cy="23963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直接箭头连接符 12"/>
            <p:cNvCxnSpPr/>
            <p:nvPr/>
          </p:nvCxnSpPr>
          <p:spPr>
            <a:xfrm flipH="1" flipV="1">
              <a:off x="5741487" y="4149080"/>
              <a:ext cx="478863" cy="431498"/>
            </a:xfrm>
            <a:prstGeom prst="straightConnector1">
              <a:avLst/>
            </a:prstGeom>
            <a:ln>
              <a:solidFill>
                <a:srgbClr val="FF0000"/>
              </a:solidFill>
              <a:tailEnd type="arrow"/>
            </a:ln>
          </p:spPr>
          <p:style>
            <a:lnRef idx="3">
              <a:schemeClr val="accent5"/>
            </a:lnRef>
            <a:fillRef idx="0">
              <a:schemeClr val="accent5"/>
            </a:fillRef>
            <a:effectRef idx="2">
              <a:schemeClr val="accent5"/>
            </a:effectRef>
            <a:fontRef idx="minor">
              <a:schemeClr val="tx1"/>
            </a:fontRef>
          </p:style>
        </p:cxnSp>
        <p:sp>
          <p:nvSpPr>
            <p:cNvPr id="14" name="文本框 11"/>
            <p:cNvSpPr txBox="1"/>
            <p:nvPr/>
          </p:nvSpPr>
          <p:spPr>
            <a:xfrm>
              <a:off x="3563888" y="4558248"/>
              <a:ext cx="1210588" cy="338554"/>
            </a:xfrm>
            <a:prstGeom prst="rect">
              <a:avLst/>
            </a:prstGeom>
            <a:noFill/>
          </p:spPr>
          <p:txBody>
            <a:bodyPr wrap="none" rtlCol="0">
              <a:spAutoFit/>
            </a:bodyPr>
            <a:lstStyle/>
            <a:p>
              <a:r>
                <a:rPr kumimoji="1" lang="zh-CN" altLang="en-US" sz="1600" dirty="0" smtClean="0"/>
                <a:t>医生在医院</a:t>
              </a:r>
              <a:endParaRPr kumimoji="1" lang="zh-CN" altLang="en-US" sz="1600" dirty="0"/>
            </a:p>
          </p:txBody>
        </p:sp>
        <p:sp>
          <p:nvSpPr>
            <p:cNvPr id="15" name="文本框 14"/>
            <p:cNvSpPr txBox="1"/>
            <p:nvPr/>
          </p:nvSpPr>
          <p:spPr>
            <a:xfrm>
              <a:off x="5858212" y="5200962"/>
              <a:ext cx="1415772" cy="338554"/>
            </a:xfrm>
            <a:prstGeom prst="rect">
              <a:avLst/>
            </a:prstGeom>
            <a:noFill/>
          </p:spPr>
          <p:txBody>
            <a:bodyPr wrap="none" rtlCol="0">
              <a:spAutoFit/>
            </a:bodyPr>
            <a:lstStyle/>
            <a:p>
              <a:r>
                <a:rPr kumimoji="1" lang="zh-CN" altLang="en-US" sz="1600" dirty="0" smtClean="0"/>
                <a:t>医生不在医院</a:t>
              </a:r>
              <a:endParaRPr kumimoji="1" lang="zh-CN" altLang="en-US" sz="1600" dirty="0"/>
            </a:p>
          </p:txBody>
        </p:sp>
        <p:sp>
          <p:nvSpPr>
            <p:cNvPr id="16" name="文本框 14"/>
            <p:cNvSpPr txBox="1"/>
            <p:nvPr/>
          </p:nvSpPr>
          <p:spPr>
            <a:xfrm>
              <a:off x="6527353" y="2780928"/>
              <a:ext cx="595035" cy="338554"/>
            </a:xfrm>
            <a:prstGeom prst="rect">
              <a:avLst/>
            </a:prstGeom>
            <a:noFill/>
          </p:spPr>
          <p:txBody>
            <a:bodyPr wrap="none" rtlCol="0">
              <a:spAutoFit/>
            </a:bodyPr>
            <a:lstStyle/>
            <a:p>
              <a:r>
                <a:rPr kumimoji="1" lang="zh-CN" altLang="en-US" sz="1600" dirty="0" smtClean="0"/>
                <a:t>家人</a:t>
              </a:r>
              <a:endParaRPr kumimoji="1" lang="zh-CN" altLang="en-US" sz="1600" dirty="0"/>
            </a:p>
          </p:txBody>
        </p:sp>
        <p:sp>
          <p:nvSpPr>
            <p:cNvPr id="17" name="文本框 25"/>
            <p:cNvSpPr txBox="1"/>
            <p:nvPr/>
          </p:nvSpPr>
          <p:spPr>
            <a:xfrm rot="20496360">
              <a:off x="4346480" y="4149080"/>
              <a:ext cx="715260" cy="338554"/>
            </a:xfrm>
            <a:prstGeom prst="rect">
              <a:avLst/>
            </a:prstGeom>
            <a:noFill/>
          </p:spPr>
          <p:txBody>
            <a:bodyPr wrap="none" rtlCol="0">
              <a:spAutoFit/>
            </a:bodyPr>
            <a:lstStyle/>
            <a:p>
              <a:r>
                <a:rPr kumimoji="1" lang="zh-CN" altLang="en-US" sz="1600" dirty="0">
                  <a:latin typeface="+mj-ea"/>
                  <a:ea typeface="+mj-ea"/>
                </a:rPr>
                <a:t>权限</a:t>
              </a:r>
              <a:r>
                <a:rPr kumimoji="1" lang="en-US" altLang="zh-CN" sz="1600" dirty="0">
                  <a:latin typeface="+mj-ea"/>
                  <a:ea typeface="+mj-ea"/>
                </a:rPr>
                <a:t>2</a:t>
              </a:r>
              <a:endParaRPr kumimoji="1" lang="zh-CN" altLang="en-US" sz="1600" dirty="0">
                <a:latin typeface="+mj-ea"/>
                <a:ea typeface="+mj-ea"/>
              </a:endParaRPr>
            </a:p>
          </p:txBody>
        </p:sp>
        <p:sp>
          <p:nvSpPr>
            <p:cNvPr id="18" name="文本框 25"/>
            <p:cNvSpPr txBox="1"/>
            <p:nvPr/>
          </p:nvSpPr>
          <p:spPr>
            <a:xfrm rot="19027765">
              <a:off x="5720031" y="2845669"/>
              <a:ext cx="715360" cy="338554"/>
            </a:xfrm>
            <a:prstGeom prst="rect">
              <a:avLst/>
            </a:prstGeom>
            <a:noFill/>
          </p:spPr>
          <p:txBody>
            <a:bodyPr wrap="none" rtlCol="0">
              <a:spAutoFit/>
            </a:bodyPr>
            <a:lstStyle/>
            <a:p>
              <a:r>
                <a:rPr kumimoji="1" lang="zh-CN" altLang="en-US" sz="1600" dirty="0" smtClean="0">
                  <a:latin typeface="+mj-ea"/>
                  <a:ea typeface="+mj-ea"/>
                </a:rPr>
                <a:t>权限</a:t>
              </a:r>
              <a:r>
                <a:rPr kumimoji="1" lang="en-US" altLang="zh-CN" sz="1600" dirty="0" smtClean="0">
                  <a:latin typeface="+mj-ea"/>
                  <a:ea typeface="+mj-ea"/>
                </a:rPr>
                <a:t>1</a:t>
              </a:r>
              <a:endParaRPr kumimoji="1" lang="zh-CN" altLang="en-US" sz="1600" dirty="0">
                <a:latin typeface="+mj-ea"/>
                <a:ea typeface="+mj-ea"/>
              </a:endParaRPr>
            </a:p>
          </p:txBody>
        </p:sp>
        <p:sp>
          <p:nvSpPr>
            <p:cNvPr id="19" name="文本框 24"/>
            <p:cNvSpPr txBox="1"/>
            <p:nvPr/>
          </p:nvSpPr>
          <p:spPr>
            <a:xfrm rot="2488989">
              <a:off x="5905641" y="4087961"/>
              <a:ext cx="595035" cy="338554"/>
            </a:xfrm>
            <a:prstGeom prst="rect">
              <a:avLst/>
            </a:prstGeom>
            <a:noFill/>
          </p:spPr>
          <p:txBody>
            <a:bodyPr wrap="none" rtlCol="0">
              <a:spAutoFit/>
            </a:bodyPr>
            <a:lstStyle/>
            <a:p>
              <a:r>
                <a:rPr kumimoji="1" lang="zh-CN" altLang="en-US" sz="1600" dirty="0" smtClean="0">
                  <a:solidFill>
                    <a:srgbClr val="FF0000"/>
                  </a:solidFill>
                </a:rPr>
                <a:t>拒绝</a:t>
              </a:r>
              <a:endParaRPr kumimoji="1" lang="zh-CN" altLang="en-US" sz="1600" dirty="0">
                <a:solidFill>
                  <a:srgbClr val="FF0000"/>
                </a:solidFill>
              </a:endParaRPr>
            </a:p>
          </p:txBody>
        </p:sp>
      </p:grpSp>
      <p:sp>
        <p:nvSpPr>
          <p:cNvPr id="26" name="矩形 25"/>
          <p:cNvSpPr/>
          <p:nvPr/>
        </p:nvSpPr>
        <p:spPr>
          <a:xfrm>
            <a:off x="288000" y="2170800"/>
            <a:ext cx="3924000" cy="3708000"/>
          </a:xfrm>
          <a:prstGeom prst="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华文中宋" pitchFamily="2" charset="-122"/>
              <a:ea typeface="华文中宋" pitchFamily="2" charset="-122"/>
            </a:endParaRPr>
          </a:p>
        </p:txBody>
      </p:sp>
      <p:sp>
        <p:nvSpPr>
          <p:cNvPr id="28" name="矩形 27"/>
          <p:cNvSpPr/>
          <p:nvPr/>
        </p:nvSpPr>
        <p:spPr>
          <a:xfrm>
            <a:off x="507841" y="2399977"/>
            <a:ext cx="3488095" cy="3693319"/>
          </a:xfrm>
          <a:prstGeom prst="rect">
            <a:avLst/>
          </a:prstGeom>
        </p:spPr>
        <p:txBody>
          <a:bodyPr wrap="square">
            <a:spAutoFit/>
          </a:bodyPr>
          <a:lstStyle/>
          <a:p>
            <a:pPr marL="342900" indent="-342900">
              <a:buFont typeface="Arial" pitchFamily="34" charset="0"/>
              <a:buChar char="•"/>
            </a:pPr>
            <a:r>
              <a:rPr kumimoji="1" lang="zh-CN" altLang="en-US" dirty="0" smtClean="0">
                <a:latin typeface="+mj-ea"/>
                <a:ea typeface="+mj-ea"/>
              </a:rPr>
              <a:t>物联网中，设备数据与人的信息密切相关，因此搜索返回的数据，必须</a:t>
            </a:r>
            <a:r>
              <a:rPr kumimoji="1" lang="zh-CN" altLang="en-US" dirty="0">
                <a:latin typeface="+mj-ea"/>
                <a:ea typeface="+mj-ea"/>
              </a:rPr>
              <a:t>得到</a:t>
            </a:r>
            <a:r>
              <a:rPr kumimoji="1" lang="zh-CN" altLang="en-US" dirty="0" smtClean="0">
                <a:latin typeface="+mj-ea"/>
                <a:ea typeface="+mj-ea"/>
              </a:rPr>
              <a:t>控制有效控制</a:t>
            </a:r>
            <a:endParaRPr kumimoji="1" lang="en-US" altLang="zh-CN" dirty="0" smtClean="0">
              <a:latin typeface="+mj-ea"/>
              <a:ea typeface="+mj-ea"/>
            </a:endParaRPr>
          </a:p>
          <a:p>
            <a:pPr marL="342900" indent="-342900">
              <a:buFont typeface="Arial" pitchFamily="34" charset="0"/>
              <a:buChar char="•"/>
            </a:pPr>
            <a:endParaRPr kumimoji="1" lang="en-US" altLang="zh-CN" dirty="0" smtClean="0">
              <a:latin typeface="+mj-ea"/>
              <a:ea typeface="+mj-ea"/>
            </a:endParaRPr>
          </a:p>
          <a:p>
            <a:pPr marL="342900" indent="-342900">
              <a:buFont typeface="Arial" pitchFamily="34" charset="0"/>
              <a:buChar char="•"/>
            </a:pPr>
            <a:r>
              <a:rPr kumimoji="1" lang="zh-CN" altLang="en-US" dirty="0" smtClean="0">
                <a:latin typeface="+mj-ea"/>
                <a:ea typeface="+mj-ea"/>
              </a:rPr>
              <a:t>根据</a:t>
            </a:r>
            <a:r>
              <a:rPr kumimoji="1" lang="zh-CN" altLang="en-US" dirty="0">
                <a:latin typeface="+mj-ea"/>
                <a:ea typeface="+mj-ea"/>
              </a:rPr>
              <a:t>查询者不同</a:t>
            </a:r>
            <a:r>
              <a:rPr kumimoji="1" lang="zh-CN" altLang="en-US" dirty="0" smtClean="0">
                <a:latin typeface="+mj-ea"/>
                <a:ea typeface="+mj-ea"/>
              </a:rPr>
              <a:t>的</a:t>
            </a:r>
            <a:r>
              <a:rPr kumimoji="1" lang="zh-CN" altLang="en-US" dirty="0">
                <a:latin typeface="+mj-ea"/>
                <a:ea typeface="+mj-ea"/>
              </a:rPr>
              <a:t>权限</a:t>
            </a:r>
            <a:r>
              <a:rPr kumimoji="1" lang="zh-CN" altLang="en-US" dirty="0" smtClean="0">
                <a:latin typeface="+mj-ea"/>
                <a:ea typeface="+mj-ea"/>
              </a:rPr>
              <a:t>，</a:t>
            </a:r>
            <a:r>
              <a:rPr kumimoji="1" lang="zh-CN" altLang="en-US" dirty="0">
                <a:latin typeface="+mj-ea"/>
                <a:ea typeface="+mj-ea"/>
              </a:rPr>
              <a:t>返回不同精度的</a:t>
            </a:r>
            <a:r>
              <a:rPr kumimoji="1" lang="zh-CN" altLang="en-US" dirty="0" smtClean="0">
                <a:latin typeface="+mj-ea"/>
                <a:ea typeface="+mj-ea"/>
              </a:rPr>
              <a:t>信息</a:t>
            </a:r>
            <a:endParaRPr kumimoji="1" lang="en-US" altLang="zh-CN" dirty="0" smtClean="0">
              <a:latin typeface="+mj-ea"/>
              <a:ea typeface="+mj-ea"/>
            </a:endParaRPr>
          </a:p>
          <a:p>
            <a:pPr marL="342900" indent="-342900">
              <a:buFont typeface="Arial" pitchFamily="34" charset="0"/>
              <a:buChar char="•"/>
            </a:pPr>
            <a:endParaRPr kumimoji="1" lang="en-US" altLang="zh-CN" dirty="0" smtClean="0">
              <a:latin typeface="+mj-ea"/>
              <a:ea typeface="+mj-ea"/>
            </a:endParaRPr>
          </a:p>
          <a:p>
            <a:pPr marL="342900" indent="-342900">
              <a:buFont typeface="Arial" pitchFamily="34" charset="0"/>
              <a:buChar char="•"/>
            </a:pPr>
            <a:r>
              <a:rPr kumimoji="1" lang="zh-CN" altLang="en-US" dirty="0" smtClean="0">
                <a:latin typeface="+mj-ea"/>
                <a:ea typeface="+mj-ea"/>
              </a:rPr>
              <a:t>由于环境的变化、查询主体的移动等因素，查询者的权限会随之不断变化，因此需在动态环境中实现访问控制</a:t>
            </a:r>
            <a:endParaRPr kumimoji="1" lang="zh-CN" altLang="en-US" dirty="0">
              <a:latin typeface="+mj-ea"/>
              <a:ea typeface="+mj-ea"/>
            </a:endParaRPr>
          </a:p>
          <a:p>
            <a:pPr marL="342900" indent="-342900">
              <a:buFont typeface="Arial" pitchFamily="34" charset="0"/>
              <a:buChar char="•"/>
            </a:pPr>
            <a:endParaRPr kumimoji="1" lang="zh-CN" altLang="en-US" dirty="0">
              <a:latin typeface="+mj-ea"/>
              <a:ea typeface="+mj-ea"/>
            </a:endParaRPr>
          </a:p>
        </p:txBody>
      </p:sp>
      <p:sp>
        <p:nvSpPr>
          <p:cNvPr id="29" name="矩形 28"/>
          <p:cNvSpPr/>
          <p:nvPr/>
        </p:nvSpPr>
        <p:spPr>
          <a:xfrm>
            <a:off x="149464" y="2747784"/>
            <a:ext cx="3312368" cy="646331"/>
          </a:xfrm>
          <a:prstGeom prst="rect">
            <a:avLst/>
          </a:prstGeom>
        </p:spPr>
        <p:txBody>
          <a:bodyPr wrap="square">
            <a:spAutoFit/>
          </a:bodyPr>
          <a:lstStyle/>
          <a:p>
            <a:pPr marL="342900" indent="-342900">
              <a:buFont typeface="Arial" pitchFamily="34" charset="0"/>
              <a:buChar char="•"/>
            </a:pPr>
            <a:endParaRPr kumimoji="1" lang="en-US" altLang="zh-CN" dirty="0">
              <a:latin typeface="+mj-ea"/>
              <a:ea typeface="+mj-ea"/>
            </a:endParaRPr>
          </a:p>
          <a:p>
            <a:pPr marL="342900" indent="-342900">
              <a:buFont typeface="Arial" pitchFamily="34" charset="0"/>
              <a:buChar char="•"/>
            </a:pPr>
            <a:endParaRPr kumimoji="1" lang="zh-CN" altLang="en-US" dirty="0">
              <a:latin typeface="+mj-ea"/>
              <a:ea typeface="+mj-ea"/>
            </a:endParaRPr>
          </a:p>
        </p:txBody>
      </p:sp>
      <p:sp>
        <p:nvSpPr>
          <p:cNvPr id="3" name="标题 2"/>
          <p:cNvSpPr>
            <a:spLocks noGrp="1"/>
          </p:cNvSpPr>
          <p:nvPr>
            <p:ph type="title"/>
          </p:nvPr>
        </p:nvSpPr>
        <p:spPr/>
        <p:txBody>
          <a:bodyPr/>
          <a:lstStyle/>
          <a:p>
            <a:endParaRPr lang="zh-CN" altLang="en-US"/>
          </a:p>
        </p:txBody>
      </p:sp>
      <p:sp>
        <p:nvSpPr>
          <p:cNvPr id="31" name="标题 1"/>
          <p:cNvSpPr txBox="1">
            <a:spLocks/>
          </p:cNvSpPr>
          <p:nvPr/>
        </p:nvSpPr>
        <p:spPr bwMode="auto">
          <a:xfrm>
            <a:off x="161925" y="187325"/>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eaLnBrk="1" hangingPunct="1">
              <a:defRPr/>
            </a:pPr>
            <a:r>
              <a:rPr lang="zh-CN" altLang="en-US" sz="3200" b="1" kern="1200" smtClean="0">
                <a:solidFill>
                  <a:srgbClr val="003399"/>
                </a:solidFill>
                <a:latin typeface="华文中宋" pitchFamily="2" charset="-122"/>
                <a:ea typeface="华文中宋" pitchFamily="2" charset="-122"/>
              </a:rPr>
              <a:t>科学问题</a:t>
            </a:r>
            <a:endParaRPr lang="zh-CN" altLang="en-US" sz="3200" b="1" kern="1200" dirty="0">
              <a:solidFill>
                <a:srgbClr val="003399"/>
              </a:solidFill>
              <a:latin typeface="华文中宋" pitchFamily="2" charset="-122"/>
              <a:ea typeface="华文中宋" pitchFamily="2" charset="-122"/>
            </a:endParaRPr>
          </a:p>
        </p:txBody>
      </p:sp>
      <p:sp>
        <p:nvSpPr>
          <p:cNvPr id="32" name="圆角矩形 31"/>
          <p:cNvSpPr/>
          <p:nvPr/>
        </p:nvSpPr>
        <p:spPr bwMode="auto">
          <a:xfrm>
            <a:off x="288032" y="1340768"/>
            <a:ext cx="8388424" cy="64807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r>
              <a:rPr lang="zh-CN" altLang="en-US" sz="2800" b="1" dirty="0" smtClean="0">
                <a:solidFill>
                  <a:srgbClr val="FF0000"/>
                </a:solidFill>
                <a:latin typeface="Arial" pitchFamily="34" charset="0"/>
                <a:ea typeface="宋体" pitchFamily="2" charset="-122"/>
              </a:rPr>
              <a:t>科学问题</a:t>
            </a:r>
            <a:r>
              <a:rPr lang="en-US" altLang="zh-CN" sz="2800" b="1" dirty="0">
                <a:solidFill>
                  <a:srgbClr val="FF0000"/>
                </a:solidFill>
                <a:latin typeface="Arial" pitchFamily="34" charset="0"/>
                <a:ea typeface="宋体" pitchFamily="2" charset="-122"/>
              </a:rPr>
              <a:t>2</a:t>
            </a:r>
            <a:r>
              <a:rPr lang="zh-CN" altLang="en-US" sz="2800" b="1" dirty="0" smtClean="0">
                <a:solidFill>
                  <a:srgbClr val="FF0000"/>
                </a:solidFill>
                <a:latin typeface="Arial" pitchFamily="34" charset="0"/>
                <a:ea typeface="宋体" pitchFamily="2" charset="-122"/>
              </a:rPr>
              <a:t>：</a:t>
            </a:r>
            <a:r>
              <a:rPr lang="zh-CN" altLang="en-US" sz="2800" b="1" dirty="0">
                <a:solidFill>
                  <a:srgbClr val="FF0000"/>
                </a:solidFill>
                <a:latin typeface="Arial" pitchFamily="34" charset="0"/>
                <a:ea typeface="宋体" pitchFamily="2" charset="-122"/>
              </a:rPr>
              <a:t>海量动态用户</a:t>
            </a:r>
            <a:r>
              <a:rPr lang="zh-CN" altLang="en-US" sz="2800" b="1" dirty="0" smtClean="0">
                <a:solidFill>
                  <a:srgbClr val="FF0000"/>
                </a:solidFill>
                <a:latin typeface="Arial" pitchFamily="34" charset="0"/>
                <a:ea typeface="宋体" pitchFamily="2" charset="-122"/>
              </a:rPr>
              <a:t>权限</a:t>
            </a:r>
            <a:r>
              <a:rPr lang="zh-CN" altLang="en-US" sz="2800" b="1" dirty="0">
                <a:solidFill>
                  <a:srgbClr val="FF0000"/>
                </a:solidFill>
                <a:latin typeface="Arial" pitchFamily="34" charset="0"/>
                <a:ea typeface="宋体" pitchFamily="2" charset="-122"/>
              </a:rPr>
              <a:t>访问</a:t>
            </a:r>
            <a:r>
              <a:rPr lang="zh-CN" altLang="en-US" sz="2800" b="1" dirty="0" smtClean="0">
                <a:solidFill>
                  <a:srgbClr val="FF0000"/>
                </a:solidFill>
                <a:latin typeface="Arial" pitchFamily="34" charset="0"/>
                <a:ea typeface="宋体" pitchFamily="2" charset="-122"/>
              </a:rPr>
              <a:t>控制</a:t>
            </a:r>
            <a:r>
              <a:rPr lang="zh-CN" altLang="en-US" sz="2800" b="1" dirty="0">
                <a:solidFill>
                  <a:srgbClr val="FF0000"/>
                </a:solidFill>
                <a:latin typeface="Arial" pitchFamily="34" charset="0"/>
                <a:ea typeface="宋体" pitchFamily="2" charset="-122"/>
              </a:rPr>
              <a:t>问题</a:t>
            </a:r>
            <a:endParaRPr kumimoji="0" lang="zh-CN" altLang="en-US" sz="2800" b="1" i="0" u="none" strike="noStrike" cap="none" normalizeH="0" baseline="0" dirty="0" smtClean="0">
              <a:ln>
                <a:noFill/>
              </a:ln>
              <a:solidFill>
                <a:srgbClr val="FF0000"/>
              </a:solidFill>
              <a:effectLst/>
              <a:latin typeface="Arial" pitchFamily="34" charset="0"/>
              <a:ea typeface="宋体" pitchFamily="2" charset="-122"/>
            </a:endParaRPr>
          </a:p>
        </p:txBody>
      </p:sp>
      <p:sp>
        <p:nvSpPr>
          <p:cNvPr id="33" name="圆角矩形 32"/>
          <p:cNvSpPr/>
          <p:nvPr/>
        </p:nvSpPr>
        <p:spPr bwMode="auto">
          <a:xfrm>
            <a:off x="180000" y="6087600"/>
            <a:ext cx="5745600" cy="65520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1" lang="zh-CN" altLang="en-US" sz="2400" dirty="0">
                <a:solidFill>
                  <a:srgbClr val="FF0000"/>
                </a:solidFill>
                <a:latin typeface="华文中宋" pitchFamily="2" charset="-122"/>
                <a:ea typeface="华文中宋" pitchFamily="2" charset="-122"/>
                <a:cs typeface="微软雅黑"/>
              </a:rPr>
              <a:t>如何在动态环境下进行授权和访问控制？</a:t>
            </a:r>
            <a:endParaRPr kumimoji="1" lang="en-US" altLang="zh-CN" sz="2400" dirty="0">
              <a:solidFill>
                <a:srgbClr val="FF0000"/>
              </a:solidFill>
              <a:latin typeface="华文中宋" pitchFamily="2" charset="-122"/>
              <a:ea typeface="华文中宋" pitchFamily="2" charset="-122"/>
              <a:cs typeface="微软雅黑"/>
            </a:endParaRPr>
          </a:p>
        </p:txBody>
      </p:sp>
    </p:spTree>
    <p:extLst>
      <p:ext uri="{BB962C8B-B14F-4D97-AF65-F5344CB8AC3E}">
        <p14:creationId xmlns:p14="http://schemas.microsoft.com/office/powerpoint/2010/main" val="11424008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334400" y="2113200"/>
            <a:ext cx="4345200" cy="4269600"/>
          </a:xfrm>
          <a:prstGeom prst="rect">
            <a:avLst/>
          </a:prstGeom>
          <a:solidFill>
            <a:srgbClr val="FFF6C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a:solidFill>
                <a:schemeClr val="tx1"/>
              </a:solidFill>
              <a:latin typeface="华文中宋" pitchFamily="2" charset="-122"/>
              <a:ea typeface="华文中宋" pitchFamily="2" charset="-122"/>
            </a:endParaRPr>
          </a:p>
        </p:txBody>
      </p:sp>
      <p:grpSp>
        <p:nvGrpSpPr>
          <p:cNvPr id="5" name="组合 4"/>
          <p:cNvGrpSpPr/>
          <p:nvPr/>
        </p:nvGrpSpPr>
        <p:grpSpPr>
          <a:xfrm>
            <a:off x="4835623" y="2204865"/>
            <a:ext cx="3624809" cy="3882735"/>
            <a:chOff x="4355976" y="1052736"/>
            <a:chExt cx="4248472" cy="5328592"/>
          </a:xfrm>
        </p:grpSpPr>
        <p:sp>
          <p:nvSpPr>
            <p:cNvPr id="6" name="矩形 5"/>
            <p:cNvSpPr/>
            <p:nvPr/>
          </p:nvSpPr>
          <p:spPr>
            <a:xfrm>
              <a:off x="4355976" y="3789040"/>
              <a:ext cx="1584176" cy="2592288"/>
            </a:xfrm>
            <a:prstGeom prst="rect">
              <a:avLst/>
            </a:prstGeom>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sp>
          <p:nvSpPr>
            <p:cNvPr id="7" name="文本框 20"/>
            <p:cNvSpPr txBox="1"/>
            <p:nvPr/>
          </p:nvSpPr>
          <p:spPr>
            <a:xfrm>
              <a:off x="4355976" y="3789040"/>
              <a:ext cx="736575" cy="276999"/>
            </a:xfrm>
            <a:prstGeom prst="rect">
              <a:avLst/>
            </a:prstGeom>
            <a:noFill/>
          </p:spPr>
          <p:txBody>
            <a:bodyPr wrap="none" rtlCol="0">
              <a:spAutoFit/>
            </a:bodyPr>
            <a:lstStyle/>
            <a:p>
              <a:r>
                <a:rPr kumimoji="1" lang="zh-CN" altLang="en-US" sz="1200" dirty="0" smtClean="0">
                  <a:latin typeface="微软雅黑"/>
                  <a:ea typeface="微软雅黑"/>
                  <a:cs typeface="微软雅黑"/>
                </a:rPr>
                <a:t>数据源</a:t>
              </a:r>
              <a:r>
                <a:rPr kumimoji="1" lang="zh-CN" altLang="zh-CN" sz="1200" dirty="0">
                  <a:latin typeface="微软雅黑"/>
                  <a:ea typeface="微软雅黑"/>
                  <a:cs typeface="微软雅黑"/>
                </a:rPr>
                <a:t>2</a:t>
              </a:r>
              <a:endParaRPr kumimoji="1" lang="zh-CN" altLang="en-US" sz="1200" dirty="0">
                <a:latin typeface="微软雅黑"/>
                <a:ea typeface="微软雅黑"/>
                <a:cs typeface="微软雅黑"/>
              </a:endParaRPr>
            </a:p>
          </p:txBody>
        </p:sp>
        <p:sp>
          <p:nvSpPr>
            <p:cNvPr id="8" name="矩形 7"/>
            <p:cNvSpPr/>
            <p:nvPr/>
          </p:nvSpPr>
          <p:spPr>
            <a:xfrm>
              <a:off x="4355976" y="1052736"/>
              <a:ext cx="1584176" cy="2592288"/>
            </a:xfrm>
            <a:prstGeom prst="rect">
              <a:avLst/>
            </a:prstGeom>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900" dirty="0" smtClean="0">
                <a:solidFill>
                  <a:schemeClr val="tx1"/>
                </a:solidFill>
                <a:latin typeface="华文中宋" pitchFamily="2" charset="-122"/>
                <a:ea typeface="华文中宋" pitchFamily="2" charset="-122"/>
              </a:endParaRPr>
            </a:p>
          </p:txBody>
        </p:sp>
        <p:grpSp>
          <p:nvGrpSpPr>
            <p:cNvPr id="9" name="组 12"/>
            <p:cNvGrpSpPr/>
            <p:nvPr/>
          </p:nvGrpSpPr>
          <p:grpSpPr>
            <a:xfrm>
              <a:off x="4788024" y="1268760"/>
              <a:ext cx="864096" cy="2232248"/>
              <a:chOff x="4788024" y="1844824"/>
              <a:chExt cx="864096" cy="2232248"/>
            </a:xfrm>
          </p:grpSpPr>
          <p:sp>
            <p:nvSpPr>
              <p:cNvPr id="25" name="椭圆 24"/>
              <p:cNvSpPr/>
              <p:nvPr/>
            </p:nvSpPr>
            <p:spPr>
              <a:xfrm>
                <a:off x="4788024" y="1844824"/>
                <a:ext cx="864096" cy="64807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en-US" altLang="zh-CN" sz="1100" dirty="0" smtClean="0">
                    <a:solidFill>
                      <a:schemeClr val="tx1"/>
                    </a:solidFill>
                    <a:latin typeface="华文中宋" pitchFamily="2" charset="-122"/>
                    <a:ea typeface="华文中宋" pitchFamily="2" charset="-122"/>
                  </a:rPr>
                  <a:t>1</a:t>
                </a:r>
                <a:endParaRPr kumimoji="1" lang="zh-CN" altLang="en-US" sz="1100" dirty="0" smtClean="0">
                  <a:solidFill>
                    <a:schemeClr val="tx1"/>
                  </a:solidFill>
                  <a:latin typeface="华文中宋" pitchFamily="2" charset="-122"/>
                  <a:ea typeface="华文中宋" pitchFamily="2" charset="-122"/>
                </a:endParaRPr>
              </a:p>
            </p:txBody>
          </p:sp>
          <p:sp>
            <p:nvSpPr>
              <p:cNvPr id="26" name="椭圆 25"/>
              <p:cNvSpPr/>
              <p:nvPr/>
            </p:nvSpPr>
            <p:spPr>
              <a:xfrm>
                <a:off x="4788024" y="2636912"/>
                <a:ext cx="864096" cy="64807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a:solidFill>
                      <a:schemeClr val="tx1"/>
                    </a:solidFill>
                    <a:latin typeface="华文中宋" pitchFamily="2" charset="-122"/>
                    <a:ea typeface="华文中宋" pitchFamily="2" charset="-122"/>
                  </a:rPr>
                  <a:t>2</a:t>
                </a:r>
                <a:endParaRPr kumimoji="1" lang="zh-CN" altLang="en-US" sz="1100" dirty="0" smtClean="0">
                  <a:solidFill>
                    <a:schemeClr val="tx1"/>
                  </a:solidFill>
                  <a:latin typeface="华文中宋" pitchFamily="2" charset="-122"/>
                  <a:ea typeface="华文中宋" pitchFamily="2" charset="-122"/>
                </a:endParaRPr>
              </a:p>
            </p:txBody>
          </p:sp>
          <p:sp>
            <p:nvSpPr>
              <p:cNvPr id="27" name="椭圆 26"/>
              <p:cNvSpPr/>
              <p:nvPr/>
            </p:nvSpPr>
            <p:spPr>
              <a:xfrm>
                <a:off x="4788024" y="3429000"/>
                <a:ext cx="864096" cy="64807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a:solidFill>
                      <a:schemeClr val="tx1"/>
                    </a:solidFill>
                    <a:latin typeface="华文中宋" pitchFamily="2" charset="-122"/>
                    <a:ea typeface="华文中宋" pitchFamily="2" charset="-122"/>
                  </a:rPr>
                  <a:t>3</a:t>
                </a:r>
                <a:endParaRPr kumimoji="1" lang="zh-CN" altLang="en-US" sz="1100" dirty="0" smtClean="0">
                  <a:solidFill>
                    <a:schemeClr val="tx1"/>
                  </a:solidFill>
                  <a:latin typeface="华文中宋" pitchFamily="2" charset="-122"/>
                  <a:ea typeface="华文中宋" pitchFamily="2" charset="-122"/>
                </a:endParaRPr>
              </a:p>
            </p:txBody>
          </p:sp>
        </p:grpSp>
        <p:grpSp>
          <p:nvGrpSpPr>
            <p:cNvPr id="10" name="组 13"/>
            <p:cNvGrpSpPr/>
            <p:nvPr/>
          </p:nvGrpSpPr>
          <p:grpSpPr>
            <a:xfrm>
              <a:off x="4788024" y="3933056"/>
              <a:ext cx="864096" cy="2232248"/>
              <a:chOff x="4788024" y="1844824"/>
              <a:chExt cx="864096" cy="2232248"/>
            </a:xfrm>
          </p:grpSpPr>
          <p:sp>
            <p:nvSpPr>
              <p:cNvPr id="22" name="椭圆 21"/>
              <p:cNvSpPr/>
              <p:nvPr/>
            </p:nvSpPr>
            <p:spPr>
              <a:xfrm>
                <a:off x="4788024" y="1844824"/>
                <a:ext cx="864096" cy="648072"/>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en-US" altLang="zh-CN" sz="1100" dirty="0" smtClean="0">
                    <a:solidFill>
                      <a:schemeClr val="tx1"/>
                    </a:solidFill>
                    <a:latin typeface="华文中宋" pitchFamily="2" charset="-122"/>
                    <a:ea typeface="华文中宋" pitchFamily="2" charset="-122"/>
                  </a:rPr>
                  <a:t>1</a:t>
                </a:r>
                <a:endParaRPr kumimoji="1" lang="zh-CN" altLang="en-US" sz="1100" dirty="0" smtClean="0">
                  <a:solidFill>
                    <a:schemeClr val="tx1"/>
                  </a:solidFill>
                  <a:latin typeface="华文中宋" pitchFamily="2" charset="-122"/>
                  <a:ea typeface="华文中宋" pitchFamily="2" charset="-122"/>
                </a:endParaRPr>
              </a:p>
            </p:txBody>
          </p:sp>
          <p:sp>
            <p:nvSpPr>
              <p:cNvPr id="23" name="椭圆 22"/>
              <p:cNvSpPr/>
              <p:nvPr/>
            </p:nvSpPr>
            <p:spPr>
              <a:xfrm>
                <a:off x="4788024" y="2636912"/>
                <a:ext cx="864096" cy="648072"/>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smtClean="0">
                    <a:solidFill>
                      <a:schemeClr val="tx1"/>
                    </a:solidFill>
                    <a:latin typeface="华文中宋" pitchFamily="2" charset="-122"/>
                    <a:ea typeface="华文中宋" pitchFamily="2" charset="-122"/>
                  </a:rPr>
                  <a:t>4</a:t>
                </a:r>
                <a:endParaRPr kumimoji="1" lang="zh-CN" altLang="en-US" sz="1100" dirty="0" smtClean="0">
                  <a:solidFill>
                    <a:schemeClr val="tx1"/>
                  </a:solidFill>
                  <a:latin typeface="华文中宋" pitchFamily="2" charset="-122"/>
                  <a:ea typeface="华文中宋" pitchFamily="2" charset="-122"/>
                </a:endParaRPr>
              </a:p>
            </p:txBody>
          </p:sp>
          <p:sp>
            <p:nvSpPr>
              <p:cNvPr id="24" name="椭圆 23"/>
              <p:cNvSpPr/>
              <p:nvPr/>
            </p:nvSpPr>
            <p:spPr>
              <a:xfrm>
                <a:off x="4788024" y="3429000"/>
                <a:ext cx="864096" cy="648072"/>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smtClean="0">
                    <a:solidFill>
                      <a:schemeClr val="tx1"/>
                    </a:solidFill>
                    <a:latin typeface="华文中宋" pitchFamily="2" charset="-122"/>
                    <a:ea typeface="华文中宋" pitchFamily="2" charset="-122"/>
                  </a:rPr>
                  <a:t>5</a:t>
                </a:r>
                <a:endParaRPr kumimoji="1" lang="zh-CN" altLang="en-US" sz="1100" dirty="0" smtClean="0">
                  <a:solidFill>
                    <a:schemeClr val="tx1"/>
                  </a:solidFill>
                  <a:latin typeface="华文中宋" pitchFamily="2" charset="-122"/>
                  <a:ea typeface="华文中宋" pitchFamily="2" charset="-122"/>
                </a:endParaRPr>
              </a:p>
            </p:txBody>
          </p:sp>
        </p:grpSp>
        <p:sp>
          <p:nvSpPr>
            <p:cNvPr id="11" name="文本框 18"/>
            <p:cNvSpPr txBox="1"/>
            <p:nvPr/>
          </p:nvSpPr>
          <p:spPr>
            <a:xfrm>
              <a:off x="4355976" y="1052736"/>
              <a:ext cx="736575" cy="276999"/>
            </a:xfrm>
            <a:prstGeom prst="rect">
              <a:avLst/>
            </a:prstGeom>
            <a:noFill/>
          </p:spPr>
          <p:txBody>
            <a:bodyPr wrap="none" rtlCol="0">
              <a:spAutoFit/>
            </a:bodyPr>
            <a:lstStyle/>
            <a:p>
              <a:r>
                <a:rPr kumimoji="1" lang="zh-CN" altLang="en-US" sz="1200" dirty="0" smtClean="0">
                  <a:latin typeface="微软雅黑"/>
                  <a:ea typeface="微软雅黑"/>
                  <a:cs typeface="微软雅黑"/>
                </a:rPr>
                <a:t>数据源</a:t>
              </a:r>
              <a:r>
                <a:rPr kumimoji="1" lang="en-US" altLang="zh-CN" sz="1200" dirty="0" smtClean="0">
                  <a:latin typeface="微软雅黑"/>
                  <a:ea typeface="微软雅黑"/>
                  <a:cs typeface="微软雅黑"/>
                </a:rPr>
                <a:t>1</a:t>
              </a:r>
              <a:endParaRPr kumimoji="1" lang="zh-CN" altLang="en-US" sz="1200" dirty="0">
                <a:latin typeface="微软雅黑"/>
                <a:ea typeface="微软雅黑"/>
                <a:cs typeface="微软雅黑"/>
              </a:endParaRPr>
            </a:p>
          </p:txBody>
        </p:sp>
        <p:sp>
          <p:nvSpPr>
            <p:cNvPr id="12" name="矩形 11"/>
            <p:cNvSpPr/>
            <p:nvPr/>
          </p:nvSpPr>
          <p:spPr>
            <a:xfrm>
              <a:off x="7020272" y="1052736"/>
              <a:ext cx="1584176" cy="4680520"/>
            </a:xfrm>
            <a:prstGeom prst="rect">
              <a:avLst/>
            </a:prstGeom>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900" b="1" dirty="0">
                  <a:solidFill>
                    <a:srgbClr val="FF0000"/>
                  </a:solidFill>
                  <a:latin typeface="Arial" pitchFamily="34" charset="0"/>
                  <a:ea typeface="宋体" pitchFamily="2" charset="-122"/>
                </a:rPr>
                <a:t>属性关联分析问题</a:t>
              </a:r>
            </a:p>
            <a:p>
              <a:pPr algn="ctr"/>
              <a:endParaRPr kumimoji="1" lang="zh-CN" altLang="en-US" sz="900" dirty="0" smtClean="0">
                <a:solidFill>
                  <a:schemeClr val="tx1"/>
                </a:solidFill>
                <a:latin typeface="华文中宋" pitchFamily="2" charset="-122"/>
                <a:ea typeface="华文中宋" pitchFamily="2" charset="-122"/>
              </a:endParaRPr>
            </a:p>
          </p:txBody>
        </p:sp>
        <p:sp>
          <p:nvSpPr>
            <p:cNvPr id="13" name="文本框 22"/>
            <p:cNvSpPr txBox="1"/>
            <p:nvPr/>
          </p:nvSpPr>
          <p:spPr>
            <a:xfrm>
              <a:off x="7092280" y="1135777"/>
              <a:ext cx="1107996" cy="276999"/>
            </a:xfrm>
            <a:prstGeom prst="rect">
              <a:avLst/>
            </a:prstGeom>
            <a:noFill/>
          </p:spPr>
          <p:txBody>
            <a:bodyPr wrap="none" rtlCol="0">
              <a:spAutoFit/>
            </a:bodyPr>
            <a:lstStyle/>
            <a:p>
              <a:r>
                <a:rPr kumimoji="1" lang="zh-CN" altLang="en-US" sz="1200" dirty="0" smtClean="0">
                  <a:latin typeface="微软雅黑"/>
                  <a:ea typeface="微软雅黑"/>
                  <a:cs typeface="微软雅黑"/>
                </a:rPr>
                <a:t>主体数据特征</a:t>
              </a:r>
              <a:endParaRPr kumimoji="1" lang="zh-CN" altLang="en-US" sz="1200" dirty="0">
                <a:latin typeface="微软雅黑"/>
                <a:ea typeface="微软雅黑"/>
                <a:cs typeface="微软雅黑"/>
              </a:endParaRPr>
            </a:p>
          </p:txBody>
        </p:sp>
        <p:sp>
          <p:nvSpPr>
            <p:cNvPr id="14" name="椭圆 13"/>
            <p:cNvSpPr/>
            <p:nvPr/>
          </p:nvSpPr>
          <p:spPr>
            <a:xfrm>
              <a:off x="7380312" y="1556792"/>
              <a:ext cx="864096" cy="64807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en-US" altLang="zh-CN" sz="1100" dirty="0" smtClean="0">
                  <a:solidFill>
                    <a:schemeClr val="tx1"/>
                  </a:solidFill>
                  <a:latin typeface="华文中宋" pitchFamily="2" charset="-122"/>
                  <a:ea typeface="华文中宋" pitchFamily="2" charset="-122"/>
                </a:rPr>
                <a:t>1</a:t>
              </a:r>
              <a:endParaRPr kumimoji="1" lang="zh-CN" altLang="en-US" sz="1100" dirty="0" smtClean="0">
                <a:solidFill>
                  <a:schemeClr val="tx1"/>
                </a:solidFill>
                <a:latin typeface="华文中宋" pitchFamily="2" charset="-122"/>
                <a:ea typeface="华文中宋" pitchFamily="2" charset="-122"/>
              </a:endParaRPr>
            </a:p>
          </p:txBody>
        </p:sp>
        <p:sp>
          <p:nvSpPr>
            <p:cNvPr id="15" name="椭圆 14"/>
            <p:cNvSpPr/>
            <p:nvPr/>
          </p:nvSpPr>
          <p:spPr>
            <a:xfrm>
              <a:off x="7380312" y="2276872"/>
              <a:ext cx="864096" cy="64807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a:solidFill>
                    <a:schemeClr val="tx1"/>
                  </a:solidFill>
                  <a:latin typeface="华文中宋" pitchFamily="2" charset="-122"/>
                  <a:ea typeface="华文中宋" pitchFamily="2" charset="-122"/>
                </a:rPr>
                <a:t>2</a:t>
              </a:r>
              <a:endParaRPr kumimoji="1" lang="zh-CN" altLang="en-US" sz="1100" dirty="0" smtClean="0">
                <a:solidFill>
                  <a:schemeClr val="tx1"/>
                </a:solidFill>
                <a:latin typeface="华文中宋" pitchFamily="2" charset="-122"/>
                <a:ea typeface="华文中宋" pitchFamily="2" charset="-122"/>
              </a:endParaRPr>
            </a:p>
          </p:txBody>
        </p:sp>
        <p:sp>
          <p:nvSpPr>
            <p:cNvPr id="16" name="椭圆 15"/>
            <p:cNvSpPr/>
            <p:nvPr/>
          </p:nvSpPr>
          <p:spPr>
            <a:xfrm>
              <a:off x="7380312" y="3140968"/>
              <a:ext cx="864096" cy="64807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a:solidFill>
                    <a:schemeClr val="tx1"/>
                  </a:solidFill>
                  <a:latin typeface="华文中宋" pitchFamily="2" charset="-122"/>
                  <a:ea typeface="华文中宋" pitchFamily="2" charset="-122"/>
                </a:rPr>
                <a:t>3</a:t>
              </a:r>
              <a:endParaRPr kumimoji="1" lang="zh-CN" altLang="en-US" sz="1100" dirty="0" smtClean="0">
                <a:solidFill>
                  <a:schemeClr val="tx1"/>
                </a:solidFill>
                <a:latin typeface="华文中宋" pitchFamily="2" charset="-122"/>
                <a:ea typeface="华文中宋" pitchFamily="2" charset="-122"/>
              </a:endParaRPr>
            </a:p>
          </p:txBody>
        </p:sp>
        <p:sp>
          <p:nvSpPr>
            <p:cNvPr id="17" name="椭圆 16"/>
            <p:cNvSpPr/>
            <p:nvPr/>
          </p:nvSpPr>
          <p:spPr>
            <a:xfrm>
              <a:off x="7380312" y="3933056"/>
              <a:ext cx="864096" cy="64807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smtClean="0">
                  <a:solidFill>
                    <a:schemeClr val="tx1"/>
                  </a:solidFill>
                  <a:latin typeface="华文中宋" pitchFamily="2" charset="-122"/>
                  <a:ea typeface="华文中宋" pitchFamily="2" charset="-122"/>
                </a:rPr>
                <a:t>4</a:t>
              </a:r>
              <a:endParaRPr kumimoji="1" lang="zh-CN" altLang="en-US" sz="1100" dirty="0" smtClean="0">
                <a:solidFill>
                  <a:schemeClr val="tx1"/>
                </a:solidFill>
                <a:latin typeface="华文中宋" pitchFamily="2" charset="-122"/>
                <a:ea typeface="华文中宋" pitchFamily="2" charset="-122"/>
              </a:endParaRPr>
            </a:p>
          </p:txBody>
        </p:sp>
        <p:sp>
          <p:nvSpPr>
            <p:cNvPr id="18" name="椭圆 17"/>
            <p:cNvSpPr/>
            <p:nvPr/>
          </p:nvSpPr>
          <p:spPr>
            <a:xfrm>
              <a:off x="7380312" y="4725144"/>
              <a:ext cx="864096" cy="64807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zh-CN" altLang="en-US" sz="1100" dirty="0" smtClean="0">
                  <a:solidFill>
                    <a:schemeClr val="tx1"/>
                  </a:solidFill>
                  <a:latin typeface="华文中宋" pitchFamily="2" charset="-122"/>
                  <a:ea typeface="华文中宋" pitchFamily="2" charset="-122"/>
                </a:rPr>
                <a:t>属性</a:t>
              </a:r>
              <a:r>
                <a:rPr kumimoji="1" lang="zh-CN" altLang="zh-CN" sz="1100" dirty="0" smtClean="0">
                  <a:solidFill>
                    <a:schemeClr val="tx1"/>
                  </a:solidFill>
                  <a:latin typeface="华文中宋" pitchFamily="2" charset="-122"/>
                  <a:ea typeface="华文中宋" pitchFamily="2" charset="-122"/>
                </a:rPr>
                <a:t>5</a:t>
              </a:r>
              <a:endParaRPr kumimoji="1" lang="zh-CN" altLang="en-US" sz="1100" dirty="0" smtClean="0">
                <a:solidFill>
                  <a:schemeClr val="tx1"/>
                </a:solidFill>
                <a:latin typeface="华文中宋" pitchFamily="2" charset="-122"/>
                <a:ea typeface="华文中宋" pitchFamily="2" charset="-122"/>
              </a:endParaRPr>
            </a:p>
          </p:txBody>
        </p:sp>
        <p:cxnSp>
          <p:nvCxnSpPr>
            <p:cNvPr id="19" name="直线箭头连接符 29"/>
            <p:cNvCxnSpPr>
              <a:stCxn id="8" idx="3"/>
              <a:endCxn id="12" idx="1"/>
            </p:cNvCxnSpPr>
            <p:nvPr/>
          </p:nvCxnSpPr>
          <p:spPr>
            <a:xfrm>
              <a:off x="5940152" y="2348880"/>
              <a:ext cx="1080120" cy="10441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直线箭头连接符 31"/>
            <p:cNvCxnSpPr>
              <a:stCxn id="6" idx="3"/>
              <a:endCxn id="12" idx="1"/>
            </p:cNvCxnSpPr>
            <p:nvPr/>
          </p:nvCxnSpPr>
          <p:spPr>
            <a:xfrm flipV="1">
              <a:off x="5940152" y="3392996"/>
              <a:ext cx="1080120" cy="16921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文本框 32"/>
            <p:cNvSpPr txBox="1"/>
            <p:nvPr/>
          </p:nvSpPr>
          <p:spPr>
            <a:xfrm>
              <a:off x="6211722" y="3215800"/>
              <a:ext cx="693337" cy="437289"/>
            </a:xfrm>
            <a:prstGeom prst="rect">
              <a:avLst/>
            </a:prstGeom>
            <a:noFill/>
          </p:spPr>
          <p:txBody>
            <a:bodyPr wrap="none" rtlCol="0">
              <a:spAutoFit/>
            </a:bodyPr>
            <a:lstStyle/>
            <a:p>
              <a:r>
                <a:rPr kumimoji="1" lang="zh-CN" altLang="en-US" dirty="0" smtClean="0"/>
                <a:t>关联</a:t>
              </a:r>
              <a:endParaRPr kumimoji="1" lang="en-US" altLang="zh-CN" dirty="0" smtClean="0"/>
            </a:p>
          </p:txBody>
        </p:sp>
      </p:grpSp>
      <p:sp>
        <p:nvSpPr>
          <p:cNvPr id="28" name="矩形 27"/>
          <p:cNvSpPr/>
          <p:nvPr/>
        </p:nvSpPr>
        <p:spPr>
          <a:xfrm>
            <a:off x="288000" y="2170800"/>
            <a:ext cx="3923928" cy="3708000"/>
          </a:xfrm>
          <a:prstGeom prst="rect">
            <a:avLst/>
          </a:prstGeom>
          <a:solidFill>
            <a:schemeClr val="accent5">
              <a:lumMod val="20000"/>
              <a:lumOff val="80000"/>
            </a:schemeClr>
          </a:solid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900" dirty="0" smtClean="0">
              <a:solidFill>
                <a:schemeClr val="tx1"/>
              </a:solidFill>
              <a:latin typeface="华文中宋" pitchFamily="2" charset="-122"/>
              <a:ea typeface="华文中宋" pitchFamily="2" charset="-122"/>
            </a:endParaRPr>
          </a:p>
        </p:txBody>
      </p:sp>
      <p:sp>
        <p:nvSpPr>
          <p:cNvPr id="30" name="矩形 29"/>
          <p:cNvSpPr/>
          <p:nvPr/>
        </p:nvSpPr>
        <p:spPr>
          <a:xfrm>
            <a:off x="291817" y="2344812"/>
            <a:ext cx="3488095" cy="1200329"/>
          </a:xfrm>
          <a:prstGeom prst="rect">
            <a:avLst/>
          </a:prstGeom>
        </p:spPr>
        <p:txBody>
          <a:bodyPr wrap="square">
            <a:spAutoFit/>
          </a:bodyPr>
          <a:lstStyle/>
          <a:p>
            <a:pPr marL="342900" indent="-342900">
              <a:buFont typeface="Arial" pitchFamily="34" charset="0"/>
              <a:buChar char="•"/>
            </a:pPr>
            <a:r>
              <a:rPr kumimoji="1" lang="zh-CN" altLang="en-US" dirty="0">
                <a:latin typeface="+mj-ea"/>
                <a:ea typeface="+mj-ea"/>
              </a:rPr>
              <a:t>物联网中的数据具有强烈的</a:t>
            </a:r>
            <a:r>
              <a:rPr kumimoji="1" lang="zh-CN" altLang="en-US" dirty="0">
                <a:solidFill>
                  <a:srgbClr val="FF0000"/>
                </a:solidFill>
                <a:latin typeface="+mj-ea"/>
                <a:ea typeface="+mj-ea"/>
              </a:rPr>
              <a:t>所有权特征</a:t>
            </a:r>
            <a:r>
              <a:rPr kumimoji="1" lang="zh-CN" altLang="en-US" dirty="0">
                <a:latin typeface="+mj-ea"/>
                <a:ea typeface="+mj-ea"/>
              </a:rPr>
              <a:t>，因此数据的隐私保护是一个必须解决的基础性问题</a:t>
            </a:r>
          </a:p>
        </p:txBody>
      </p:sp>
      <p:sp>
        <p:nvSpPr>
          <p:cNvPr id="31" name="矩形 30"/>
          <p:cNvSpPr/>
          <p:nvPr/>
        </p:nvSpPr>
        <p:spPr>
          <a:xfrm>
            <a:off x="323528" y="3640956"/>
            <a:ext cx="3312368" cy="2308324"/>
          </a:xfrm>
          <a:prstGeom prst="rect">
            <a:avLst/>
          </a:prstGeom>
        </p:spPr>
        <p:txBody>
          <a:bodyPr wrap="square">
            <a:spAutoFit/>
          </a:bodyPr>
          <a:lstStyle/>
          <a:p>
            <a:pPr marL="342900" indent="-342900">
              <a:buFont typeface="Arial" pitchFamily="34" charset="0"/>
              <a:buChar char="•"/>
            </a:pPr>
            <a:r>
              <a:rPr kumimoji="1" lang="zh-CN" altLang="en-US" dirty="0">
                <a:latin typeface="+mj-ea"/>
                <a:ea typeface="+mj-ea"/>
              </a:rPr>
              <a:t>传统的隐私保护方法，主要通过模糊化等手段对隐私属性进行保护</a:t>
            </a:r>
            <a:r>
              <a:rPr kumimoji="1" lang="zh-CN" altLang="en-US" dirty="0" smtClean="0">
                <a:latin typeface="+mj-ea"/>
                <a:ea typeface="+mj-ea"/>
              </a:rPr>
              <a:t>。</a:t>
            </a:r>
            <a:endParaRPr kumimoji="1" lang="en-US" altLang="zh-CN" dirty="0" smtClean="0">
              <a:latin typeface="+mj-ea"/>
              <a:ea typeface="+mj-ea"/>
            </a:endParaRPr>
          </a:p>
          <a:p>
            <a:pPr marL="342900" indent="-342900">
              <a:buFont typeface="Arial" pitchFamily="34" charset="0"/>
              <a:buChar char="•"/>
            </a:pPr>
            <a:endParaRPr kumimoji="1" lang="en-US" altLang="zh-CN" dirty="0">
              <a:latin typeface="+mj-ea"/>
              <a:ea typeface="+mj-ea"/>
            </a:endParaRPr>
          </a:p>
          <a:p>
            <a:pPr marL="342900" indent="-342900">
              <a:buFont typeface="Arial" pitchFamily="34" charset="0"/>
              <a:buChar char="•"/>
            </a:pPr>
            <a:r>
              <a:rPr kumimoji="1" lang="zh-CN" altLang="en-US" dirty="0">
                <a:latin typeface="+mj-ea"/>
                <a:ea typeface="+mj-ea"/>
              </a:rPr>
              <a:t>然而，在</a:t>
            </a:r>
            <a:r>
              <a:rPr kumimoji="1" lang="zh-CN" altLang="en-US" dirty="0">
                <a:solidFill>
                  <a:srgbClr val="FF0000"/>
                </a:solidFill>
                <a:latin typeface="+mj-ea"/>
                <a:ea typeface="+mj-ea"/>
              </a:rPr>
              <a:t>多来源的数据进行</a:t>
            </a:r>
            <a:r>
              <a:rPr kumimoji="1" lang="zh-CN" altLang="en-US" dirty="0" smtClean="0">
                <a:solidFill>
                  <a:srgbClr val="FF0000"/>
                </a:solidFill>
                <a:latin typeface="+mj-ea"/>
                <a:ea typeface="+mj-ea"/>
              </a:rPr>
              <a:t>融合</a:t>
            </a:r>
            <a:r>
              <a:rPr kumimoji="1" lang="zh-CN" altLang="en-US" dirty="0" smtClean="0">
                <a:latin typeface="+mj-ea"/>
                <a:ea typeface="+mj-ea"/>
              </a:rPr>
              <a:t>时</a:t>
            </a:r>
            <a:r>
              <a:rPr kumimoji="1" lang="zh-CN" altLang="en-US" dirty="0">
                <a:latin typeface="+mj-ea"/>
                <a:ea typeface="+mj-ea"/>
              </a:rPr>
              <a:t>，通过属性关联可能会推导出的隐私信息。</a:t>
            </a:r>
          </a:p>
          <a:p>
            <a:pPr marL="342900" indent="-342900">
              <a:buFont typeface="Arial" pitchFamily="34" charset="0"/>
              <a:buChar char="•"/>
            </a:pPr>
            <a:endParaRPr kumimoji="1" lang="zh-CN" altLang="en-US" dirty="0">
              <a:latin typeface="+mj-ea"/>
              <a:ea typeface="+mj-ea"/>
            </a:endParaRPr>
          </a:p>
        </p:txBody>
      </p:sp>
      <p:sp>
        <p:nvSpPr>
          <p:cNvPr id="33" name="圆角矩形 32"/>
          <p:cNvSpPr/>
          <p:nvPr/>
        </p:nvSpPr>
        <p:spPr bwMode="auto">
          <a:xfrm>
            <a:off x="180000" y="6087600"/>
            <a:ext cx="6336216" cy="655200"/>
          </a:xfrm>
          <a:prstGeom prst="round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kumimoji="1" lang="zh-CN" altLang="en-US" sz="2400" dirty="0" smtClean="0">
                <a:solidFill>
                  <a:srgbClr val="FF0000"/>
                </a:solidFill>
                <a:latin typeface="华文中宋" pitchFamily="2" charset="-122"/>
                <a:ea typeface="华文中宋" pitchFamily="2" charset="-122"/>
                <a:cs typeface="微软雅黑"/>
              </a:rPr>
              <a:t>如何解决大数据关联分析中的隐私保护？</a:t>
            </a:r>
            <a:endParaRPr kumimoji="1" lang="zh-CN" altLang="en-US" sz="2400" dirty="0">
              <a:solidFill>
                <a:srgbClr val="FF0000"/>
              </a:solidFill>
              <a:latin typeface="华文中宋" pitchFamily="2" charset="-122"/>
              <a:ea typeface="华文中宋" pitchFamily="2" charset="-122"/>
              <a:cs typeface="微软雅黑"/>
            </a:endParaRPr>
          </a:p>
        </p:txBody>
      </p:sp>
      <p:sp>
        <p:nvSpPr>
          <p:cNvPr id="36"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科学问题</a:t>
            </a:r>
            <a:endParaRPr lang="zh-CN" altLang="en-US" sz="3200" b="1" kern="1200" dirty="0">
              <a:solidFill>
                <a:srgbClr val="003399"/>
              </a:solidFill>
              <a:latin typeface="华文中宋" pitchFamily="2" charset="-122"/>
              <a:ea typeface="华文中宋" pitchFamily="2" charset="-122"/>
            </a:endParaRPr>
          </a:p>
        </p:txBody>
      </p:sp>
      <p:sp>
        <p:nvSpPr>
          <p:cNvPr id="37" name="圆角矩形 36"/>
          <p:cNvSpPr/>
          <p:nvPr/>
        </p:nvSpPr>
        <p:spPr bwMode="auto">
          <a:xfrm>
            <a:off x="288032" y="1340768"/>
            <a:ext cx="8388424" cy="648072"/>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0" hangingPunct="0"/>
            <a:r>
              <a:rPr lang="zh-CN" altLang="en-US" sz="2800" b="1" dirty="0" smtClean="0">
                <a:solidFill>
                  <a:srgbClr val="FF0000"/>
                </a:solidFill>
                <a:latin typeface="Arial" pitchFamily="34" charset="0"/>
                <a:ea typeface="宋体" pitchFamily="2" charset="-122"/>
              </a:rPr>
              <a:t>科学问题</a:t>
            </a:r>
            <a:r>
              <a:rPr lang="en-US" altLang="zh-CN" sz="2800" b="1" dirty="0" smtClean="0">
                <a:solidFill>
                  <a:srgbClr val="FF0000"/>
                </a:solidFill>
                <a:latin typeface="Arial" pitchFamily="34" charset="0"/>
                <a:ea typeface="宋体" pitchFamily="2" charset="-122"/>
              </a:rPr>
              <a:t>3</a:t>
            </a:r>
            <a:r>
              <a:rPr lang="zh-CN" altLang="en-US" sz="2800" b="1" dirty="0">
                <a:solidFill>
                  <a:srgbClr val="FF0000"/>
                </a:solidFill>
                <a:latin typeface="Arial" pitchFamily="34" charset="0"/>
                <a:ea typeface="宋体" pitchFamily="2" charset="-122"/>
              </a:rPr>
              <a:t>：</a:t>
            </a:r>
            <a:r>
              <a:rPr lang="zh-CN" altLang="en-US" sz="2800" b="1" dirty="0" smtClean="0">
                <a:solidFill>
                  <a:srgbClr val="FF0000"/>
                </a:solidFill>
                <a:latin typeface="Arial" pitchFamily="34" charset="0"/>
                <a:ea typeface="宋体" pitchFamily="2" charset="-122"/>
              </a:rPr>
              <a:t>多源异构数据的隐私保护问题</a:t>
            </a:r>
            <a:endParaRPr kumimoji="0" lang="zh-CN" altLang="en-US" sz="2800" b="1" i="0" u="none" strike="noStrike" cap="none" normalizeH="0" baseline="0" dirty="0" smtClean="0">
              <a:ln>
                <a:noFill/>
              </a:ln>
              <a:solidFill>
                <a:srgbClr val="FF0000"/>
              </a:solidFill>
              <a:effectLst/>
              <a:latin typeface="Arial" pitchFamily="34" charset="0"/>
              <a:ea typeface="宋体" pitchFamily="2" charset="-122"/>
            </a:endParaRPr>
          </a:p>
        </p:txBody>
      </p:sp>
    </p:spTree>
    <p:extLst>
      <p:ext uri="{BB962C8B-B14F-4D97-AF65-F5344CB8AC3E}">
        <p14:creationId xmlns:p14="http://schemas.microsoft.com/office/powerpoint/2010/main" val="33722374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146" name="Group 58"/>
          <p:cNvGrpSpPr>
            <a:grpSpLocks/>
          </p:cNvGrpSpPr>
          <p:nvPr/>
        </p:nvGrpSpPr>
        <p:grpSpPr bwMode="auto">
          <a:xfrm>
            <a:off x="539750" y="2276475"/>
            <a:ext cx="5226050" cy="3976688"/>
            <a:chOff x="340" y="1434"/>
            <a:chExt cx="3292" cy="2505"/>
          </a:xfrm>
        </p:grpSpPr>
        <p:sp>
          <p:nvSpPr>
            <p:cNvPr id="13" name="圆角矩形 12"/>
            <p:cNvSpPr/>
            <p:nvPr/>
          </p:nvSpPr>
          <p:spPr>
            <a:xfrm>
              <a:off x="340" y="1434"/>
              <a:ext cx="3292" cy="2505"/>
            </a:xfrm>
            <a:prstGeom prst="roundRect">
              <a:avLst>
                <a:gd name="adj" fmla="val 18551"/>
              </a:avLst>
            </a:prstGeom>
            <a:noFill/>
            <a:ln w="57150" cmpd="thickThin"/>
          </p:spPr>
          <p:style>
            <a:lnRef idx="2">
              <a:schemeClr val="accent1"/>
            </a:lnRef>
            <a:fillRef idx="1">
              <a:schemeClr val="lt1"/>
            </a:fillRef>
            <a:effectRef idx="0">
              <a:schemeClr val="accent1"/>
            </a:effectRef>
            <a:fontRef idx="minor">
              <a:schemeClr val="dk1"/>
            </a:fontRef>
          </p:style>
          <p:txBody>
            <a:bodyPr wrap="none"/>
            <a:lstStyle/>
            <a:p>
              <a:pPr fontAlgn="auto">
                <a:spcBef>
                  <a:spcPts val="0"/>
                </a:spcBef>
                <a:spcAft>
                  <a:spcPts val="0"/>
                </a:spcAft>
                <a:defRPr/>
              </a:pPr>
              <a:endParaRPr lang="zh-CN" altLang="en-US" sz="2000" b="1" dirty="0">
                <a:solidFill>
                  <a:prstClr val="black"/>
                </a:solidFill>
                <a:latin typeface="微软雅黑" panose="020B0503020204020204" pitchFamily="34" charset="-122"/>
                <a:ea typeface="微软雅黑" panose="020B0503020204020204" pitchFamily="34" charset="-122"/>
              </a:endParaRPr>
            </a:p>
          </p:txBody>
        </p:sp>
        <p:graphicFrame>
          <p:nvGraphicFramePr>
            <p:cNvPr id="89219" name="Object 131"/>
            <p:cNvGraphicFramePr>
              <a:graphicFrameLocks noChangeAspect="1"/>
            </p:cNvGraphicFramePr>
            <p:nvPr/>
          </p:nvGraphicFramePr>
          <p:xfrm>
            <a:off x="385" y="1570"/>
            <a:ext cx="3175" cy="2341"/>
          </p:xfrm>
          <a:graphic>
            <a:graphicData uri="http://schemas.openxmlformats.org/presentationml/2006/ole">
              <mc:AlternateContent xmlns:mc="http://schemas.openxmlformats.org/markup-compatibility/2006">
                <mc:Choice xmlns:v="urn:schemas-microsoft-com:vml" Requires="v">
                  <p:oleObj spid="_x0000_s89383" name="Visio" r:id="rId4" imgW="8930454" imgH="6583680" progId="">
                    <p:embed/>
                  </p:oleObj>
                </mc:Choice>
                <mc:Fallback>
                  <p:oleObj name="Visio" r:id="rId4" imgW="8930454" imgH="6583680" progId="">
                    <p:embed/>
                    <p:pic>
                      <p:nvPicPr>
                        <p:cNvPr id="0" name="Picture 1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 y="1570"/>
                          <a:ext cx="3175" cy="2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9089" name="日期占位符 3"/>
          <p:cNvSpPr>
            <a:spLocks noGrp="1"/>
          </p:cNvSpPr>
          <p:nvPr>
            <p:ph type="dt" sz="quarter" idx="10"/>
          </p:nvPr>
        </p:nvSpPr>
        <p:spPr>
          <a:ln>
            <a:miter lim="800000"/>
            <a:headEnd/>
            <a:tailEnd/>
          </a:ln>
        </p:spPr>
        <p:txBody>
          <a:bodyPr/>
          <a:lstStyle/>
          <a:p>
            <a:pPr fontAlgn="base">
              <a:spcBef>
                <a:spcPct val="0"/>
              </a:spcBef>
              <a:spcAft>
                <a:spcPct val="0"/>
              </a:spcAft>
              <a:defRPr/>
            </a:pPr>
            <a:fld id="{7EEFAD58-AFB2-4895-A0BE-FAF5F3FE06E8}" type="datetime1">
              <a:rPr lang="zh-CN" altLang="en-US" smtClean="0">
                <a:sym typeface="Arial" charset="0"/>
              </a:rPr>
              <a:pPr fontAlgn="base">
                <a:spcBef>
                  <a:spcPct val="0"/>
                </a:spcBef>
                <a:spcAft>
                  <a:spcPct val="0"/>
                </a:spcAft>
                <a:defRPr/>
              </a:pPr>
              <a:t>9/28/14</a:t>
            </a:fld>
            <a:endParaRPr lang="en-US" altLang="zh-CN" sz="1800" smtClean="0">
              <a:solidFill>
                <a:srgbClr val="000000"/>
              </a:solidFill>
              <a:sym typeface="Arial" charset="0"/>
            </a:endParaRPr>
          </a:p>
        </p:txBody>
      </p:sp>
      <p:sp>
        <p:nvSpPr>
          <p:cNvPr id="9" name="标题 1"/>
          <p:cNvSpPr>
            <a:spLocks noGrp="1"/>
          </p:cNvSpPr>
          <p:nvPr>
            <p:ph type="title"/>
          </p:nvPr>
        </p:nvSpPr>
        <p:spPr>
          <a:xfrm>
            <a:off x="161925" y="187325"/>
            <a:ext cx="8229600" cy="1143000"/>
          </a:xfrm>
        </p:spPr>
        <p:txBody>
          <a:bodyPr/>
          <a:lstStyle/>
          <a:p>
            <a:pPr algn="l" eaLnBrk="1" hangingPunct="1">
              <a:defRPr/>
            </a:pPr>
            <a:r>
              <a:rPr lang="zh-CN" altLang="en-US" sz="3200" b="1" kern="1200" dirty="0" smtClean="0">
                <a:solidFill>
                  <a:srgbClr val="003399"/>
                </a:solidFill>
                <a:latin typeface="华文中宋" pitchFamily="2" charset="-122"/>
                <a:ea typeface="华文中宋" pitchFamily="2" charset="-122"/>
              </a:rPr>
              <a:t>研究内容</a:t>
            </a:r>
            <a:endParaRPr lang="zh-CN" altLang="en-US" sz="3200" b="1" kern="1200" dirty="0">
              <a:solidFill>
                <a:srgbClr val="003399"/>
              </a:solidFill>
              <a:latin typeface="华文中宋" pitchFamily="2" charset="-122"/>
              <a:ea typeface="华文中宋" pitchFamily="2" charset="-122"/>
            </a:endParaRPr>
          </a:p>
        </p:txBody>
      </p:sp>
      <p:sp>
        <p:nvSpPr>
          <p:cNvPr id="10" name="圆角矩形 9"/>
          <p:cNvSpPr/>
          <p:nvPr/>
        </p:nvSpPr>
        <p:spPr bwMode="auto">
          <a:xfrm>
            <a:off x="6012160" y="3305102"/>
            <a:ext cx="2808312" cy="720080"/>
          </a:xfrm>
          <a:prstGeom prst="round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2200" b="1" dirty="0" smtClean="0">
                <a:solidFill>
                  <a:prstClr val="white"/>
                </a:solidFill>
                <a:latin typeface="微软雅黑" panose="020B0503020204020204" pitchFamily="34" charset="-122"/>
                <a:ea typeface="微软雅黑" panose="020B0503020204020204" pitchFamily="34" charset="-122"/>
              </a:rPr>
              <a:t>来源可信的数据采集</a:t>
            </a:r>
            <a:endParaRPr lang="zh-CN" altLang="en-US" sz="2200" b="1" dirty="0">
              <a:solidFill>
                <a:prstClr val="white"/>
              </a:solidFill>
              <a:latin typeface="微软雅黑" panose="020B0503020204020204" pitchFamily="34" charset="-122"/>
              <a:ea typeface="微软雅黑" panose="020B0503020204020204" pitchFamily="34" charset="-122"/>
            </a:endParaRPr>
          </a:p>
        </p:txBody>
      </p:sp>
      <p:sp>
        <p:nvSpPr>
          <p:cNvPr id="11" name="圆角矩形 10"/>
          <p:cNvSpPr/>
          <p:nvPr/>
        </p:nvSpPr>
        <p:spPr bwMode="auto">
          <a:xfrm>
            <a:off x="6012160" y="4231147"/>
            <a:ext cx="2808312" cy="720080"/>
          </a:xfrm>
          <a:prstGeom prst="roundRect">
            <a:avLst/>
          </a:prstGeom>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2200" b="1" kern="0" dirty="0" smtClean="0">
                <a:solidFill>
                  <a:prstClr val="white"/>
                </a:solidFill>
                <a:latin typeface="微软雅黑" panose="020B0503020204020204" pitchFamily="34" charset="-122"/>
                <a:ea typeface="微软雅黑" panose="020B0503020204020204" pitchFamily="34" charset="-122"/>
              </a:rPr>
              <a:t>安全可控的数据组织与管理</a:t>
            </a:r>
            <a:endParaRPr lang="zh-CN" altLang="en-US" sz="2200" b="1" kern="0" dirty="0">
              <a:solidFill>
                <a:prstClr val="white"/>
              </a:solidFill>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6012160" y="5157192"/>
            <a:ext cx="2808312" cy="720080"/>
          </a:xfrm>
          <a:prstGeom prst="roundRect">
            <a:avLst/>
          </a:prstGeom>
          <a:solidFill>
            <a:srgbClr val="7030A0"/>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2200" b="1" dirty="0" smtClean="0">
                <a:solidFill>
                  <a:prstClr val="white"/>
                </a:solidFill>
                <a:latin typeface="微软雅黑" panose="020B0503020204020204" pitchFamily="34" charset="-122"/>
                <a:ea typeface="微软雅黑" panose="020B0503020204020204" pitchFamily="34" charset="-122"/>
              </a:rPr>
              <a:t>面向隐私保护的结果查询</a:t>
            </a:r>
            <a:endParaRPr lang="zh-CN" altLang="en-US" sz="2200" b="1" dirty="0">
              <a:solidFill>
                <a:prstClr val="white"/>
              </a:solidFill>
              <a:latin typeface="微软雅黑" panose="020B0503020204020204" pitchFamily="34" charset="-122"/>
              <a:ea typeface="微软雅黑" panose="020B0503020204020204" pitchFamily="34" charset="-122"/>
            </a:endParaRPr>
          </a:p>
        </p:txBody>
      </p:sp>
      <p:sp>
        <p:nvSpPr>
          <p:cNvPr id="17" name="圆角矩形 16"/>
          <p:cNvSpPr/>
          <p:nvPr/>
        </p:nvSpPr>
        <p:spPr bwMode="auto">
          <a:xfrm>
            <a:off x="6012160" y="2379057"/>
            <a:ext cx="2808312" cy="720080"/>
          </a:xfrm>
          <a:prstGeom prst="roundRect">
            <a:avLst/>
          </a:prstGeom>
          <a:solidFill>
            <a:srgbClr val="FF7C80"/>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2200" b="1" dirty="0" smtClean="0">
                <a:solidFill>
                  <a:prstClr val="white"/>
                </a:solidFill>
                <a:latin typeface="微软雅黑" panose="020B0503020204020204" pitchFamily="34" charset="-122"/>
                <a:ea typeface="微软雅黑" panose="020B0503020204020204" pitchFamily="34" charset="-122"/>
              </a:rPr>
              <a:t>安全搜索体系结构</a:t>
            </a:r>
            <a:endParaRPr lang="zh-CN" altLang="en-US" sz="2200" b="1" dirty="0">
              <a:solidFill>
                <a:prstClr val="white"/>
              </a:solidFill>
              <a:latin typeface="微软雅黑" panose="020B0503020204020204" pitchFamily="34" charset="-122"/>
              <a:ea typeface="微软雅黑" panose="020B0503020204020204" pitchFamily="34" charset="-122"/>
            </a:endParaRPr>
          </a:p>
        </p:txBody>
      </p:sp>
      <p:sp>
        <p:nvSpPr>
          <p:cNvPr id="32" name="剪去同侧角的矩形 31"/>
          <p:cNvSpPr/>
          <p:nvPr/>
        </p:nvSpPr>
        <p:spPr bwMode="auto">
          <a:xfrm>
            <a:off x="1781690" y="1412776"/>
            <a:ext cx="1551023" cy="648072"/>
          </a:xfrm>
          <a:prstGeom prst="snip2SameRect">
            <a:avLst/>
          </a:prstGeom>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1600" b="1" dirty="0">
                <a:solidFill>
                  <a:prstClr val="white"/>
                </a:solidFill>
                <a:latin typeface="微软雅黑" panose="020B0503020204020204" pitchFamily="34" charset="-122"/>
                <a:ea typeface="微软雅黑" panose="020B0503020204020204" pitchFamily="34" charset="-122"/>
              </a:rPr>
              <a:t>来源可信的数据采集</a:t>
            </a:r>
          </a:p>
        </p:txBody>
      </p:sp>
      <p:sp>
        <p:nvSpPr>
          <p:cNvPr id="33" name="剪去同侧角的矩形 32"/>
          <p:cNvSpPr/>
          <p:nvPr/>
        </p:nvSpPr>
        <p:spPr bwMode="auto">
          <a:xfrm>
            <a:off x="3455876" y="1412776"/>
            <a:ext cx="1551023" cy="648072"/>
          </a:xfrm>
          <a:prstGeom prst="snip2SameRect">
            <a:avLst/>
          </a:prstGeom>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安全可控的数据组织与管理</a:t>
            </a:r>
          </a:p>
        </p:txBody>
      </p:sp>
      <p:sp>
        <p:nvSpPr>
          <p:cNvPr id="34" name="剪去同侧角的矩形 33"/>
          <p:cNvSpPr/>
          <p:nvPr/>
        </p:nvSpPr>
        <p:spPr bwMode="auto">
          <a:xfrm>
            <a:off x="5130062" y="1412776"/>
            <a:ext cx="1551023" cy="648072"/>
          </a:xfrm>
          <a:prstGeom prst="snip2SameRect">
            <a:avLst/>
          </a:prstGeom>
          <a:solidFill>
            <a:srgbClr val="7030A0"/>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smtClean="0">
                <a:solidFill>
                  <a:prstClr val="white"/>
                </a:solidFill>
                <a:latin typeface="微软雅黑" panose="020B0503020204020204" pitchFamily="34" charset="-122"/>
                <a:ea typeface="微软雅黑" panose="020B0503020204020204" pitchFamily="34" charset="-122"/>
              </a:rPr>
              <a:t>面向隐私保护</a:t>
            </a:r>
            <a:r>
              <a:rPr lang="zh-CN" altLang="en-US" sz="1600" b="1" dirty="0">
                <a:solidFill>
                  <a:prstClr val="white"/>
                </a:solidFill>
                <a:latin typeface="微软雅黑" panose="020B0503020204020204" pitchFamily="34" charset="-122"/>
                <a:ea typeface="微软雅黑" panose="020B0503020204020204" pitchFamily="34" charset="-122"/>
              </a:rPr>
              <a:t>的结果查询</a:t>
            </a:r>
          </a:p>
        </p:txBody>
      </p:sp>
      <p:sp>
        <p:nvSpPr>
          <p:cNvPr id="36" name="剪去同侧角的矩形 35"/>
          <p:cNvSpPr/>
          <p:nvPr/>
        </p:nvSpPr>
        <p:spPr bwMode="auto">
          <a:xfrm>
            <a:off x="107504" y="1412776"/>
            <a:ext cx="1551023" cy="648072"/>
          </a:xfrm>
          <a:prstGeom prst="snip2SameRect">
            <a:avLst/>
          </a:prstGeom>
          <a:solidFill>
            <a:srgbClr val="FF7C80"/>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安全搜索体系结构</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000" fill="hold"/>
                                        <p:tgtEl>
                                          <p:spTgt spid="10"/>
                                        </p:tgtEl>
                                        <p:attrNameLst>
                                          <p:attrName>ppt_w</p:attrName>
                                        </p:attrNameLst>
                                      </p:cBhvr>
                                      <p:tavLst>
                                        <p:tav tm="0">
                                          <p:val>
                                            <p:fltVal val="0"/>
                                          </p:val>
                                        </p:tav>
                                        <p:tav tm="100000">
                                          <p:val>
                                            <p:strVal val="#ppt_w"/>
                                          </p:val>
                                        </p:tav>
                                      </p:tavLst>
                                    </p:anim>
                                    <p:anim calcmode="lin" valueType="num">
                                      <p:cBhvr>
                                        <p:cTn id="8" dur="2000" fill="hold"/>
                                        <p:tgtEl>
                                          <p:spTgt spid="10"/>
                                        </p:tgtEl>
                                        <p:attrNameLst>
                                          <p:attrName>ppt_h</p:attrName>
                                        </p:attrNameLst>
                                      </p:cBhvr>
                                      <p:tavLst>
                                        <p:tav tm="0">
                                          <p:val>
                                            <p:fltVal val="0"/>
                                          </p:val>
                                        </p:tav>
                                        <p:tav tm="100000">
                                          <p:val>
                                            <p:strVal val="#ppt_h"/>
                                          </p:val>
                                        </p:tav>
                                      </p:tavLst>
                                    </p:anim>
                                    <p:animEffect transition="in" filter="fade">
                                      <p:cBhvr>
                                        <p:cTn id="9" dur="20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2000" fill="hold"/>
                                        <p:tgtEl>
                                          <p:spTgt spid="11"/>
                                        </p:tgtEl>
                                        <p:attrNameLst>
                                          <p:attrName>ppt_w</p:attrName>
                                        </p:attrNameLst>
                                      </p:cBhvr>
                                      <p:tavLst>
                                        <p:tav tm="0">
                                          <p:val>
                                            <p:fltVal val="0"/>
                                          </p:val>
                                        </p:tav>
                                        <p:tav tm="100000">
                                          <p:val>
                                            <p:strVal val="#ppt_w"/>
                                          </p:val>
                                        </p:tav>
                                      </p:tavLst>
                                    </p:anim>
                                    <p:anim calcmode="lin" valueType="num">
                                      <p:cBhvr>
                                        <p:cTn id="13" dur="2000" fill="hold"/>
                                        <p:tgtEl>
                                          <p:spTgt spid="11"/>
                                        </p:tgtEl>
                                        <p:attrNameLst>
                                          <p:attrName>ppt_h</p:attrName>
                                        </p:attrNameLst>
                                      </p:cBhvr>
                                      <p:tavLst>
                                        <p:tav tm="0">
                                          <p:val>
                                            <p:fltVal val="0"/>
                                          </p:val>
                                        </p:tav>
                                        <p:tav tm="100000">
                                          <p:val>
                                            <p:strVal val="#ppt_h"/>
                                          </p:val>
                                        </p:tav>
                                      </p:tavLst>
                                    </p:anim>
                                    <p:animEffect transition="in" filter="fade">
                                      <p:cBhvr>
                                        <p:cTn id="14" dur="2000"/>
                                        <p:tgtEl>
                                          <p:spTgt spid="11"/>
                                        </p:tgtEl>
                                      </p:cBhvr>
                                    </p:animEffect>
                                  </p:childTnLst>
                                </p:cTn>
                              </p:par>
                              <p:par>
                                <p:cTn id="15" presetID="53" presetClass="entr" presetSubtype="16"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2000" fill="hold"/>
                                        <p:tgtEl>
                                          <p:spTgt spid="12"/>
                                        </p:tgtEl>
                                        <p:attrNameLst>
                                          <p:attrName>ppt_w</p:attrName>
                                        </p:attrNameLst>
                                      </p:cBhvr>
                                      <p:tavLst>
                                        <p:tav tm="0">
                                          <p:val>
                                            <p:fltVal val="0"/>
                                          </p:val>
                                        </p:tav>
                                        <p:tav tm="100000">
                                          <p:val>
                                            <p:strVal val="#ppt_w"/>
                                          </p:val>
                                        </p:tav>
                                      </p:tavLst>
                                    </p:anim>
                                    <p:anim calcmode="lin" valueType="num">
                                      <p:cBhvr>
                                        <p:cTn id="18" dur="2000" fill="hold"/>
                                        <p:tgtEl>
                                          <p:spTgt spid="12"/>
                                        </p:tgtEl>
                                        <p:attrNameLst>
                                          <p:attrName>ppt_h</p:attrName>
                                        </p:attrNameLst>
                                      </p:cBhvr>
                                      <p:tavLst>
                                        <p:tav tm="0">
                                          <p:val>
                                            <p:fltVal val="0"/>
                                          </p:val>
                                        </p:tav>
                                        <p:tav tm="100000">
                                          <p:val>
                                            <p:strVal val="#ppt_h"/>
                                          </p:val>
                                        </p:tav>
                                      </p:tavLst>
                                    </p:anim>
                                    <p:animEffect transition="in" filter="fade">
                                      <p:cBhvr>
                                        <p:cTn id="19" dur="200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p:cTn id="22" dur="2000" fill="hold"/>
                                        <p:tgtEl>
                                          <p:spTgt spid="17"/>
                                        </p:tgtEl>
                                        <p:attrNameLst>
                                          <p:attrName>ppt_w</p:attrName>
                                        </p:attrNameLst>
                                      </p:cBhvr>
                                      <p:tavLst>
                                        <p:tav tm="0">
                                          <p:val>
                                            <p:fltVal val="0"/>
                                          </p:val>
                                        </p:tav>
                                        <p:tav tm="100000">
                                          <p:val>
                                            <p:strVal val="#ppt_w"/>
                                          </p:val>
                                        </p:tav>
                                      </p:tavLst>
                                    </p:anim>
                                    <p:anim calcmode="lin" valueType="num">
                                      <p:cBhvr>
                                        <p:cTn id="23" dur="2000" fill="hold"/>
                                        <p:tgtEl>
                                          <p:spTgt spid="17"/>
                                        </p:tgtEl>
                                        <p:attrNameLst>
                                          <p:attrName>ppt_h</p:attrName>
                                        </p:attrNameLst>
                                      </p:cBhvr>
                                      <p:tavLst>
                                        <p:tav tm="0">
                                          <p:val>
                                            <p:fltVal val="0"/>
                                          </p:val>
                                        </p:tav>
                                        <p:tav tm="100000">
                                          <p:val>
                                            <p:strVal val="#ppt_h"/>
                                          </p:val>
                                        </p:tav>
                                      </p:tavLst>
                                    </p:anim>
                                    <p:animEffect transition="in" filter="fade">
                                      <p:cBhvr>
                                        <p:cTn id="24" dur="2000"/>
                                        <p:tgtEl>
                                          <p:spTgt spid="17"/>
                                        </p:tgtEl>
                                      </p:cBhvr>
                                    </p:animEffect>
                                  </p:childTnLst>
                                </p:cTn>
                              </p:par>
                              <p:par>
                                <p:cTn id="25" presetID="42" presetClass="path" presetSubtype="0" accel="50000" decel="50000" fill="hold" nodeType="withEffect">
                                  <p:stCondLst>
                                    <p:cond delay="0"/>
                                  </p:stCondLst>
                                  <p:childTnLst>
                                    <p:animMotion origin="layout" path="M -0.46823 0.25348 L 1.38889E-6 -3.7037E-6 " pathEditMode="relative" rAng="0" ptsTypes="AA">
                                      <p:cBhvr>
                                        <p:cTn id="26" dur="2000" fill="hold"/>
                                        <p:tgtEl>
                                          <p:spTgt spid="17"/>
                                        </p:tgtEl>
                                        <p:attrNameLst>
                                          <p:attrName>ppt_x</p:attrName>
                                          <p:attrName>ppt_y</p:attrName>
                                        </p:attrNameLst>
                                      </p:cBhvr>
                                      <p:rCtr x="23403" y="-12685"/>
                                    </p:animMotion>
                                  </p:childTnLst>
                                </p:cTn>
                              </p:par>
                              <p:par>
                                <p:cTn id="27" presetID="42" presetClass="path" presetSubtype="0" accel="50000" decel="50000" fill="hold" nodeType="withEffect">
                                  <p:stCondLst>
                                    <p:cond delay="0"/>
                                  </p:stCondLst>
                                  <p:childTnLst>
                                    <p:animMotion origin="layout" path="M -0.68108 0.23102 L 2.5E-6 -3.7037E-6 " pathEditMode="relative" rAng="0" ptsTypes="AA">
                                      <p:cBhvr>
                                        <p:cTn id="28" dur="2000" fill="hold"/>
                                        <p:tgtEl>
                                          <p:spTgt spid="10"/>
                                        </p:tgtEl>
                                        <p:attrNameLst>
                                          <p:attrName>ppt_x</p:attrName>
                                          <p:attrName>ppt_y</p:attrName>
                                        </p:attrNameLst>
                                      </p:cBhvr>
                                      <p:rCtr x="34045" y="-11551"/>
                                    </p:animMotion>
                                  </p:childTnLst>
                                </p:cTn>
                              </p:par>
                              <p:par>
                                <p:cTn id="29" presetID="42" presetClass="path" presetSubtype="0" accel="50000" decel="50000" fill="hold" nodeType="withEffect">
                                  <p:stCondLst>
                                    <p:cond delay="0"/>
                                  </p:stCondLst>
                                  <p:childTnLst>
                                    <p:animMotion origin="layout" path="M -0.68108 -0.03148 L 2.5E-6 2.22222E-6 " pathEditMode="relative" rAng="0" ptsTypes="AA">
                                      <p:cBhvr>
                                        <p:cTn id="30" dur="2000" fill="hold"/>
                                        <p:tgtEl>
                                          <p:spTgt spid="11"/>
                                        </p:tgtEl>
                                        <p:attrNameLst>
                                          <p:attrName>ppt_x</p:attrName>
                                          <p:attrName>ppt_y</p:attrName>
                                        </p:attrNameLst>
                                      </p:cBhvr>
                                      <p:rCtr x="34045" y="1574"/>
                                    </p:animMotion>
                                  </p:childTnLst>
                                </p:cTn>
                              </p:par>
                              <p:par>
                                <p:cTn id="31" presetID="42" presetClass="path" presetSubtype="0" accel="50000" decel="50000" fill="hold" nodeType="withEffect">
                                  <p:stCondLst>
                                    <p:cond delay="0"/>
                                  </p:stCondLst>
                                  <p:childTnLst>
                                    <p:animMotion origin="layout" path="M -0.65764 -0.29398 L -1.11111E-6 -3.7037E-7 " pathEditMode="relative" rAng="0" ptsTypes="AA">
                                      <p:cBhvr>
                                        <p:cTn id="32" dur="2000" fill="hold"/>
                                        <p:tgtEl>
                                          <p:spTgt spid="12"/>
                                        </p:tgtEl>
                                        <p:attrNameLst>
                                          <p:attrName>ppt_x</p:attrName>
                                          <p:attrName>ppt_y</p:attrName>
                                        </p:attrNameLst>
                                      </p:cBhvr>
                                      <p:rCtr x="32882" y="14699"/>
                                    </p:animMotion>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89146"/>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1000"/>
                                        <p:tgtEl>
                                          <p:spTgt spid="10"/>
                                        </p:tgtEl>
                                        <p:attrNameLst>
                                          <p:attrName>ppt_w</p:attrName>
                                        </p:attrNameLst>
                                      </p:cBhvr>
                                      <p:tavLst>
                                        <p:tav tm="0">
                                          <p:val>
                                            <p:strVal val="ppt_w"/>
                                          </p:val>
                                        </p:tav>
                                        <p:tav tm="100000">
                                          <p:val>
                                            <p:fltVal val="0"/>
                                          </p:val>
                                        </p:tav>
                                      </p:tavLst>
                                    </p:anim>
                                    <p:anim calcmode="lin" valueType="num">
                                      <p:cBhvr>
                                        <p:cTn id="39" dur="1000"/>
                                        <p:tgtEl>
                                          <p:spTgt spid="10"/>
                                        </p:tgtEl>
                                        <p:attrNameLst>
                                          <p:attrName>ppt_h</p:attrName>
                                        </p:attrNameLst>
                                      </p:cBhvr>
                                      <p:tavLst>
                                        <p:tav tm="0">
                                          <p:val>
                                            <p:strVal val="ppt_h"/>
                                          </p:val>
                                        </p:tav>
                                        <p:tav tm="100000">
                                          <p:val>
                                            <p:fltVal val="0"/>
                                          </p:val>
                                        </p:tav>
                                      </p:tavLst>
                                    </p:anim>
                                    <p:animEffect transition="out" filter="fade">
                                      <p:cBhvr>
                                        <p:cTn id="40" dur="1000"/>
                                        <p:tgtEl>
                                          <p:spTgt spid="10"/>
                                        </p:tgtEl>
                                      </p:cBhvr>
                                    </p:animEffect>
                                    <p:set>
                                      <p:cBhvr>
                                        <p:cTn id="41" dur="1" fill="hold">
                                          <p:stCondLst>
                                            <p:cond delay="999"/>
                                          </p:stCondLst>
                                        </p:cTn>
                                        <p:tgtEl>
                                          <p:spTgt spid="10"/>
                                        </p:tgtEl>
                                        <p:attrNameLst>
                                          <p:attrName>style.visibility</p:attrName>
                                        </p:attrNameLst>
                                      </p:cBhvr>
                                      <p:to>
                                        <p:strVal val="hidden"/>
                                      </p:to>
                                    </p:set>
                                  </p:childTnLst>
                                </p:cTn>
                              </p:par>
                              <p:par>
                                <p:cTn id="42" presetID="53" presetClass="exit" presetSubtype="32" fill="hold" nodeType="withEffect">
                                  <p:stCondLst>
                                    <p:cond delay="0"/>
                                  </p:stCondLst>
                                  <p:childTnLst>
                                    <p:anim calcmode="lin" valueType="num">
                                      <p:cBhvr>
                                        <p:cTn id="43" dur="1000"/>
                                        <p:tgtEl>
                                          <p:spTgt spid="11"/>
                                        </p:tgtEl>
                                        <p:attrNameLst>
                                          <p:attrName>ppt_w</p:attrName>
                                        </p:attrNameLst>
                                      </p:cBhvr>
                                      <p:tavLst>
                                        <p:tav tm="0">
                                          <p:val>
                                            <p:strVal val="ppt_w"/>
                                          </p:val>
                                        </p:tav>
                                        <p:tav tm="100000">
                                          <p:val>
                                            <p:fltVal val="0"/>
                                          </p:val>
                                        </p:tav>
                                      </p:tavLst>
                                    </p:anim>
                                    <p:anim calcmode="lin" valueType="num">
                                      <p:cBhvr>
                                        <p:cTn id="44" dur="1000"/>
                                        <p:tgtEl>
                                          <p:spTgt spid="11"/>
                                        </p:tgtEl>
                                        <p:attrNameLst>
                                          <p:attrName>ppt_h</p:attrName>
                                        </p:attrNameLst>
                                      </p:cBhvr>
                                      <p:tavLst>
                                        <p:tav tm="0">
                                          <p:val>
                                            <p:strVal val="ppt_h"/>
                                          </p:val>
                                        </p:tav>
                                        <p:tav tm="100000">
                                          <p:val>
                                            <p:fltVal val="0"/>
                                          </p:val>
                                        </p:tav>
                                      </p:tavLst>
                                    </p:anim>
                                    <p:animEffect transition="out" filter="fade">
                                      <p:cBhvr>
                                        <p:cTn id="45" dur="1000"/>
                                        <p:tgtEl>
                                          <p:spTgt spid="11"/>
                                        </p:tgtEl>
                                      </p:cBhvr>
                                    </p:animEffect>
                                    <p:set>
                                      <p:cBhvr>
                                        <p:cTn id="46" dur="1" fill="hold">
                                          <p:stCondLst>
                                            <p:cond delay="999"/>
                                          </p:stCondLst>
                                        </p:cTn>
                                        <p:tgtEl>
                                          <p:spTgt spid="11"/>
                                        </p:tgtEl>
                                        <p:attrNameLst>
                                          <p:attrName>style.visibility</p:attrName>
                                        </p:attrNameLst>
                                      </p:cBhvr>
                                      <p:to>
                                        <p:strVal val="hidden"/>
                                      </p:to>
                                    </p:set>
                                  </p:childTnLst>
                                </p:cTn>
                              </p:par>
                              <p:par>
                                <p:cTn id="47" presetID="53" presetClass="exit" presetSubtype="32" fill="hold" nodeType="withEffect">
                                  <p:stCondLst>
                                    <p:cond delay="0"/>
                                  </p:stCondLst>
                                  <p:childTnLst>
                                    <p:anim calcmode="lin" valueType="num">
                                      <p:cBhvr>
                                        <p:cTn id="48" dur="1000"/>
                                        <p:tgtEl>
                                          <p:spTgt spid="12"/>
                                        </p:tgtEl>
                                        <p:attrNameLst>
                                          <p:attrName>ppt_w</p:attrName>
                                        </p:attrNameLst>
                                      </p:cBhvr>
                                      <p:tavLst>
                                        <p:tav tm="0">
                                          <p:val>
                                            <p:strVal val="ppt_w"/>
                                          </p:val>
                                        </p:tav>
                                        <p:tav tm="100000">
                                          <p:val>
                                            <p:fltVal val="0"/>
                                          </p:val>
                                        </p:tav>
                                      </p:tavLst>
                                    </p:anim>
                                    <p:anim calcmode="lin" valueType="num">
                                      <p:cBhvr>
                                        <p:cTn id="49" dur="1000"/>
                                        <p:tgtEl>
                                          <p:spTgt spid="12"/>
                                        </p:tgtEl>
                                        <p:attrNameLst>
                                          <p:attrName>ppt_h</p:attrName>
                                        </p:attrNameLst>
                                      </p:cBhvr>
                                      <p:tavLst>
                                        <p:tav tm="0">
                                          <p:val>
                                            <p:strVal val="ppt_h"/>
                                          </p:val>
                                        </p:tav>
                                        <p:tav tm="100000">
                                          <p:val>
                                            <p:fltVal val="0"/>
                                          </p:val>
                                        </p:tav>
                                      </p:tavLst>
                                    </p:anim>
                                    <p:animEffect transition="out" filter="fade">
                                      <p:cBhvr>
                                        <p:cTn id="50" dur="1000"/>
                                        <p:tgtEl>
                                          <p:spTgt spid="12"/>
                                        </p:tgtEl>
                                      </p:cBhvr>
                                    </p:animEffect>
                                    <p:set>
                                      <p:cBhvr>
                                        <p:cTn id="51" dur="1" fill="hold">
                                          <p:stCondLst>
                                            <p:cond delay="999"/>
                                          </p:stCondLst>
                                        </p:cTn>
                                        <p:tgtEl>
                                          <p:spTgt spid="12"/>
                                        </p:tgtEl>
                                        <p:attrNameLst>
                                          <p:attrName>style.visibility</p:attrName>
                                        </p:attrNameLst>
                                      </p:cBhvr>
                                      <p:to>
                                        <p:strVal val="hidden"/>
                                      </p:to>
                                    </p:set>
                                  </p:childTnLst>
                                </p:cTn>
                              </p:par>
                              <p:par>
                                <p:cTn id="52" presetID="53" presetClass="exit" presetSubtype="32" fill="hold" nodeType="withEffect">
                                  <p:stCondLst>
                                    <p:cond delay="0"/>
                                  </p:stCondLst>
                                  <p:childTnLst>
                                    <p:anim calcmode="lin" valueType="num">
                                      <p:cBhvr>
                                        <p:cTn id="53" dur="1000"/>
                                        <p:tgtEl>
                                          <p:spTgt spid="17"/>
                                        </p:tgtEl>
                                        <p:attrNameLst>
                                          <p:attrName>ppt_w</p:attrName>
                                        </p:attrNameLst>
                                      </p:cBhvr>
                                      <p:tavLst>
                                        <p:tav tm="0">
                                          <p:val>
                                            <p:strVal val="ppt_w"/>
                                          </p:val>
                                        </p:tav>
                                        <p:tav tm="100000">
                                          <p:val>
                                            <p:fltVal val="0"/>
                                          </p:val>
                                        </p:tav>
                                      </p:tavLst>
                                    </p:anim>
                                    <p:anim calcmode="lin" valueType="num">
                                      <p:cBhvr>
                                        <p:cTn id="54" dur="1000"/>
                                        <p:tgtEl>
                                          <p:spTgt spid="17"/>
                                        </p:tgtEl>
                                        <p:attrNameLst>
                                          <p:attrName>ppt_h</p:attrName>
                                        </p:attrNameLst>
                                      </p:cBhvr>
                                      <p:tavLst>
                                        <p:tav tm="0">
                                          <p:val>
                                            <p:strVal val="ppt_h"/>
                                          </p:val>
                                        </p:tav>
                                        <p:tav tm="100000">
                                          <p:val>
                                            <p:fltVal val="0"/>
                                          </p:val>
                                        </p:tav>
                                      </p:tavLst>
                                    </p:anim>
                                    <p:animEffect transition="out" filter="fade">
                                      <p:cBhvr>
                                        <p:cTn id="55" dur="1000"/>
                                        <p:tgtEl>
                                          <p:spTgt spid="17"/>
                                        </p:tgtEl>
                                      </p:cBhvr>
                                    </p:animEffect>
                                    <p:set>
                                      <p:cBhvr>
                                        <p:cTn id="56" dur="1" fill="hold">
                                          <p:stCondLst>
                                            <p:cond delay="999"/>
                                          </p:stCondLst>
                                        </p:cTn>
                                        <p:tgtEl>
                                          <p:spTgt spid="17"/>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2.5E-6 -4.73988E-6 L -0.7125 -0.06843 " pathEditMode="relative" rAng="0" ptsTypes="AA">
                                      <p:cBhvr>
                                        <p:cTn id="58" dur="1000" fill="hold"/>
                                        <p:tgtEl>
                                          <p:spTgt spid="17"/>
                                        </p:tgtEl>
                                        <p:attrNameLst>
                                          <p:attrName>ppt_x</p:attrName>
                                          <p:attrName>ppt_y</p:attrName>
                                        </p:attrNameLst>
                                      </p:cBhvr>
                                      <p:rCtr x="-35625" y="-3422"/>
                                    </p:animMotion>
                                  </p:childTnLst>
                                </p:cTn>
                              </p:par>
                              <p:par>
                                <p:cTn id="59" presetID="42" presetClass="path" presetSubtype="0" accel="50000" decel="50000" fill="hold" nodeType="withEffect">
                                  <p:stCondLst>
                                    <p:cond delay="0"/>
                                  </p:stCondLst>
                                  <p:childTnLst>
                                    <p:animMotion origin="layout" path="M 2.5E-6 -2.42775E-6 L -0.53143 -0.20323 " pathEditMode="relative" rAng="0" ptsTypes="AA">
                                      <p:cBhvr>
                                        <p:cTn id="60" dur="1000" fill="hold"/>
                                        <p:tgtEl>
                                          <p:spTgt spid="10"/>
                                        </p:tgtEl>
                                        <p:attrNameLst>
                                          <p:attrName>ppt_x</p:attrName>
                                          <p:attrName>ppt_y</p:attrName>
                                        </p:attrNameLst>
                                      </p:cBhvr>
                                      <p:rCtr x="-26580" y="-10173"/>
                                    </p:animMotion>
                                  </p:childTnLst>
                                </p:cTn>
                              </p:par>
                              <p:par>
                                <p:cTn id="61" presetID="42" presetClass="path" presetSubtype="0" accel="50000" decel="50000" fill="hold" nodeType="withEffect">
                                  <p:stCondLst>
                                    <p:cond delay="0"/>
                                  </p:stCondLst>
                                  <p:childTnLst>
                                    <p:animMotion origin="layout" path="M 2.5E-6 -1.32948E-6 L -0.35035 -0.33826 " pathEditMode="relative" rAng="0" ptsTypes="AA">
                                      <p:cBhvr>
                                        <p:cTn id="62" dur="1000" fill="hold"/>
                                        <p:tgtEl>
                                          <p:spTgt spid="11"/>
                                        </p:tgtEl>
                                        <p:attrNameLst>
                                          <p:attrName>ppt_x</p:attrName>
                                          <p:attrName>ppt_y</p:attrName>
                                        </p:attrNameLst>
                                      </p:cBhvr>
                                      <p:rCtr x="-17517" y="-16925"/>
                                    </p:animMotion>
                                  </p:childTnLst>
                                </p:cTn>
                              </p:par>
                              <p:par>
                                <p:cTn id="63" presetID="42" presetClass="path" presetSubtype="0" accel="50000" decel="50000" fill="hold" nodeType="withEffect">
                                  <p:stCondLst>
                                    <p:cond delay="0"/>
                                  </p:stCondLst>
                                  <p:childTnLst>
                                    <p:animMotion origin="layout" path="M 2.5E-6 9.82659E-7 L -0.16927 -0.46266 " pathEditMode="relative" rAng="0" ptsTypes="AA">
                                      <p:cBhvr>
                                        <p:cTn id="64" dur="1000" fill="hold"/>
                                        <p:tgtEl>
                                          <p:spTgt spid="12"/>
                                        </p:tgtEl>
                                        <p:attrNameLst>
                                          <p:attrName>ppt_x</p:attrName>
                                          <p:attrName>ppt_y</p:attrName>
                                        </p:attrNameLst>
                                      </p:cBhvr>
                                      <p:rCtr x="-8472" y="-23145"/>
                                    </p:animMotion>
                                  </p:childTnLst>
                                </p:cTn>
                              </p:par>
                            </p:childTnLst>
                          </p:cTn>
                        </p:par>
                        <p:par>
                          <p:cTn id="65" fill="hold">
                            <p:stCondLst>
                              <p:cond delay="1000"/>
                            </p:stCondLst>
                            <p:childTnLst>
                              <p:par>
                                <p:cTn id="66" presetID="10" presetClass="entr" presetSubtype="0" fill="hold" nodeType="after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par>
                                <p:cTn id="75" presetID="10" presetClass="entr" presetSubtype="0" fill="hold" nodeType="with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fade">
                                      <p:cBhvr>
                                        <p:cTn id="7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F7CBD4-FC2A-491A-ABC9-809EA107DC50}" type="datetime1">
              <a:rPr lang="zh-CN" altLang="en-US" smtClean="0"/>
              <a:pPr>
                <a:defRPr/>
              </a:pPr>
              <a:t>9/28/14</a:t>
            </a:fld>
            <a:endParaRPr lang="zh-CN" altLang="en-US" sz="1800">
              <a:solidFill>
                <a:srgbClr val="000000"/>
              </a:solidFill>
            </a:endParaRPr>
          </a:p>
        </p:txBody>
      </p:sp>
      <p:sp>
        <p:nvSpPr>
          <p:cNvPr id="9" name="标题 1"/>
          <p:cNvSpPr>
            <a:spLocks noGrp="1"/>
          </p:cNvSpPr>
          <p:nvPr>
            <p:ph type="title"/>
          </p:nvPr>
        </p:nvSpPr>
        <p:spPr>
          <a:xfrm>
            <a:off x="161925" y="187325"/>
            <a:ext cx="8229600" cy="1143000"/>
          </a:xfrm>
        </p:spPr>
        <p:txBody>
          <a:bodyPr/>
          <a:lstStyle/>
          <a:p>
            <a:pPr algn="l">
              <a:defRPr/>
            </a:pPr>
            <a:r>
              <a:rPr lang="zh-CN" altLang="en-US" sz="3200" b="1" kern="1200" dirty="0" smtClean="0">
                <a:solidFill>
                  <a:srgbClr val="003399"/>
                </a:solidFill>
                <a:latin typeface="华文中宋" pitchFamily="2" charset="-122"/>
                <a:ea typeface="华文中宋" pitchFamily="2" charset="-122"/>
              </a:rPr>
              <a:t>研究内容</a:t>
            </a:r>
            <a:endParaRPr lang="zh-CN" altLang="en-US" sz="3200" b="1" kern="1200" dirty="0">
              <a:solidFill>
                <a:srgbClr val="003399"/>
              </a:solidFill>
              <a:latin typeface="华文中宋" pitchFamily="2" charset="-122"/>
              <a:ea typeface="华文中宋" pitchFamily="2" charset="-122"/>
            </a:endParaRPr>
          </a:p>
        </p:txBody>
      </p:sp>
      <p:sp>
        <p:nvSpPr>
          <p:cNvPr id="17" name="剪去同侧角的矩形 16"/>
          <p:cNvSpPr/>
          <p:nvPr/>
        </p:nvSpPr>
        <p:spPr bwMode="auto">
          <a:xfrm>
            <a:off x="1781690" y="1412775"/>
            <a:ext cx="1551023" cy="648000"/>
          </a:xfrm>
          <a:prstGeom prst="snip2SameRect">
            <a:avLst/>
          </a:prstGeom>
          <a:solidFill>
            <a:schemeClr val="bg1">
              <a:lumMod val="65000"/>
            </a:schemeClr>
          </a:solidFill>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1600" b="1" dirty="0">
                <a:solidFill>
                  <a:prstClr val="white"/>
                </a:solidFill>
                <a:latin typeface="微软雅黑" panose="020B0503020204020204" pitchFamily="34" charset="-122"/>
                <a:ea typeface="微软雅黑" panose="020B0503020204020204" pitchFamily="34" charset="-122"/>
              </a:rPr>
              <a:t>来源可信的数据采集</a:t>
            </a:r>
          </a:p>
        </p:txBody>
      </p:sp>
      <p:sp>
        <p:nvSpPr>
          <p:cNvPr id="18" name="剪去同侧角的矩形 17"/>
          <p:cNvSpPr/>
          <p:nvPr/>
        </p:nvSpPr>
        <p:spPr bwMode="auto">
          <a:xfrm>
            <a:off x="3455876" y="1412775"/>
            <a:ext cx="1551023" cy="648000"/>
          </a:xfrm>
          <a:prstGeom prst="snip2SameRect">
            <a:avLst/>
          </a:prstGeom>
          <a:solidFill>
            <a:schemeClr val="bg1">
              <a:lumMod val="65000"/>
            </a:schemeClr>
          </a:solidFill>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安全可控的数据组织与管理</a:t>
            </a:r>
          </a:p>
        </p:txBody>
      </p:sp>
      <p:sp>
        <p:nvSpPr>
          <p:cNvPr id="19" name="剪去同侧角的矩形 18"/>
          <p:cNvSpPr/>
          <p:nvPr/>
        </p:nvSpPr>
        <p:spPr bwMode="auto">
          <a:xfrm>
            <a:off x="5130062"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smtClean="0">
                <a:solidFill>
                  <a:prstClr val="white"/>
                </a:solidFill>
                <a:latin typeface="微软雅黑" panose="020B0503020204020204" pitchFamily="34" charset="-122"/>
                <a:ea typeface="微软雅黑" panose="020B0503020204020204" pitchFamily="34" charset="-122"/>
              </a:rPr>
              <a:t>面向隐私保护</a:t>
            </a:r>
            <a:r>
              <a:rPr lang="zh-CN" altLang="en-US" sz="1600" b="1" dirty="0">
                <a:solidFill>
                  <a:prstClr val="white"/>
                </a:solidFill>
                <a:latin typeface="微软雅黑" panose="020B0503020204020204" pitchFamily="34" charset="-122"/>
                <a:ea typeface="微软雅黑" panose="020B0503020204020204" pitchFamily="34" charset="-122"/>
              </a:rPr>
              <a:t>的结果查询</a:t>
            </a:r>
          </a:p>
        </p:txBody>
      </p:sp>
      <p:sp>
        <p:nvSpPr>
          <p:cNvPr id="21" name="剪去同侧角的矩形 20"/>
          <p:cNvSpPr/>
          <p:nvPr/>
        </p:nvSpPr>
        <p:spPr bwMode="auto">
          <a:xfrm>
            <a:off x="107504" y="1412775"/>
            <a:ext cx="1551023" cy="648000"/>
          </a:xfrm>
          <a:prstGeom prst="snip2SameRect">
            <a:avLst/>
          </a:prstGeom>
          <a:solidFill>
            <a:srgbClr val="FF7C80"/>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安全搜索体系结构</a:t>
            </a:r>
          </a:p>
        </p:txBody>
      </p:sp>
      <p:sp>
        <p:nvSpPr>
          <p:cNvPr id="12" name="内容占位符 5"/>
          <p:cNvSpPr>
            <a:spLocks noGrp="1"/>
          </p:cNvSpPr>
          <p:nvPr>
            <p:ph idx="1"/>
          </p:nvPr>
        </p:nvSpPr>
        <p:spPr>
          <a:xfrm>
            <a:off x="107155" y="2179637"/>
            <a:ext cx="8856663" cy="4481195"/>
          </a:xfrm>
          <a:prstGeom prst="roundRect">
            <a:avLst>
              <a:gd name="adj" fmla="val 6465"/>
            </a:avLst>
          </a:prstGeom>
          <a:solidFill>
            <a:srgbClr val="FFCCCC"/>
          </a:solidFill>
          <a:ln w="28575" cmpd="thickThi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defTabSz="914400" eaLnBrk="1" hangingPunct="1">
              <a:lnSpc>
                <a:spcPct val="130000"/>
              </a:lnSpc>
              <a:buFont typeface="Arial" pitchFamily="34" charset="0"/>
              <a:buChar char="•"/>
              <a:defRPr/>
            </a:pPr>
            <a:r>
              <a:rPr lang="en-US" altLang="zh-CN" sz="1100" kern="1200" dirty="0"/>
              <a:t> </a:t>
            </a:r>
          </a:p>
        </p:txBody>
      </p:sp>
      <p:sp>
        <p:nvSpPr>
          <p:cNvPr id="121875" name="矩形 12"/>
          <p:cNvSpPr>
            <a:spLocks noChangeArrowheads="1"/>
          </p:cNvSpPr>
          <p:nvPr/>
        </p:nvSpPr>
        <p:spPr bwMode="auto">
          <a:xfrm>
            <a:off x="250825" y="2228850"/>
            <a:ext cx="8569325" cy="4431983"/>
          </a:xfrm>
          <a:prstGeom prst="rect">
            <a:avLst/>
          </a:prstGeom>
          <a:noFill/>
          <a:ln w="9525">
            <a:noFill/>
            <a:miter lim="800000"/>
            <a:headEnd/>
            <a:tailEnd/>
          </a:ln>
        </p:spPr>
        <p:txBody>
          <a:bodyPr>
            <a:spAutoFit/>
          </a:bodyPr>
          <a:lstStyle/>
          <a:p>
            <a:pPr algn="just">
              <a:lnSpc>
                <a:spcPct val="150000"/>
              </a:lnSpc>
            </a:pPr>
            <a:r>
              <a:rPr lang="zh-CN" altLang="en-US" sz="2400" b="1" dirty="0">
                <a:latin typeface="微软雅黑"/>
                <a:ea typeface="微软雅黑"/>
                <a:cs typeface="微软雅黑"/>
              </a:rPr>
              <a:t>       针对复杂物联网环境下物联网应用快速增长、不同类型不同模式的数据激增、</a:t>
            </a:r>
            <a:r>
              <a:rPr lang="zh-CN" altLang="en-US" sz="2400" b="1" dirty="0" smtClean="0">
                <a:latin typeface="微软雅黑"/>
                <a:ea typeface="微软雅黑"/>
                <a:cs typeface="微软雅黑"/>
              </a:rPr>
              <a:t>以及实时动态的特点，</a:t>
            </a:r>
            <a:r>
              <a:rPr lang="zh-CN" altLang="en-US" sz="2400" b="1" dirty="0">
                <a:latin typeface="微软雅黑"/>
                <a:ea typeface="微软雅黑"/>
                <a:cs typeface="微软雅黑"/>
              </a:rPr>
              <a:t>研究具有自适应特性的物</a:t>
            </a:r>
            <a:r>
              <a:rPr lang="zh-CN" altLang="en-US" sz="2400" b="1" dirty="0" smtClean="0">
                <a:latin typeface="微软雅黑"/>
                <a:ea typeface="微软雅黑"/>
                <a:cs typeface="微软雅黑"/>
              </a:rPr>
              <a:t>联网安全搜索引擎</a:t>
            </a:r>
            <a:r>
              <a:rPr lang="zh-CN" altLang="en-US" sz="2400" b="1" dirty="0">
                <a:latin typeface="微软雅黑"/>
                <a:ea typeface="微软雅黑"/>
                <a:cs typeface="微软雅黑"/>
              </a:rPr>
              <a:t>体系结构。包括</a:t>
            </a:r>
            <a:r>
              <a:rPr lang="en-US" altLang="zh-CN" sz="2400" b="1" dirty="0">
                <a:latin typeface="微软雅黑"/>
                <a:ea typeface="微软雅黑"/>
                <a:cs typeface="微软雅黑"/>
              </a:rPr>
              <a:t>:</a:t>
            </a:r>
          </a:p>
          <a:p>
            <a:pPr marL="800100" lvl="1" indent="-342900">
              <a:lnSpc>
                <a:spcPct val="170000"/>
              </a:lnSpc>
              <a:spcBef>
                <a:spcPts val="600"/>
              </a:spcBef>
              <a:buFont typeface="微软雅黑"/>
              <a:buChar char="−"/>
            </a:pPr>
            <a:r>
              <a:rPr lang="zh-CN" altLang="en-US" sz="2000" dirty="0">
                <a:latin typeface="微软雅黑"/>
                <a:ea typeface="微软雅黑"/>
                <a:cs typeface="微软雅黑"/>
              </a:rPr>
              <a:t>全局和局部联动的</a:t>
            </a:r>
            <a:r>
              <a:rPr lang="zh-CN" altLang="en-US" sz="2000" dirty="0" smtClean="0">
                <a:latin typeface="微软雅黑"/>
                <a:ea typeface="微软雅黑"/>
                <a:cs typeface="微软雅黑"/>
              </a:rPr>
              <a:t>多层次、高可靠、可扩展的并行</a:t>
            </a:r>
            <a:r>
              <a:rPr lang="zh-CN" altLang="en-US" sz="2000" dirty="0">
                <a:latin typeface="微软雅黑"/>
                <a:ea typeface="微软雅黑"/>
                <a:cs typeface="微软雅黑"/>
              </a:rPr>
              <a:t>体系结构</a:t>
            </a:r>
          </a:p>
          <a:p>
            <a:pPr marL="800100" lvl="1" indent="-342900">
              <a:lnSpc>
                <a:spcPct val="150000"/>
              </a:lnSpc>
              <a:spcBef>
                <a:spcPts val="600"/>
              </a:spcBef>
              <a:buFont typeface="微软雅黑"/>
              <a:buChar char="−"/>
            </a:pPr>
            <a:r>
              <a:rPr lang="zh-CN" altLang="en-US" sz="2000" dirty="0">
                <a:latin typeface="微软雅黑"/>
                <a:ea typeface="微软雅黑"/>
                <a:cs typeface="微软雅黑"/>
              </a:rPr>
              <a:t>支持</a:t>
            </a:r>
            <a:r>
              <a:rPr lang="zh-CN" altLang="en-US" sz="2000" dirty="0" smtClean="0">
                <a:latin typeface="微软雅黑"/>
                <a:ea typeface="微软雅黑"/>
                <a:cs typeface="微软雅黑"/>
              </a:rPr>
              <a:t>局部安全自治的搜索组织结构建模</a:t>
            </a:r>
            <a:r>
              <a:rPr lang="zh-CN" altLang="en-US" sz="2000" dirty="0">
                <a:latin typeface="微软雅黑"/>
                <a:ea typeface="微软雅黑"/>
                <a:cs typeface="微软雅黑"/>
              </a:rPr>
              <a:t>与验证技术</a:t>
            </a:r>
          </a:p>
          <a:p>
            <a:pPr marL="800100" lvl="1" indent="-342900">
              <a:lnSpc>
                <a:spcPct val="150000"/>
              </a:lnSpc>
              <a:spcBef>
                <a:spcPts val="600"/>
              </a:spcBef>
              <a:buFont typeface="微软雅黑"/>
              <a:buChar char="−"/>
            </a:pPr>
            <a:r>
              <a:rPr lang="zh-CN" altLang="en-US" sz="2000" dirty="0">
                <a:latin typeface="微软雅黑"/>
                <a:ea typeface="微软雅黑"/>
                <a:cs typeface="微软雅黑"/>
              </a:rPr>
              <a:t>统一高效的跨局域物联网</a:t>
            </a:r>
            <a:r>
              <a:rPr lang="zh-CN" altLang="en-US" sz="2000" dirty="0" smtClean="0">
                <a:latin typeface="微软雅黑"/>
                <a:ea typeface="微软雅黑"/>
                <a:cs typeface="微软雅黑"/>
              </a:rPr>
              <a:t>数据安全交换技术</a:t>
            </a:r>
            <a:endParaRPr lang="en-US" altLang="zh-CN" sz="2000" dirty="0">
              <a:latin typeface="微软雅黑"/>
              <a:ea typeface="微软雅黑"/>
              <a:cs typeface="微软雅黑"/>
            </a:endParaRPr>
          </a:p>
          <a:p>
            <a:pPr marL="800100" lvl="1" indent="-342900">
              <a:lnSpc>
                <a:spcPct val="150000"/>
              </a:lnSpc>
              <a:spcBef>
                <a:spcPts val="600"/>
              </a:spcBef>
              <a:buFont typeface="微软雅黑"/>
              <a:buChar char="−"/>
            </a:pPr>
            <a:r>
              <a:rPr lang="zh-CN" altLang="zh-CN" sz="2000" dirty="0">
                <a:latin typeface="微软雅黑"/>
                <a:ea typeface="微软雅黑"/>
                <a:cs typeface="微软雅黑"/>
              </a:rPr>
              <a:t>针对</a:t>
            </a:r>
            <a:r>
              <a:rPr lang="zh-CN" altLang="zh-CN" sz="2000" dirty="0" smtClean="0">
                <a:latin typeface="微软雅黑"/>
                <a:ea typeface="微软雅黑"/>
                <a:cs typeface="微软雅黑"/>
              </a:rPr>
              <a:t>开放性</a:t>
            </a:r>
            <a:r>
              <a:rPr lang="zh-CN" altLang="en-US" sz="2000" dirty="0">
                <a:latin typeface="微软雅黑"/>
                <a:ea typeface="微软雅黑"/>
                <a:cs typeface="微软雅黑"/>
              </a:rPr>
              <a:t>物理</a:t>
            </a:r>
            <a:r>
              <a:rPr lang="zh-CN" altLang="zh-CN" sz="2000" dirty="0" smtClean="0">
                <a:latin typeface="微软雅黑"/>
                <a:ea typeface="微软雅黑"/>
                <a:cs typeface="微软雅黑"/>
              </a:rPr>
              <a:t>实体</a:t>
            </a:r>
            <a:r>
              <a:rPr lang="zh-CN" altLang="zh-CN" sz="2000" dirty="0">
                <a:latin typeface="微软雅黑"/>
                <a:ea typeface="微软雅黑"/>
                <a:cs typeface="微软雅黑"/>
              </a:rPr>
              <a:t>的搜索需求，研究和定义支持实体属性及信息发现的</a:t>
            </a:r>
            <a:r>
              <a:rPr lang="zh-CN" altLang="zh-CN" sz="2000" dirty="0" smtClean="0">
                <a:latin typeface="微软雅黑"/>
                <a:ea typeface="微软雅黑"/>
                <a:cs typeface="微软雅黑"/>
              </a:rPr>
              <a:t>统一</a:t>
            </a:r>
            <a:r>
              <a:rPr lang="zh-CN" altLang="en-US" sz="2000" dirty="0" smtClean="0">
                <a:latin typeface="微软雅黑"/>
                <a:ea typeface="微软雅黑"/>
                <a:cs typeface="微软雅黑"/>
              </a:rPr>
              <a:t>安全</a:t>
            </a:r>
            <a:r>
              <a:rPr lang="zh-CN" altLang="zh-CN" sz="2000" dirty="0" smtClean="0">
                <a:latin typeface="微软雅黑"/>
                <a:ea typeface="微软雅黑"/>
                <a:cs typeface="微软雅黑"/>
              </a:rPr>
              <a:t>接口</a:t>
            </a:r>
            <a:endParaRPr lang="en-US" altLang="zh-CN" sz="2000" dirty="0">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F7CBD4-FC2A-491A-ABC9-809EA107DC50}" type="datetime1">
              <a:rPr lang="zh-CN" altLang="en-US" smtClean="0"/>
              <a:pPr>
                <a:defRPr/>
              </a:pPr>
              <a:t>9/28/14</a:t>
            </a:fld>
            <a:endParaRPr lang="zh-CN" altLang="en-US" sz="1800">
              <a:solidFill>
                <a:srgbClr val="000000"/>
              </a:solidFill>
            </a:endParaRPr>
          </a:p>
        </p:txBody>
      </p:sp>
      <p:sp>
        <p:nvSpPr>
          <p:cNvPr id="9" name="标题 1"/>
          <p:cNvSpPr>
            <a:spLocks noGrp="1"/>
          </p:cNvSpPr>
          <p:nvPr>
            <p:ph type="title"/>
          </p:nvPr>
        </p:nvSpPr>
        <p:spPr>
          <a:xfrm>
            <a:off x="161925" y="187325"/>
            <a:ext cx="8229600" cy="1143000"/>
          </a:xfrm>
        </p:spPr>
        <p:txBody>
          <a:bodyPr/>
          <a:lstStyle/>
          <a:p>
            <a:pPr algn="l">
              <a:defRPr/>
            </a:pPr>
            <a:r>
              <a:rPr lang="zh-CN" altLang="en-US" sz="3200" b="1" kern="1200" dirty="0" smtClean="0">
                <a:solidFill>
                  <a:srgbClr val="003399"/>
                </a:solidFill>
                <a:latin typeface="华文中宋" pitchFamily="2" charset="-122"/>
                <a:ea typeface="华文中宋" pitchFamily="2" charset="-122"/>
              </a:rPr>
              <a:t>研究内容</a:t>
            </a:r>
            <a:endParaRPr lang="zh-CN" altLang="en-US" sz="3200" b="1" kern="1200" dirty="0">
              <a:solidFill>
                <a:srgbClr val="003399"/>
              </a:solidFill>
              <a:latin typeface="华文中宋" pitchFamily="2" charset="-122"/>
              <a:ea typeface="华文中宋" pitchFamily="2" charset="-122"/>
            </a:endParaRPr>
          </a:p>
        </p:txBody>
      </p:sp>
      <p:sp>
        <p:nvSpPr>
          <p:cNvPr id="10" name="内容占位符 5"/>
          <p:cNvSpPr>
            <a:spLocks noGrp="1"/>
          </p:cNvSpPr>
          <p:nvPr>
            <p:ph idx="1"/>
          </p:nvPr>
        </p:nvSpPr>
        <p:spPr>
          <a:xfrm>
            <a:off x="108000" y="2181599"/>
            <a:ext cx="8785225" cy="4370427"/>
          </a:xfrm>
          <a:prstGeom prst="roundRect">
            <a:avLst>
              <a:gd name="adj" fmla="val 6465"/>
            </a:avLst>
          </a:prstGeom>
          <a:solidFill>
            <a:srgbClr val="D3FFDD"/>
          </a:solidFill>
          <a:ln w="28575" cmpd="thickThi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defTabSz="914400">
              <a:lnSpc>
                <a:spcPct val="130000"/>
              </a:lnSpc>
              <a:defRPr/>
            </a:pPr>
            <a:r>
              <a:rPr lang="en-US" altLang="zh-CN" sz="1100" kern="1200" dirty="0"/>
              <a:t> </a:t>
            </a:r>
          </a:p>
        </p:txBody>
      </p:sp>
      <p:sp>
        <p:nvSpPr>
          <p:cNvPr id="122884" name="矩形 10"/>
          <p:cNvSpPr>
            <a:spLocks noChangeArrowheads="1"/>
          </p:cNvSpPr>
          <p:nvPr/>
        </p:nvSpPr>
        <p:spPr bwMode="auto">
          <a:xfrm>
            <a:off x="250825" y="2181600"/>
            <a:ext cx="8569325" cy="4370427"/>
          </a:xfrm>
          <a:prstGeom prst="rect">
            <a:avLst/>
          </a:prstGeom>
          <a:noFill/>
          <a:ln w="9525">
            <a:noFill/>
            <a:miter lim="800000"/>
            <a:headEnd/>
            <a:tailEnd/>
          </a:ln>
        </p:spPr>
        <p:txBody>
          <a:bodyPr>
            <a:spAutoFit/>
          </a:bodyPr>
          <a:lstStyle/>
          <a:p>
            <a:pPr algn="just">
              <a:lnSpc>
                <a:spcPct val="150000"/>
              </a:lnSpc>
            </a:pPr>
            <a:r>
              <a:rPr lang="zh-CN" altLang="en-US" sz="2400" b="1" dirty="0">
                <a:latin typeface="微软雅黑"/>
                <a:ea typeface="微软雅黑"/>
                <a:cs typeface="微软雅黑"/>
              </a:rPr>
              <a:t>        针对物联网数据包含的数据模式繁多且随时空实时动态演化，产生速度快且规模巨大的特点，</a:t>
            </a:r>
            <a:r>
              <a:rPr lang="zh-CN" altLang="en-US" sz="2400" b="1" dirty="0" smtClean="0">
                <a:latin typeface="微软雅黑"/>
                <a:ea typeface="微软雅黑"/>
                <a:cs typeface="微软雅黑"/>
              </a:rPr>
              <a:t>研究来源可信的异构</a:t>
            </a:r>
            <a:r>
              <a:rPr lang="zh-CN" altLang="en-US" sz="2400" b="1" dirty="0">
                <a:latin typeface="微软雅黑"/>
                <a:ea typeface="微软雅黑"/>
                <a:cs typeface="微软雅黑"/>
              </a:rPr>
              <a:t>海量物联网数据获取、处理及融合技术，包括：</a:t>
            </a:r>
            <a:endParaRPr lang="en-US" altLang="zh-CN" sz="2400" b="1" dirty="0">
              <a:latin typeface="微软雅黑"/>
              <a:ea typeface="微软雅黑"/>
              <a:cs typeface="微软雅黑"/>
            </a:endParaRPr>
          </a:p>
          <a:p>
            <a:pPr marL="800100" lvl="1" indent="-342900" algn="just">
              <a:lnSpc>
                <a:spcPct val="150000"/>
              </a:lnSpc>
              <a:spcBef>
                <a:spcPts val="600"/>
              </a:spcBef>
              <a:buFont typeface="微软雅黑"/>
              <a:buChar char="−"/>
            </a:pPr>
            <a:r>
              <a:rPr lang="zh-CN" altLang="en-US" sz="2000" dirty="0" smtClean="0">
                <a:latin typeface="微软雅黑"/>
                <a:ea typeface="微软雅黑"/>
                <a:cs typeface="微软雅黑"/>
              </a:rPr>
              <a:t>面向</a:t>
            </a:r>
            <a:r>
              <a:rPr lang="en-US" altLang="zh-CN" sz="2000" dirty="0" smtClean="0">
                <a:latin typeface="微软雅黑"/>
                <a:ea typeface="微软雅黑"/>
                <a:cs typeface="微软雅黑"/>
              </a:rPr>
              <a:t>RFID</a:t>
            </a:r>
            <a:r>
              <a:rPr lang="zh-CN" altLang="en-US" sz="2000" dirty="0">
                <a:latin typeface="微软雅黑"/>
                <a:ea typeface="微软雅黑"/>
                <a:cs typeface="微软雅黑"/>
              </a:rPr>
              <a:t>、摄像头、</a:t>
            </a:r>
            <a:r>
              <a:rPr lang="en-US" altLang="zh-CN" sz="2000" dirty="0">
                <a:latin typeface="微软雅黑"/>
                <a:ea typeface="微软雅黑"/>
                <a:cs typeface="微软雅黑"/>
              </a:rPr>
              <a:t>GPS</a:t>
            </a:r>
            <a:r>
              <a:rPr lang="zh-CN" altLang="en-US" sz="2000" dirty="0">
                <a:latin typeface="微软雅黑"/>
                <a:ea typeface="微软雅黑"/>
                <a:cs typeface="微软雅黑"/>
              </a:rPr>
              <a:t>及无线传感网等异构多来源</a:t>
            </a:r>
            <a:r>
              <a:rPr lang="zh-CN" altLang="en-US" sz="2000" dirty="0" smtClean="0">
                <a:latin typeface="微软雅黑"/>
                <a:ea typeface="微软雅黑"/>
                <a:cs typeface="微软雅黑"/>
              </a:rPr>
              <a:t>数据获取及规格化技术</a:t>
            </a:r>
            <a:endParaRPr lang="zh-CN" altLang="en-US" sz="2000" dirty="0">
              <a:latin typeface="微软雅黑"/>
              <a:ea typeface="微软雅黑"/>
              <a:cs typeface="微软雅黑"/>
            </a:endParaRPr>
          </a:p>
          <a:p>
            <a:pPr marL="800100" lvl="1" indent="-342900" algn="just">
              <a:lnSpc>
                <a:spcPct val="150000"/>
              </a:lnSpc>
              <a:spcBef>
                <a:spcPts val="600"/>
              </a:spcBef>
              <a:buFont typeface="微软雅黑"/>
              <a:buChar char="−"/>
            </a:pPr>
            <a:r>
              <a:rPr lang="zh-CN" altLang="en-US" sz="2000" dirty="0">
                <a:latin typeface="微软雅黑"/>
                <a:ea typeface="微软雅黑"/>
                <a:cs typeface="微软雅黑"/>
              </a:rPr>
              <a:t>数据清洗与融合技术及</a:t>
            </a:r>
            <a:r>
              <a:rPr lang="zh-CN" altLang="en-US" sz="2000" dirty="0" smtClean="0">
                <a:latin typeface="微软雅黑"/>
                <a:ea typeface="微软雅黑"/>
                <a:cs typeface="微软雅黑"/>
              </a:rPr>
              <a:t>规则</a:t>
            </a:r>
            <a:endParaRPr lang="en-US" altLang="zh-CN" sz="2000" dirty="0">
              <a:latin typeface="微软雅黑"/>
              <a:ea typeface="微软雅黑"/>
              <a:cs typeface="微软雅黑"/>
            </a:endParaRPr>
          </a:p>
          <a:p>
            <a:pPr marL="800100" lvl="1" indent="-342900" algn="just">
              <a:lnSpc>
                <a:spcPct val="150000"/>
              </a:lnSpc>
              <a:spcBef>
                <a:spcPts val="600"/>
              </a:spcBef>
              <a:buFont typeface="微软雅黑"/>
              <a:buChar char="−"/>
            </a:pPr>
            <a:r>
              <a:rPr lang="zh-CN" altLang="en-US" sz="2000" dirty="0" smtClean="0">
                <a:latin typeface="微软雅黑"/>
                <a:ea typeface="微软雅黑"/>
                <a:cs typeface="微软雅黑"/>
              </a:rPr>
              <a:t>结合</a:t>
            </a:r>
            <a:r>
              <a:rPr lang="en-US" altLang="zh-CN" sz="2000" dirty="0">
                <a:latin typeface="微软雅黑"/>
                <a:ea typeface="微软雅黑"/>
                <a:cs typeface="微软雅黑"/>
              </a:rPr>
              <a:t>CA</a:t>
            </a:r>
            <a:r>
              <a:rPr lang="zh-CN" altLang="en-US" sz="2000" dirty="0">
                <a:latin typeface="微软雅黑"/>
                <a:ea typeface="微软雅黑"/>
                <a:cs typeface="微软雅黑"/>
              </a:rPr>
              <a:t>认证中心的复杂物联网环境的</a:t>
            </a:r>
            <a:r>
              <a:rPr lang="zh-CN" altLang="en-US" sz="2000" dirty="0" smtClean="0">
                <a:latin typeface="微软雅黑"/>
                <a:ea typeface="微软雅黑"/>
                <a:cs typeface="微软雅黑"/>
              </a:rPr>
              <a:t>可信采集技术</a:t>
            </a:r>
            <a:endParaRPr lang="en-US" altLang="zh-CN" sz="2000" dirty="0" smtClean="0">
              <a:latin typeface="微软雅黑"/>
              <a:ea typeface="微软雅黑"/>
              <a:cs typeface="微软雅黑"/>
            </a:endParaRPr>
          </a:p>
          <a:p>
            <a:pPr marL="800100" lvl="1" indent="-342900" algn="just">
              <a:lnSpc>
                <a:spcPct val="150000"/>
              </a:lnSpc>
              <a:spcBef>
                <a:spcPts val="600"/>
              </a:spcBef>
              <a:buFont typeface="微软雅黑"/>
              <a:buChar char="−"/>
            </a:pPr>
            <a:r>
              <a:rPr lang="zh-CN" altLang="en-US" sz="2000" dirty="0" smtClean="0">
                <a:latin typeface="微软雅黑"/>
                <a:ea typeface="微软雅黑"/>
                <a:cs typeface="微软雅黑"/>
              </a:rPr>
              <a:t>异构</a:t>
            </a:r>
            <a:r>
              <a:rPr lang="zh-CN" altLang="en-US" sz="2000" dirty="0">
                <a:latin typeface="微软雅黑"/>
                <a:ea typeface="微软雅黑"/>
                <a:cs typeface="微软雅黑"/>
              </a:rPr>
              <a:t>物联网环境下的轻量级认证与鉴别</a:t>
            </a:r>
            <a:r>
              <a:rPr lang="zh-CN" altLang="en-US" sz="2000" dirty="0" smtClean="0">
                <a:latin typeface="微软雅黑"/>
                <a:ea typeface="微软雅黑"/>
                <a:cs typeface="微软雅黑"/>
              </a:rPr>
              <a:t>技术</a:t>
            </a:r>
            <a:endParaRPr lang="en-US" altLang="zh-CN" sz="2000" dirty="0" smtClean="0">
              <a:latin typeface="微软雅黑"/>
              <a:ea typeface="微软雅黑"/>
              <a:cs typeface="微软雅黑"/>
            </a:endParaRPr>
          </a:p>
        </p:txBody>
      </p:sp>
      <p:sp>
        <p:nvSpPr>
          <p:cNvPr id="16" name="剪去同侧角的矩形 15"/>
          <p:cNvSpPr/>
          <p:nvPr/>
        </p:nvSpPr>
        <p:spPr bwMode="auto">
          <a:xfrm>
            <a:off x="1781690" y="1412775"/>
            <a:ext cx="1551023" cy="648000"/>
          </a:xfrm>
          <a:prstGeom prst="snip2SameRect">
            <a:avLst/>
          </a:prstGeom>
          <a:solidFill>
            <a:schemeClr val="accent6">
              <a:lumMod val="75000"/>
            </a:schemeClr>
          </a:solidFill>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1600" b="1" dirty="0">
                <a:solidFill>
                  <a:prstClr val="white"/>
                </a:solidFill>
                <a:latin typeface="微软雅黑" panose="020B0503020204020204" pitchFamily="34" charset="-122"/>
                <a:ea typeface="微软雅黑" panose="020B0503020204020204" pitchFamily="34" charset="-122"/>
              </a:rPr>
              <a:t>来源可信的数据采集</a:t>
            </a:r>
          </a:p>
        </p:txBody>
      </p:sp>
      <p:sp>
        <p:nvSpPr>
          <p:cNvPr id="22" name="剪去同侧角的矩形 21"/>
          <p:cNvSpPr/>
          <p:nvPr/>
        </p:nvSpPr>
        <p:spPr bwMode="auto">
          <a:xfrm>
            <a:off x="3455876" y="1412775"/>
            <a:ext cx="1551023" cy="648000"/>
          </a:xfrm>
          <a:prstGeom prst="snip2SameRect">
            <a:avLst/>
          </a:prstGeom>
          <a:solidFill>
            <a:schemeClr val="bg1">
              <a:lumMod val="65000"/>
            </a:schemeClr>
          </a:solidFill>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安全可控的数据组织与管理</a:t>
            </a:r>
          </a:p>
        </p:txBody>
      </p:sp>
      <p:sp>
        <p:nvSpPr>
          <p:cNvPr id="23" name="剪去同侧角的矩形 22"/>
          <p:cNvSpPr/>
          <p:nvPr/>
        </p:nvSpPr>
        <p:spPr bwMode="auto">
          <a:xfrm>
            <a:off x="5130062"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smtClean="0">
                <a:solidFill>
                  <a:prstClr val="white"/>
                </a:solidFill>
                <a:latin typeface="微软雅黑" panose="020B0503020204020204" pitchFamily="34" charset="-122"/>
                <a:ea typeface="微软雅黑" panose="020B0503020204020204" pitchFamily="34" charset="-122"/>
              </a:rPr>
              <a:t>面向隐私保护</a:t>
            </a:r>
            <a:r>
              <a:rPr lang="zh-CN" altLang="en-US" sz="1600" b="1" dirty="0">
                <a:solidFill>
                  <a:prstClr val="white"/>
                </a:solidFill>
                <a:latin typeface="微软雅黑" panose="020B0503020204020204" pitchFamily="34" charset="-122"/>
                <a:ea typeface="微软雅黑" panose="020B0503020204020204" pitchFamily="34" charset="-122"/>
              </a:rPr>
              <a:t>的结果查询</a:t>
            </a:r>
          </a:p>
        </p:txBody>
      </p:sp>
      <p:sp>
        <p:nvSpPr>
          <p:cNvPr id="25" name="剪去同侧角的矩形 24"/>
          <p:cNvSpPr/>
          <p:nvPr/>
        </p:nvSpPr>
        <p:spPr bwMode="auto">
          <a:xfrm>
            <a:off x="107504"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安全搜索体系结构</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F7CBD4-FC2A-491A-ABC9-809EA107DC50}" type="datetime1">
              <a:rPr lang="zh-CN" altLang="en-US" smtClean="0"/>
              <a:pPr>
                <a:defRPr/>
              </a:pPr>
              <a:t>9/28/14</a:t>
            </a:fld>
            <a:endParaRPr lang="zh-CN" altLang="en-US" sz="1800">
              <a:solidFill>
                <a:srgbClr val="000000"/>
              </a:solidFill>
            </a:endParaRPr>
          </a:p>
        </p:txBody>
      </p:sp>
      <p:sp>
        <p:nvSpPr>
          <p:cNvPr id="9" name="标题 1"/>
          <p:cNvSpPr>
            <a:spLocks noGrp="1"/>
          </p:cNvSpPr>
          <p:nvPr>
            <p:ph type="title"/>
          </p:nvPr>
        </p:nvSpPr>
        <p:spPr>
          <a:xfrm>
            <a:off x="161925" y="187325"/>
            <a:ext cx="8229600" cy="1143000"/>
          </a:xfrm>
        </p:spPr>
        <p:txBody>
          <a:bodyPr/>
          <a:lstStyle/>
          <a:p>
            <a:pPr algn="l">
              <a:defRPr/>
            </a:pPr>
            <a:r>
              <a:rPr lang="zh-CN" altLang="en-US" sz="3200" b="1" kern="1200" dirty="0" smtClean="0">
                <a:solidFill>
                  <a:srgbClr val="003399"/>
                </a:solidFill>
                <a:latin typeface="华文中宋" pitchFamily="2" charset="-122"/>
                <a:ea typeface="华文中宋" pitchFamily="2" charset="-122"/>
              </a:rPr>
              <a:t>研究内容</a:t>
            </a:r>
            <a:endParaRPr lang="zh-CN" altLang="en-US" sz="3200" b="1" kern="1200" dirty="0">
              <a:solidFill>
                <a:srgbClr val="003399"/>
              </a:solidFill>
              <a:latin typeface="华文中宋" pitchFamily="2" charset="-122"/>
              <a:ea typeface="华文中宋" pitchFamily="2" charset="-122"/>
            </a:endParaRPr>
          </a:p>
        </p:txBody>
      </p:sp>
      <p:sp>
        <p:nvSpPr>
          <p:cNvPr id="10" name="内容占位符 5"/>
          <p:cNvSpPr>
            <a:spLocks noGrp="1"/>
          </p:cNvSpPr>
          <p:nvPr>
            <p:ph idx="1"/>
          </p:nvPr>
        </p:nvSpPr>
        <p:spPr>
          <a:xfrm>
            <a:off x="108000" y="2181600"/>
            <a:ext cx="8785225" cy="4065588"/>
          </a:xfrm>
          <a:prstGeom prst="roundRect">
            <a:avLst>
              <a:gd name="adj" fmla="val 6465"/>
            </a:avLst>
          </a:prstGeom>
          <a:solidFill>
            <a:srgbClr val="D3FFDD"/>
          </a:solidFill>
          <a:ln w="28575" cmpd="thickThi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defTabSz="914400">
              <a:lnSpc>
                <a:spcPct val="130000"/>
              </a:lnSpc>
              <a:defRPr/>
            </a:pPr>
            <a:r>
              <a:rPr lang="en-US" altLang="zh-CN" sz="1100" kern="1200" dirty="0"/>
              <a:t> </a:t>
            </a:r>
          </a:p>
        </p:txBody>
      </p:sp>
      <p:sp>
        <p:nvSpPr>
          <p:cNvPr id="122884" name="矩形 10"/>
          <p:cNvSpPr>
            <a:spLocks noChangeArrowheads="1"/>
          </p:cNvSpPr>
          <p:nvPr/>
        </p:nvSpPr>
        <p:spPr bwMode="auto">
          <a:xfrm>
            <a:off x="215949" y="2420888"/>
            <a:ext cx="8569325" cy="2646878"/>
          </a:xfrm>
          <a:prstGeom prst="rect">
            <a:avLst/>
          </a:prstGeom>
          <a:noFill/>
          <a:ln w="9525">
            <a:noFill/>
            <a:miter lim="800000"/>
            <a:headEnd/>
            <a:tailEnd/>
          </a:ln>
        </p:spPr>
        <p:txBody>
          <a:bodyPr>
            <a:spAutoFit/>
          </a:bodyPr>
          <a:lstStyle/>
          <a:p>
            <a:pPr algn="just">
              <a:lnSpc>
                <a:spcPct val="150000"/>
              </a:lnSpc>
            </a:pPr>
            <a:r>
              <a:rPr lang="zh-CN" altLang="en-US" sz="2400" b="1" dirty="0">
                <a:latin typeface="微软雅黑"/>
                <a:ea typeface="微软雅黑"/>
                <a:cs typeface="微软雅黑"/>
              </a:rPr>
              <a:t>        针对物联网数据包含的数据模式繁多且随时空实时动态演化，产生速度快且规模巨大的特点，</a:t>
            </a:r>
            <a:r>
              <a:rPr lang="zh-CN" altLang="en-US" sz="2400" b="1" dirty="0" smtClean="0">
                <a:latin typeface="微软雅黑"/>
                <a:ea typeface="微软雅黑"/>
                <a:cs typeface="微软雅黑"/>
              </a:rPr>
              <a:t>研究来源可信的异构</a:t>
            </a:r>
            <a:r>
              <a:rPr lang="zh-CN" altLang="en-US" sz="2400" b="1" dirty="0">
                <a:latin typeface="微软雅黑"/>
                <a:ea typeface="微软雅黑"/>
                <a:cs typeface="微软雅黑"/>
              </a:rPr>
              <a:t>海量物联网数据获取、处理及融合技术，包括</a:t>
            </a:r>
            <a:r>
              <a:rPr lang="zh-CN" altLang="en-US" sz="2400" b="1" dirty="0" smtClean="0">
                <a:latin typeface="微软雅黑"/>
                <a:ea typeface="微软雅黑"/>
                <a:cs typeface="微软雅黑"/>
              </a:rPr>
              <a:t>：</a:t>
            </a:r>
            <a:endParaRPr lang="en-US" altLang="zh-CN" sz="2000" dirty="0">
              <a:latin typeface="微软雅黑"/>
              <a:ea typeface="微软雅黑"/>
              <a:cs typeface="微软雅黑"/>
            </a:endParaRPr>
          </a:p>
          <a:p>
            <a:pPr marL="800100" lvl="1" indent="-342900" algn="just">
              <a:lnSpc>
                <a:spcPct val="120000"/>
              </a:lnSpc>
              <a:spcBef>
                <a:spcPts val="600"/>
              </a:spcBef>
              <a:buFont typeface="微软雅黑"/>
              <a:buChar char="−"/>
            </a:pPr>
            <a:r>
              <a:rPr lang="zh-CN" altLang="en-US" sz="2000" dirty="0">
                <a:latin typeface="微软雅黑"/>
                <a:ea typeface="微软雅黑"/>
                <a:cs typeface="微软雅黑"/>
              </a:rPr>
              <a:t>异构场景下物联网设备信任授权和信任反馈机制</a:t>
            </a:r>
            <a:endParaRPr lang="en-US" altLang="zh-CN" sz="2000" dirty="0">
              <a:latin typeface="微软雅黑"/>
              <a:ea typeface="微软雅黑"/>
              <a:cs typeface="微软雅黑"/>
            </a:endParaRPr>
          </a:p>
          <a:p>
            <a:pPr marL="800100" lvl="1" indent="-342900" algn="just">
              <a:lnSpc>
                <a:spcPct val="120000"/>
              </a:lnSpc>
              <a:spcBef>
                <a:spcPts val="600"/>
              </a:spcBef>
              <a:buFont typeface="微软雅黑"/>
              <a:buChar char="−"/>
            </a:pPr>
            <a:r>
              <a:rPr lang="zh-CN" altLang="zh-CN" sz="2000" dirty="0">
                <a:latin typeface="微软雅黑"/>
                <a:ea typeface="微软雅黑"/>
                <a:cs typeface="微软雅黑"/>
              </a:rPr>
              <a:t>基于服务接口指纹的物理实体快速匹配和分类机制</a:t>
            </a:r>
            <a:endParaRPr lang="en-US" altLang="zh-CN" sz="2000" dirty="0">
              <a:latin typeface="微软雅黑"/>
              <a:ea typeface="微软雅黑"/>
              <a:cs typeface="微软雅黑"/>
            </a:endParaRPr>
          </a:p>
        </p:txBody>
      </p:sp>
      <p:sp>
        <p:nvSpPr>
          <p:cNvPr id="16" name="剪去同侧角的矩形 15"/>
          <p:cNvSpPr/>
          <p:nvPr/>
        </p:nvSpPr>
        <p:spPr bwMode="auto">
          <a:xfrm>
            <a:off x="1781690" y="1412775"/>
            <a:ext cx="1551023" cy="648000"/>
          </a:xfrm>
          <a:prstGeom prst="snip2SameRect">
            <a:avLst/>
          </a:prstGeom>
          <a:solidFill>
            <a:schemeClr val="accent6">
              <a:lumMod val="75000"/>
            </a:schemeClr>
          </a:solidFill>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1600" b="1" dirty="0">
                <a:solidFill>
                  <a:prstClr val="white"/>
                </a:solidFill>
                <a:latin typeface="微软雅黑" panose="020B0503020204020204" pitchFamily="34" charset="-122"/>
                <a:ea typeface="微软雅黑" panose="020B0503020204020204" pitchFamily="34" charset="-122"/>
              </a:rPr>
              <a:t>来源可信的数据采集</a:t>
            </a:r>
          </a:p>
        </p:txBody>
      </p:sp>
      <p:sp>
        <p:nvSpPr>
          <p:cNvPr id="22" name="剪去同侧角的矩形 21"/>
          <p:cNvSpPr/>
          <p:nvPr/>
        </p:nvSpPr>
        <p:spPr bwMode="auto">
          <a:xfrm>
            <a:off x="3455876" y="1412775"/>
            <a:ext cx="1551023" cy="648000"/>
          </a:xfrm>
          <a:prstGeom prst="snip2SameRect">
            <a:avLst/>
          </a:prstGeom>
          <a:solidFill>
            <a:schemeClr val="bg1">
              <a:lumMod val="65000"/>
            </a:schemeClr>
          </a:solidFill>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安全可控的数据组织与管理</a:t>
            </a:r>
          </a:p>
        </p:txBody>
      </p:sp>
      <p:sp>
        <p:nvSpPr>
          <p:cNvPr id="23" name="剪去同侧角的矩形 22"/>
          <p:cNvSpPr/>
          <p:nvPr/>
        </p:nvSpPr>
        <p:spPr bwMode="auto">
          <a:xfrm>
            <a:off x="5130062"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smtClean="0">
                <a:solidFill>
                  <a:prstClr val="white"/>
                </a:solidFill>
                <a:latin typeface="微软雅黑" panose="020B0503020204020204" pitchFamily="34" charset="-122"/>
                <a:ea typeface="微软雅黑" panose="020B0503020204020204" pitchFamily="34" charset="-122"/>
              </a:rPr>
              <a:t>面向隐私保护</a:t>
            </a:r>
            <a:r>
              <a:rPr lang="zh-CN" altLang="en-US" sz="1600" b="1" dirty="0">
                <a:solidFill>
                  <a:prstClr val="white"/>
                </a:solidFill>
                <a:latin typeface="微软雅黑" panose="020B0503020204020204" pitchFamily="34" charset="-122"/>
                <a:ea typeface="微软雅黑" panose="020B0503020204020204" pitchFamily="34" charset="-122"/>
              </a:rPr>
              <a:t>的结果查询</a:t>
            </a:r>
          </a:p>
        </p:txBody>
      </p:sp>
      <p:sp>
        <p:nvSpPr>
          <p:cNvPr id="25" name="剪去同侧角的矩形 24"/>
          <p:cNvSpPr/>
          <p:nvPr/>
        </p:nvSpPr>
        <p:spPr bwMode="auto">
          <a:xfrm>
            <a:off x="107504"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安全搜索体系结构</a:t>
            </a:r>
          </a:p>
        </p:txBody>
      </p:sp>
    </p:spTree>
    <p:extLst>
      <p:ext uri="{BB962C8B-B14F-4D97-AF65-F5344CB8AC3E}">
        <p14:creationId xmlns:p14="http://schemas.microsoft.com/office/powerpoint/2010/main" val="2636740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624" y="542131"/>
            <a:ext cx="7455743" cy="582613"/>
          </a:xfrm>
          <a:noFill/>
          <a:ln w="9525">
            <a:noFill/>
            <a:miter lim="800000"/>
            <a:headEnd/>
            <a:tailEnd/>
          </a:ln>
        </p:spPr>
        <p:txBody>
          <a:bodyPr vert="horz" wrap="square" lIns="91440" tIns="45720" rIns="91440" bIns="45720" numCol="1" anchor="ctr" anchorCtr="0" compatLnSpc="1">
            <a:prstTxWarp prst="textNoShape">
              <a:avLst/>
            </a:prstTxWarp>
          </a:bodyPr>
          <a:lstStyle/>
          <a:p>
            <a:pPr algn="l"/>
            <a:r>
              <a:rPr lang="zh-CN" altLang="en-US" sz="3200" b="1" kern="1200" dirty="0">
                <a:solidFill>
                  <a:srgbClr val="003399"/>
                </a:solidFill>
                <a:latin typeface="华文中宋" pitchFamily="2" charset="-122"/>
                <a:ea typeface="华文中宋" pitchFamily="2" charset="-122"/>
              </a:rPr>
              <a:t>物联网产生了大量应用</a:t>
            </a:r>
          </a:p>
        </p:txBody>
      </p:sp>
      <p:grpSp>
        <p:nvGrpSpPr>
          <p:cNvPr id="4" name="组合 3"/>
          <p:cNvGrpSpPr/>
          <p:nvPr/>
        </p:nvGrpSpPr>
        <p:grpSpPr>
          <a:xfrm>
            <a:off x="179512" y="3178061"/>
            <a:ext cx="3312368" cy="2160240"/>
            <a:chOff x="179512" y="858314"/>
            <a:chExt cx="8712968" cy="4824536"/>
          </a:xfrm>
        </p:grpSpPr>
        <p:sp>
          <p:nvSpPr>
            <p:cNvPr id="5" name="AutoShape 7" descr="未命名"/>
            <p:cNvSpPr>
              <a:spLocks noChangeArrowheads="1"/>
            </p:cNvSpPr>
            <p:nvPr/>
          </p:nvSpPr>
          <p:spPr bwMode="auto">
            <a:xfrm>
              <a:off x="179512" y="858314"/>
              <a:ext cx="8712968" cy="4824536"/>
            </a:xfrm>
            <a:prstGeom prst="roundRect">
              <a:avLst>
                <a:gd name="adj" fmla="val 3704"/>
              </a:avLst>
            </a:prstGeom>
            <a:blipFill dpi="0" rotWithShape="0">
              <a:blip r:embed="rId3"/>
              <a:srcRect/>
              <a:stretch>
                <a:fillRect/>
              </a:stretch>
            </a:blipFill>
            <a:ln w="28575" algn="ctr">
              <a:solidFill>
                <a:srgbClr val="FF9900"/>
              </a:solidFill>
              <a:round/>
              <a:headEnd/>
              <a:tailEnd/>
            </a:ln>
          </p:spPr>
          <p:txBody>
            <a:bodyPr lIns="38567" tIns="30853" rIns="38567" bIns="30853"/>
            <a:lstStyle>
              <a:defPPr>
                <a:defRPr lang="zh-CN"/>
              </a:defPPr>
              <a:lvl1pPr algn="l" rtl="0" fontAlgn="base">
                <a:spcBef>
                  <a:spcPct val="0"/>
                </a:spcBef>
                <a:spcAft>
                  <a:spcPct val="0"/>
                </a:spcAft>
                <a:defRPr kumimoji="1" sz="1600" kern="1200">
                  <a:solidFill>
                    <a:srgbClr val="000000"/>
                  </a:solidFill>
                  <a:latin typeface="Arial" charset="0"/>
                  <a:ea typeface="宋体" pitchFamily="2" charset="-122"/>
                  <a:cs typeface="+mn-cs"/>
                </a:defRPr>
              </a:lvl1pPr>
              <a:lvl2pPr marL="457200" algn="l" rtl="0" fontAlgn="base">
                <a:spcBef>
                  <a:spcPct val="0"/>
                </a:spcBef>
                <a:spcAft>
                  <a:spcPct val="0"/>
                </a:spcAft>
                <a:defRPr kumimoji="1" sz="1600" kern="1200">
                  <a:solidFill>
                    <a:srgbClr val="000000"/>
                  </a:solidFill>
                  <a:latin typeface="Arial" charset="0"/>
                  <a:ea typeface="宋体" pitchFamily="2" charset="-122"/>
                  <a:cs typeface="+mn-cs"/>
                </a:defRPr>
              </a:lvl2pPr>
              <a:lvl3pPr marL="914400" algn="l" rtl="0" fontAlgn="base">
                <a:spcBef>
                  <a:spcPct val="0"/>
                </a:spcBef>
                <a:spcAft>
                  <a:spcPct val="0"/>
                </a:spcAft>
                <a:defRPr kumimoji="1" sz="1600" kern="1200">
                  <a:solidFill>
                    <a:srgbClr val="000000"/>
                  </a:solidFill>
                  <a:latin typeface="Arial" charset="0"/>
                  <a:ea typeface="宋体" pitchFamily="2" charset="-122"/>
                  <a:cs typeface="+mn-cs"/>
                </a:defRPr>
              </a:lvl3pPr>
              <a:lvl4pPr marL="1371600" algn="l" rtl="0" fontAlgn="base">
                <a:spcBef>
                  <a:spcPct val="0"/>
                </a:spcBef>
                <a:spcAft>
                  <a:spcPct val="0"/>
                </a:spcAft>
                <a:defRPr kumimoji="1" sz="1600" kern="1200">
                  <a:solidFill>
                    <a:srgbClr val="000000"/>
                  </a:solidFill>
                  <a:latin typeface="Arial" charset="0"/>
                  <a:ea typeface="宋体" pitchFamily="2" charset="-122"/>
                  <a:cs typeface="+mn-cs"/>
                </a:defRPr>
              </a:lvl4pPr>
              <a:lvl5pPr marL="1828800" algn="l" rtl="0" fontAlgn="base">
                <a:spcBef>
                  <a:spcPct val="0"/>
                </a:spcBef>
                <a:spcAft>
                  <a:spcPct val="0"/>
                </a:spcAft>
                <a:defRPr kumimoji="1" sz="1600" kern="1200">
                  <a:solidFill>
                    <a:srgbClr val="000000"/>
                  </a:solidFill>
                  <a:latin typeface="Arial" charset="0"/>
                  <a:ea typeface="宋体" pitchFamily="2" charset="-122"/>
                  <a:cs typeface="+mn-cs"/>
                </a:defRPr>
              </a:lvl5pPr>
              <a:lvl6pPr marL="2286000" algn="l" defTabSz="914400" rtl="0" eaLnBrk="1" latinLnBrk="0" hangingPunct="1">
                <a:defRPr kumimoji="1" sz="1600" kern="1200">
                  <a:solidFill>
                    <a:srgbClr val="000000"/>
                  </a:solidFill>
                  <a:latin typeface="Arial" charset="0"/>
                  <a:ea typeface="宋体" pitchFamily="2" charset="-122"/>
                  <a:cs typeface="+mn-cs"/>
                </a:defRPr>
              </a:lvl6pPr>
              <a:lvl7pPr marL="2743200" algn="l" defTabSz="914400" rtl="0" eaLnBrk="1" latinLnBrk="0" hangingPunct="1">
                <a:defRPr kumimoji="1" sz="1600" kern="1200">
                  <a:solidFill>
                    <a:srgbClr val="000000"/>
                  </a:solidFill>
                  <a:latin typeface="Arial" charset="0"/>
                  <a:ea typeface="宋体" pitchFamily="2" charset="-122"/>
                  <a:cs typeface="+mn-cs"/>
                </a:defRPr>
              </a:lvl7pPr>
              <a:lvl8pPr marL="3200400" algn="l" defTabSz="914400" rtl="0" eaLnBrk="1" latinLnBrk="0" hangingPunct="1">
                <a:defRPr kumimoji="1" sz="1600" kern="1200">
                  <a:solidFill>
                    <a:srgbClr val="000000"/>
                  </a:solidFill>
                  <a:latin typeface="Arial" charset="0"/>
                  <a:ea typeface="宋体" pitchFamily="2" charset="-122"/>
                  <a:cs typeface="+mn-cs"/>
                </a:defRPr>
              </a:lvl8pPr>
              <a:lvl9pPr marL="3657600" algn="l" defTabSz="914400" rtl="0" eaLnBrk="1" latinLnBrk="0" hangingPunct="1">
                <a:defRPr kumimoji="1" sz="1600" kern="1200">
                  <a:solidFill>
                    <a:srgbClr val="000000"/>
                  </a:solidFill>
                  <a:latin typeface="Arial" charset="0"/>
                  <a:ea typeface="宋体" pitchFamily="2" charset="-122"/>
                  <a:cs typeface="+mn-cs"/>
                </a:defRPr>
              </a:lvl9pPr>
            </a:lstStyle>
            <a:p>
              <a:pPr marL="196850" indent="-196850" defTabSz="873125"/>
              <a:endParaRPr lang="zh-CN" altLang="en-US" sz="1400">
                <a:solidFill>
                  <a:schemeClr val="tx1"/>
                </a:solidFill>
                <a:latin typeface="+mj-ea"/>
                <a:ea typeface="+mj-ea"/>
              </a:endParaRPr>
            </a:p>
          </p:txBody>
        </p:sp>
        <p:sp>
          <p:nvSpPr>
            <p:cNvPr id="6" name="圆角矩形 5"/>
            <p:cNvSpPr/>
            <p:nvPr/>
          </p:nvSpPr>
          <p:spPr bwMode="auto">
            <a:xfrm>
              <a:off x="3210110" y="1853573"/>
              <a:ext cx="2651772" cy="360040"/>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050" b="1" dirty="0" smtClean="0">
                  <a:solidFill>
                    <a:schemeClr val="tx1">
                      <a:lumMod val="75000"/>
                      <a:lumOff val="25000"/>
                    </a:schemeClr>
                  </a:solidFill>
                  <a:latin typeface="+mj-ea"/>
                  <a:ea typeface="+mj-ea"/>
                </a:rPr>
                <a:t>物联网应用</a:t>
              </a:r>
              <a:endParaRPr kumimoji="0" lang="zh-CN" altLang="en-US" sz="1050" b="1" i="0" u="none" strike="noStrike" cap="none" normalizeH="0" baseline="0" dirty="0" smtClean="0">
                <a:ln>
                  <a:noFill/>
                </a:ln>
                <a:solidFill>
                  <a:schemeClr val="tx1">
                    <a:lumMod val="75000"/>
                    <a:lumOff val="25000"/>
                  </a:schemeClr>
                </a:solidFill>
                <a:effectLst/>
                <a:latin typeface="+mj-ea"/>
                <a:ea typeface="+mj-ea"/>
              </a:endParaRPr>
            </a:p>
          </p:txBody>
        </p:sp>
      </p:gr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052736"/>
            <a:ext cx="54006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79512" y="1124744"/>
            <a:ext cx="3312368" cy="193899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just">
              <a:lnSpc>
                <a:spcPct val="150000"/>
              </a:lnSpc>
            </a:pPr>
            <a:r>
              <a:rPr lang="en-US" altLang="zh-CN" sz="2000" b="1" dirty="0" smtClean="0">
                <a:latin typeface="+mj-ea"/>
                <a:ea typeface="+mj-ea"/>
              </a:rPr>
              <a:t>2020</a:t>
            </a:r>
            <a:r>
              <a:rPr lang="zh-CN" altLang="en-US" sz="2000" b="1" dirty="0">
                <a:latin typeface="+mj-ea"/>
                <a:ea typeface="+mj-ea"/>
              </a:rPr>
              <a:t>年世界上物物互联的业务跟人与人通信的业务相比将达到</a:t>
            </a:r>
            <a:r>
              <a:rPr lang="en-US" altLang="zh-CN" sz="2000" b="1" dirty="0">
                <a:solidFill>
                  <a:srgbClr val="FF0000"/>
                </a:solidFill>
                <a:latin typeface="+mj-ea"/>
                <a:ea typeface="+mj-ea"/>
              </a:rPr>
              <a:t>30:1</a:t>
            </a:r>
            <a:r>
              <a:rPr lang="zh-CN" altLang="en-US" sz="2000" b="1" dirty="0">
                <a:latin typeface="+mj-ea"/>
                <a:ea typeface="+mj-ea"/>
              </a:rPr>
              <a:t>，</a:t>
            </a:r>
            <a:r>
              <a:rPr lang="zh-CN" altLang="en-US" sz="2000" b="1" dirty="0" smtClean="0">
                <a:latin typeface="+mj-ea"/>
                <a:ea typeface="+mj-ea"/>
              </a:rPr>
              <a:t>物联网是</a:t>
            </a:r>
            <a:r>
              <a:rPr lang="zh-CN" altLang="en-US" sz="2000" b="1" dirty="0">
                <a:latin typeface="+mj-ea"/>
                <a:ea typeface="+mj-ea"/>
              </a:rPr>
              <a:t>下一个</a:t>
            </a:r>
            <a:r>
              <a:rPr lang="zh-CN" altLang="en-US" sz="2000" b="1" dirty="0">
                <a:solidFill>
                  <a:srgbClr val="FF0000"/>
                </a:solidFill>
                <a:latin typeface="+mj-ea"/>
                <a:ea typeface="+mj-ea"/>
              </a:rPr>
              <a:t>万亿级的信息技术</a:t>
            </a:r>
            <a:r>
              <a:rPr lang="zh-CN" altLang="en-US" sz="2000" b="1" dirty="0" smtClean="0">
                <a:solidFill>
                  <a:srgbClr val="FF0000"/>
                </a:solidFill>
                <a:latin typeface="+mj-ea"/>
                <a:ea typeface="+mj-ea"/>
              </a:rPr>
              <a:t>产业</a:t>
            </a:r>
            <a:endParaRPr lang="zh-CN" altLang="en-US" sz="2000" b="1" dirty="0">
              <a:solidFill>
                <a:prstClr val="black"/>
              </a:solidFill>
              <a:latin typeface="+mj-ea"/>
              <a:ea typeface="+mj-ea"/>
            </a:endParaRPr>
          </a:p>
        </p:txBody>
      </p:sp>
      <p:sp>
        <p:nvSpPr>
          <p:cNvPr id="10" name="矩形 9"/>
          <p:cNvSpPr/>
          <p:nvPr/>
        </p:nvSpPr>
        <p:spPr>
          <a:xfrm>
            <a:off x="179512" y="5733256"/>
            <a:ext cx="8856984" cy="646331"/>
          </a:xfrm>
          <a:prstGeom prst="rect">
            <a:avLst/>
          </a:prstGeom>
        </p:spPr>
        <p:txBody>
          <a:bodyPr wrap="square">
            <a:spAutoFit/>
          </a:bodyPr>
          <a:lstStyle/>
          <a:p>
            <a:r>
              <a:rPr lang="en-GB" altLang="zh-CN" b="1" dirty="0" smtClean="0">
                <a:latin typeface="+mj-ea"/>
                <a:ea typeface="+mj-ea"/>
                <a:cs typeface="华文中宋"/>
              </a:rPr>
              <a:t>2014</a:t>
            </a:r>
            <a:r>
              <a:rPr lang="zh-CN" altLang="zh-CN" b="1" dirty="0">
                <a:latin typeface="+mj-ea"/>
                <a:ea typeface="+mj-ea"/>
                <a:cs typeface="华文中宋"/>
              </a:rPr>
              <a:t>年</a:t>
            </a:r>
            <a:r>
              <a:rPr lang="en-GB" altLang="zh-CN" b="1" dirty="0">
                <a:latin typeface="+mj-ea"/>
                <a:ea typeface="+mj-ea"/>
                <a:cs typeface="华文中宋"/>
              </a:rPr>
              <a:t>4</a:t>
            </a:r>
            <a:r>
              <a:rPr lang="zh-CN" altLang="zh-CN" b="1" dirty="0">
                <a:latin typeface="+mj-ea"/>
                <a:ea typeface="+mj-ea"/>
                <a:cs typeface="华文中宋"/>
              </a:rPr>
              <a:t>月召开的第五届中国物联网大会指出，</a:t>
            </a:r>
            <a:r>
              <a:rPr lang="en-GB" altLang="zh-CN" b="1" dirty="0">
                <a:latin typeface="+mj-ea"/>
                <a:ea typeface="+mj-ea"/>
                <a:cs typeface="华文中宋"/>
              </a:rPr>
              <a:t>2013</a:t>
            </a:r>
            <a:r>
              <a:rPr lang="zh-CN" altLang="zh-CN" b="1" dirty="0">
                <a:latin typeface="+mj-ea"/>
                <a:ea typeface="+mj-ea"/>
                <a:cs typeface="华文中宋"/>
              </a:rPr>
              <a:t>年我国物联网产业规模已突破</a:t>
            </a:r>
            <a:r>
              <a:rPr lang="en-GB" altLang="zh-CN" b="1" dirty="0">
                <a:solidFill>
                  <a:srgbClr val="FF0000"/>
                </a:solidFill>
                <a:latin typeface="+mj-ea"/>
                <a:ea typeface="+mj-ea"/>
                <a:cs typeface="华文中宋"/>
              </a:rPr>
              <a:t>6000</a:t>
            </a:r>
            <a:r>
              <a:rPr lang="zh-CN" altLang="zh-CN" b="1" dirty="0">
                <a:latin typeface="+mj-ea"/>
                <a:ea typeface="+mj-ea"/>
                <a:cs typeface="华文中宋"/>
              </a:rPr>
              <a:t>亿元，预计到</a:t>
            </a:r>
            <a:r>
              <a:rPr lang="en-GB" altLang="zh-CN" b="1" dirty="0">
                <a:latin typeface="+mj-ea"/>
                <a:ea typeface="+mj-ea"/>
                <a:cs typeface="华文中宋"/>
              </a:rPr>
              <a:t>2015</a:t>
            </a:r>
            <a:r>
              <a:rPr lang="zh-CN" altLang="zh-CN" b="1" dirty="0">
                <a:latin typeface="+mj-ea"/>
                <a:ea typeface="+mj-ea"/>
                <a:cs typeface="华文中宋"/>
              </a:rPr>
              <a:t>年物联网产业规模将接近万亿元。</a:t>
            </a:r>
          </a:p>
        </p:txBody>
      </p:sp>
    </p:spTree>
    <p:extLst>
      <p:ext uri="{BB962C8B-B14F-4D97-AF65-F5344CB8AC3E}">
        <p14:creationId xmlns:p14="http://schemas.microsoft.com/office/powerpoint/2010/main" val="179182332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F7CBD4-FC2A-491A-ABC9-809EA107DC50}" type="datetime1">
              <a:rPr lang="zh-CN" altLang="en-US" smtClean="0"/>
              <a:pPr>
                <a:defRPr/>
              </a:pPr>
              <a:t>9/28/14</a:t>
            </a:fld>
            <a:endParaRPr lang="zh-CN" altLang="en-US" sz="1800">
              <a:solidFill>
                <a:srgbClr val="000000"/>
              </a:solidFill>
            </a:endParaRPr>
          </a:p>
        </p:txBody>
      </p:sp>
      <p:sp>
        <p:nvSpPr>
          <p:cNvPr id="9" name="标题 1"/>
          <p:cNvSpPr>
            <a:spLocks noGrp="1"/>
          </p:cNvSpPr>
          <p:nvPr>
            <p:ph type="title"/>
          </p:nvPr>
        </p:nvSpPr>
        <p:spPr>
          <a:xfrm>
            <a:off x="161925" y="187325"/>
            <a:ext cx="8229600" cy="1143000"/>
          </a:xfrm>
        </p:spPr>
        <p:txBody>
          <a:bodyPr/>
          <a:lstStyle/>
          <a:p>
            <a:pPr algn="l">
              <a:defRPr/>
            </a:pPr>
            <a:r>
              <a:rPr lang="zh-CN" altLang="en-US" sz="3200" b="1" kern="1200" dirty="0" smtClean="0">
                <a:solidFill>
                  <a:srgbClr val="003399"/>
                </a:solidFill>
                <a:latin typeface="华文中宋" pitchFamily="2" charset="-122"/>
                <a:ea typeface="华文中宋" pitchFamily="2" charset="-122"/>
              </a:rPr>
              <a:t>研究内容</a:t>
            </a:r>
            <a:endParaRPr lang="zh-CN" altLang="en-US" sz="3200" b="1" kern="1200" dirty="0">
              <a:solidFill>
                <a:srgbClr val="003399"/>
              </a:solidFill>
              <a:latin typeface="华文中宋" pitchFamily="2" charset="-122"/>
              <a:ea typeface="华文中宋" pitchFamily="2" charset="-122"/>
            </a:endParaRPr>
          </a:p>
        </p:txBody>
      </p:sp>
      <p:sp>
        <p:nvSpPr>
          <p:cNvPr id="123907" name="内容占位符 5"/>
          <p:cNvSpPr>
            <a:spLocks/>
          </p:cNvSpPr>
          <p:nvPr/>
        </p:nvSpPr>
        <p:spPr bwMode="auto">
          <a:xfrm>
            <a:off x="108000" y="2181600"/>
            <a:ext cx="8785225" cy="4415752"/>
          </a:xfrm>
          <a:prstGeom prst="roundRect">
            <a:avLst>
              <a:gd name="adj" fmla="val 6463"/>
            </a:avLst>
          </a:prstGeom>
          <a:solidFill>
            <a:srgbClr val="FFE2B7"/>
          </a:solidFill>
          <a:ln w="28575" cmpd="thickThin" algn="ctr">
            <a:solidFill>
              <a:srgbClr val="FFC000"/>
            </a:solidFill>
            <a:round/>
            <a:headEnd/>
            <a:tailEnd/>
          </a:ln>
        </p:spPr>
        <p:txBody>
          <a:bodyPr anchor="ctr"/>
          <a:lstStyle/>
          <a:p>
            <a:pPr>
              <a:lnSpc>
                <a:spcPct val="130000"/>
              </a:lnSpc>
            </a:pPr>
            <a:r>
              <a:rPr lang="en-US" altLang="zh-CN" b="1">
                <a:solidFill>
                  <a:srgbClr val="FFFFFF"/>
                </a:solidFill>
                <a:latin typeface="Calibri" pitchFamily="34" charset="0"/>
              </a:rPr>
              <a:t> </a:t>
            </a:r>
          </a:p>
        </p:txBody>
      </p:sp>
      <p:sp>
        <p:nvSpPr>
          <p:cNvPr id="123908" name="矩形 9"/>
          <p:cNvSpPr>
            <a:spLocks noChangeArrowheads="1"/>
          </p:cNvSpPr>
          <p:nvPr/>
        </p:nvSpPr>
        <p:spPr bwMode="auto">
          <a:xfrm>
            <a:off x="251147" y="2149981"/>
            <a:ext cx="8569325" cy="4447371"/>
          </a:xfrm>
          <a:prstGeom prst="rect">
            <a:avLst/>
          </a:prstGeom>
          <a:noFill/>
          <a:ln w="9525">
            <a:noFill/>
            <a:miter lim="800000"/>
            <a:headEnd/>
            <a:tailEnd/>
          </a:ln>
        </p:spPr>
        <p:txBody>
          <a:bodyPr>
            <a:spAutoFit/>
          </a:bodyPr>
          <a:lstStyle/>
          <a:p>
            <a:pPr algn="just">
              <a:lnSpc>
                <a:spcPct val="150000"/>
              </a:lnSpc>
            </a:pPr>
            <a:r>
              <a:rPr lang="zh-CN" altLang="en-US" sz="2400" b="1" dirty="0">
                <a:latin typeface="微软雅黑"/>
                <a:ea typeface="微软雅黑"/>
                <a:cs typeface="微软雅黑"/>
              </a:rPr>
              <a:t>      针对物联网数据的规模大、</a:t>
            </a:r>
            <a:r>
              <a:rPr lang="zh-CN" altLang="en-US" sz="2400" b="1" dirty="0" smtClean="0">
                <a:latin typeface="微软雅黑"/>
                <a:ea typeface="微软雅黑"/>
                <a:cs typeface="微软雅黑"/>
              </a:rPr>
              <a:t>实时动态、用户主权敏感多变等</a:t>
            </a:r>
            <a:r>
              <a:rPr lang="zh-CN" altLang="en-US" sz="2400" b="1" dirty="0">
                <a:latin typeface="微软雅黑"/>
                <a:ea typeface="微软雅黑"/>
                <a:cs typeface="微软雅黑"/>
              </a:rPr>
              <a:t>特性，研究</a:t>
            </a:r>
            <a:r>
              <a:rPr lang="zh-CN" altLang="en-US" sz="2400" b="1" dirty="0" smtClean="0">
                <a:latin typeface="微软雅黑"/>
                <a:ea typeface="微软雅黑"/>
                <a:cs typeface="微软雅黑"/>
              </a:rPr>
              <a:t>支持模糊访问控制的数据组织与管理技术，主要包括：</a:t>
            </a:r>
            <a:endParaRPr lang="en-US" altLang="zh-CN" sz="2400" b="1" dirty="0" smtClean="0">
              <a:latin typeface="微软雅黑"/>
              <a:ea typeface="微软雅黑"/>
              <a:cs typeface="微软雅黑"/>
            </a:endParaRPr>
          </a:p>
          <a:p>
            <a:pPr marL="800100" lvl="1" indent="-342900">
              <a:lnSpc>
                <a:spcPct val="150000"/>
              </a:lnSpc>
              <a:spcBef>
                <a:spcPts val="600"/>
              </a:spcBef>
              <a:buFont typeface="微软雅黑"/>
              <a:buChar char="−"/>
            </a:pPr>
            <a:r>
              <a:rPr lang="zh-CN" altLang="en-US" sz="2000" dirty="0">
                <a:latin typeface="微软雅黑"/>
                <a:ea typeface="微软雅黑"/>
                <a:cs typeface="微软雅黑"/>
              </a:rPr>
              <a:t>海量多模式物联网数据的组织与管理存技术</a:t>
            </a:r>
            <a:endParaRPr lang="en-US" altLang="zh-CN" sz="2000" dirty="0">
              <a:latin typeface="微软雅黑"/>
              <a:ea typeface="微软雅黑"/>
              <a:cs typeface="微软雅黑"/>
            </a:endParaRPr>
          </a:p>
          <a:p>
            <a:pPr marL="800100" lvl="1" indent="-342900">
              <a:lnSpc>
                <a:spcPct val="150000"/>
              </a:lnSpc>
              <a:spcBef>
                <a:spcPts val="600"/>
              </a:spcBef>
              <a:buFont typeface="微软雅黑"/>
              <a:buChar char="−"/>
            </a:pPr>
            <a:r>
              <a:rPr lang="zh-CN" altLang="zh-CN" sz="2000" dirty="0">
                <a:latin typeface="微软雅黑"/>
                <a:ea typeface="微软雅黑"/>
                <a:cs typeface="微软雅黑"/>
              </a:rPr>
              <a:t>海量用户模糊权限下的时空访问控制模型</a:t>
            </a:r>
            <a:endParaRPr lang="en-US" altLang="zh-CN" sz="2000" dirty="0">
              <a:latin typeface="微软雅黑"/>
              <a:ea typeface="微软雅黑"/>
              <a:cs typeface="微软雅黑"/>
            </a:endParaRPr>
          </a:p>
          <a:p>
            <a:pPr marL="800100" lvl="1" indent="-342900">
              <a:lnSpc>
                <a:spcPct val="150000"/>
              </a:lnSpc>
              <a:spcBef>
                <a:spcPts val="600"/>
              </a:spcBef>
              <a:buFont typeface="微软雅黑"/>
              <a:buChar char="−"/>
            </a:pPr>
            <a:r>
              <a:rPr lang="zh-CN" altLang="zh-CN" sz="2000" dirty="0" smtClean="0">
                <a:latin typeface="微软雅黑"/>
                <a:ea typeface="微软雅黑"/>
                <a:cs typeface="微软雅黑"/>
              </a:rPr>
              <a:t>基于数据敏感属性感知的权限挖掘方法</a:t>
            </a:r>
            <a:endParaRPr lang="en-US" altLang="zh-CN" sz="2000" dirty="0" smtClean="0">
              <a:latin typeface="微软雅黑"/>
              <a:ea typeface="微软雅黑"/>
              <a:cs typeface="微软雅黑"/>
            </a:endParaRPr>
          </a:p>
          <a:p>
            <a:pPr marL="800100" lvl="1" indent="-342900">
              <a:lnSpc>
                <a:spcPct val="150000"/>
              </a:lnSpc>
              <a:spcBef>
                <a:spcPts val="600"/>
              </a:spcBef>
              <a:buFont typeface="微软雅黑"/>
              <a:buChar char="−"/>
            </a:pPr>
            <a:r>
              <a:rPr lang="zh-CN" altLang="en-US" sz="2000" dirty="0">
                <a:latin typeface="微软雅黑"/>
                <a:ea typeface="微软雅黑"/>
                <a:cs typeface="微软雅黑"/>
              </a:rPr>
              <a:t>特定</a:t>
            </a:r>
            <a:r>
              <a:rPr lang="zh-CN" altLang="zh-CN" sz="2000" dirty="0" smtClean="0">
                <a:latin typeface="微软雅黑"/>
                <a:ea typeface="微软雅黑"/>
                <a:cs typeface="微软雅黑"/>
              </a:rPr>
              <a:t>协议</a:t>
            </a:r>
            <a:r>
              <a:rPr lang="zh-CN" altLang="zh-CN" sz="2000" dirty="0">
                <a:latin typeface="微软雅黑"/>
                <a:ea typeface="微软雅黑"/>
                <a:cs typeface="微软雅黑"/>
              </a:rPr>
              <a:t>特征的混淆</a:t>
            </a:r>
            <a:r>
              <a:rPr lang="zh-CN" altLang="zh-CN" sz="2000" dirty="0" smtClean="0">
                <a:latin typeface="微软雅黑"/>
                <a:ea typeface="微软雅黑"/>
                <a:cs typeface="微软雅黑"/>
              </a:rPr>
              <a:t>方法</a:t>
            </a:r>
            <a:endParaRPr lang="en-US" altLang="zh-CN" sz="2000" dirty="0">
              <a:latin typeface="微软雅黑"/>
              <a:ea typeface="微软雅黑"/>
              <a:cs typeface="微软雅黑"/>
            </a:endParaRPr>
          </a:p>
          <a:p>
            <a:pPr marL="800100" lvl="1" indent="-342900">
              <a:lnSpc>
                <a:spcPct val="150000"/>
              </a:lnSpc>
              <a:spcBef>
                <a:spcPts val="600"/>
              </a:spcBef>
              <a:buFont typeface="微软雅黑"/>
              <a:buChar char="−"/>
            </a:pPr>
            <a:r>
              <a:rPr lang="zh-CN" altLang="zh-CN" sz="2000" dirty="0" smtClean="0">
                <a:latin typeface="微软雅黑"/>
                <a:ea typeface="微软雅黑"/>
                <a:cs typeface="微软雅黑"/>
              </a:rPr>
              <a:t>不同</a:t>
            </a:r>
            <a:r>
              <a:rPr lang="zh-CN" altLang="zh-CN" sz="2000" dirty="0">
                <a:latin typeface="微软雅黑"/>
                <a:ea typeface="微软雅黑"/>
                <a:cs typeface="微软雅黑"/>
              </a:rPr>
              <a:t>精度的实时时空访问控制</a:t>
            </a:r>
            <a:r>
              <a:rPr lang="zh-CN" altLang="zh-CN" sz="2000" dirty="0" smtClean="0">
                <a:latin typeface="微软雅黑"/>
                <a:ea typeface="微软雅黑"/>
                <a:cs typeface="微软雅黑"/>
              </a:rPr>
              <a:t>机制</a:t>
            </a:r>
            <a:endParaRPr lang="zh-CN" altLang="zh-CN" sz="2000" dirty="0">
              <a:latin typeface="微软雅黑"/>
              <a:ea typeface="微软雅黑"/>
              <a:cs typeface="微软雅黑"/>
            </a:endParaRPr>
          </a:p>
        </p:txBody>
      </p:sp>
      <p:sp>
        <p:nvSpPr>
          <p:cNvPr id="16" name="剪去同侧角的矩形 15"/>
          <p:cNvSpPr/>
          <p:nvPr/>
        </p:nvSpPr>
        <p:spPr bwMode="auto">
          <a:xfrm>
            <a:off x="1781690" y="1412775"/>
            <a:ext cx="1551023" cy="648000"/>
          </a:xfrm>
          <a:prstGeom prst="snip2SameRect">
            <a:avLst/>
          </a:prstGeom>
          <a:solidFill>
            <a:schemeClr val="bg1">
              <a:lumMod val="65000"/>
            </a:schemeClr>
          </a:solidFill>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1600" b="1" dirty="0">
                <a:solidFill>
                  <a:prstClr val="white"/>
                </a:solidFill>
                <a:latin typeface="微软雅黑" panose="020B0503020204020204" pitchFamily="34" charset="-122"/>
                <a:ea typeface="微软雅黑" panose="020B0503020204020204" pitchFamily="34" charset="-122"/>
              </a:rPr>
              <a:t>来源可信的数据采集</a:t>
            </a:r>
          </a:p>
        </p:txBody>
      </p:sp>
      <p:sp>
        <p:nvSpPr>
          <p:cNvPr id="17" name="剪去同侧角的矩形 16"/>
          <p:cNvSpPr/>
          <p:nvPr/>
        </p:nvSpPr>
        <p:spPr bwMode="auto">
          <a:xfrm>
            <a:off x="3455876" y="1412775"/>
            <a:ext cx="1551023" cy="648000"/>
          </a:xfrm>
          <a:prstGeom prst="snip2SameRect">
            <a:avLst/>
          </a:prstGeom>
          <a:solidFill>
            <a:schemeClr val="accent2">
              <a:lumMod val="75000"/>
            </a:schemeClr>
          </a:solidFill>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安全可控的数据组织与管理</a:t>
            </a:r>
          </a:p>
        </p:txBody>
      </p:sp>
      <p:sp>
        <p:nvSpPr>
          <p:cNvPr id="18" name="剪去同侧角的矩形 17"/>
          <p:cNvSpPr/>
          <p:nvPr/>
        </p:nvSpPr>
        <p:spPr bwMode="auto">
          <a:xfrm>
            <a:off x="5130062"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smtClean="0">
                <a:solidFill>
                  <a:prstClr val="white"/>
                </a:solidFill>
                <a:latin typeface="微软雅黑" panose="020B0503020204020204" pitchFamily="34" charset="-122"/>
                <a:ea typeface="微软雅黑" panose="020B0503020204020204" pitchFamily="34" charset="-122"/>
              </a:rPr>
              <a:t>面向隐私保护</a:t>
            </a:r>
            <a:r>
              <a:rPr lang="zh-CN" altLang="en-US" sz="1600" b="1" dirty="0">
                <a:solidFill>
                  <a:prstClr val="white"/>
                </a:solidFill>
                <a:latin typeface="微软雅黑" panose="020B0503020204020204" pitchFamily="34" charset="-122"/>
                <a:ea typeface="微软雅黑" panose="020B0503020204020204" pitchFamily="34" charset="-122"/>
              </a:rPr>
              <a:t>的结果查询</a:t>
            </a:r>
          </a:p>
        </p:txBody>
      </p:sp>
      <p:sp>
        <p:nvSpPr>
          <p:cNvPr id="20" name="剪去同侧角的矩形 19"/>
          <p:cNvSpPr/>
          <p:nvPr/>
        </p:nvSpPr>
        <p:spPr bwMode="auto">
          <a:xfrm>
            <a:off x="107504"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安全搜索体系结构</a:t>
            </a:r>
          </a:p>
        </p:txBody>
      </p:sp>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quarter" idx="10"/>
          </p:nvPr>
        </p:nvSpPr>
        <p:spPr/>
        <p:txBody>
          <a:bodyPr/>
          <a:lstStyle/>
          <a:p>
            <a:pPr>
              <a:defRPr/>
            </a:pPr>
            <a:fld id="{95F7CBD4-FC2A-491A-ABC9-809EA107DC50}" type="datetime1">
              <a:rPr lang="zh-CN" altLang="en-US" smtClean="0"/>
              <a:pPr>
                <a:defRPr/>
              </a:pPr>
              <a:t>9/28/14</a:t>
            </a:fld>
            <a:endParaRPr lang="zh-CN" altLang="en-US" sz="1800">
              <a:solidFill>
                <a:srgbClr val="000000"/>
              </a:solidFill>
            </a:endParaRPr>
          </a:p>
        </p:txBody>
      </p:sp>
      <p:sp>
        <p:nvSpPr>
          <p:cNvPr id="9" name="标题 1"/>
          <p:cNvSpPr>
            <a:spLocks noGrp="1"/>
          </p:cNvSpPr>
          <p:nvPr>
            <p:ph type="title"/>
          </p:nvPr>
        </p:nvSpPr>
        <p:spPr>
          <a:xfrm>
            <a:off x="161925" y="187325"/>
            <a:ext cx="8229600" cy="1143000"/>
          </a:xfrm>
        </p:spPr>
        <p:txBody>
          <a:bodyPr/>
          <a:lstStyle/>
          <a:p>
            <a:pPr algn="l">
              <a:defRPr/>
            </a:pPr>
            <a:r>
              <a:rPr lang="zh-CN" altLang="en-US" sz="3200" b="1" kern="1200" dirty="0" smtClean="0">
                <a:solidFill>
                  <a:srgbClr val="003399"/>
                </a:solidFill>
                <a:latin typeface="华文中宋" pitchFamily="2" charset="-122"/>
                <a:ea typeface="华文中宋" pitchFamily="2" charset="-122"/>
              </a:rPr>
              <a:t>研究内容</a:t>
            </a:r>
            <a:endParaRPr lang="zh-CN" altLang="en-US" sz="3200" b="1" kern="1200" dirty="0">
              <a:solidFill>
                <a:srgbClr val="003399"/>
              </a:solidFill>
              <a:latin typeface="华文中宋" pitchFamily="2" charset="-122"/>
              <a:ea typeface="华文中宋" pitchFamily="2" charset="-122"/>
            </a:endParaRPr>
          </a:p>
        </p:txBody>
      </p:sp>
      <p:sp>
        <p:nvSpPr>
          <p:cNvPr id="124931" name="内容占位符 5"/>
          <p:cNvSpPr>
            <a:spLocks/>
          </p:cNvSpPr>
          <p:nvPr/>
        </p:nvSpPr>
        <p:spPr bwMode="auto">
          <a:xfrm>
            <a:off x="108000" y="2181600"/>
            <a:ext cx="8785225" cy="4539875"/>
          </a:xfrm>
          <a:prstGeom prst="roundRect">
            <a:avLst>
              <a:gd name="adj" fmla="val 6463"/>
            </a:avLst>
          </a:prstGeom>
          <a:solidFill>
            <a:schemeClr val="accent5">
              <a:lumMod val="40000"/>
              <a:lumOff val="60000"/>
            </a:schemeClr>
          </a:solidFill>
          <a:ln w="28575" cmpd="thickThin" algn="ctr">
            <a:solidFill>
              <a:srgbClr val="FFC000"/>
            </a:solidFill>
            <a:round/>
            <a:headEnd/>
            <a:tailEnd/>
          </a:ln>
        </p:spPr>
        <p:txBody>
          <a:bodyPr anchor="ctr"/>
          <a:lstStyle/>
          <a:p>
            <a:pPr>
              <a:lnSpc>
                <a:spcPct val="130000"/>
              </a:lnSpc>
            </a:pPr>
            <a:r>
              <a:rPr lang="en-US" altLang="zh-CN" b="1">
                <a:solidFill>
                  <a:srgbClr val="FFFFFF"/>
                </a:solidFill>
                <a:latin typeface="Calibri" pitchFamily="34" charset="0"/>
              </a:rPr>
              <a:t>  </a:t>
            </a:r>
          </a:p>
        </p:txBody>
      </p:sp>
      <p:sp>
        <p:nvSpPr>
          <p:cNvPr id="124932" name="内容占位符 5"/>
          <p:cNvSpPr>
            <a:spLocks noGrp="1"/>
          </p:cNvSpPr>
          <p:nvPr>
            <p:ph idx="1"/>
          </p:nvPr>
        </p:nvSpPr>
        <p:spPr>
          <a:xfrm>
            <a:off x="457200" y="2110011"/>
            <a:ext cx="8229600" cy="3551237"/>
          </a:xfrm>
        </p:spPr>
        <p:txBody>
          <a:bodyPr/>
          <a:lstStyle/>
          <a:p>
            <a:pPr marL="0" indent="0">
              <a:lnSpc>
                <a:spcPct val="150000"/>
              </a:lnSpc>
              <a:buNone/>
            </a:pPr>
            <a:r>
              <a:rPr lang="zh-CN" altLang="en-US" sz="2400" b="1" dirty="0" smtClean="0">
                <a:latin typeface="微软雅黑"/>
                <a:ea typeface="微软雅黑"/>
                <a:cs typeface="微软雅黑"/>
              </a:rPr>
              <a:t>       </a:t>
            </a:r>
            <a:r>
              <a:rPr lang="zh-CN" altLang="en-US" sz="2400" b="1" dirty="0">
                <a:latin typeface="微软雅黑"/>
                <a:ea typeface="微软雅黑"/>
                <a:cs typeface="微软雅黑"/>
              </a:rPr>
              <a:t>针对物联网环境下</a:t>
            </a:r>
            <a:r>
              <a:rPr lang="zh-CN" altLang="zh-CN" sz="2400" b="1" dirty="0">
                <a:latin typeface="微软雅黑"/>
                <a:ea typeface="微软雅黑"/>
                <a:cs typeface="微软雅黑"/>
              </a:rPr>
              <a:t>不同用户对</a:t>
            </a:r>
            <a:r>
              <a:rPr lang="zh-CN" altLang="en-US" sz="2400" b="1" dirty="0">
                <a:latin typeface="微软雅黑"/>
                <a:ea typeface="微软雅黑"/>
                <a:cs typeface="微软雅黑"/>
              </a:rPr>
              <a:t>不同物理实体和信息的</a:t>
            </a:r>
            <a:r>
              <a:rPr lang="zh-CN" altLang="zh-CN" sz="2400" b="1" dirty="0">
                <a:latin typeface="微软雅黑"/>
                <a:ea typeface="微软雅黑"/>
                <a:cs typeface="微软雅黑"/>
              </a:rPr>
              <a:t>隐私保护程度的不同</a:t>
            </a:r>
            <a:r>
              <a:rPr lang="zh-CN" altLang="en-US" sz="2400" b="1" dirty="0">
                <a:latin typeface="微软雅黑"/>
                <a:ea typeface="微软雅黑"/>
                <a:cs typeface="微软雅黑"/>
              </a:rPr>
              <a:t>的需求</a:t>
            </a:r>
            <a:r>
              <a:rPr lang="zh-CN" altLang="zh-CN" sz="2400" b="1" dirty="0">
                <a:latin typeface="微软雅黑"/>
                <a:ea typeface="微软雅黑"/>
                <a:cs typeface="微软雅黑"/>
              </a:rPr>
              <a:t>，研究</a:t>
            </a:r>
            <a:r>
              <a:rPr lang="zh-CN" altLang="en-US" sz="2400" b="1" dirty="0">
                <a:latin typeface="微软雅黑"/>
                <a:ea typeface="微软雅黑"/>
                <a:cs typeface="微软雅黑"/>
              </a:rPr>
              <a:t>基于多源数据多类型数据的</a:t>
            </a:r>
            <a:r>
              <a:rPr lang="zh-CN" altLang="zh-CN" sz="2400" b="1" dirty="0">
                <a:latin typeface="微软雅黑"/>
                <a:ea typeface="微软雅黑"/>
                <a:cs typeface="微软雅黑"/>
              </a:rPr>
              <a:t>多</a:t>
            </a:r>
            <a:r>
              <a:rPr lang="zh-CN" altLang="zh-CN" sz="2400" b="1" dirty="0" smtClean="0">
                <a:latin typeface="微软雅黑"/>
                <a:ea typeface="微软雅黑"/>
                <a:cs typeface="微软雅黑"/>
              </a:rPr>
              <a:t>粒度隐私保护</a:t>
            </a:r>
            <a:r>
              <a:rPr lang="zh-CN" altLang="en-US" sz="2400" b="1" dirty="0">
                <a:latin typeface="微软雅黑"/>
                <a:ea typeface="微软雅黑"/>
                <a:cs typeface="微软雅黑"/>
              </a:rPr>
              <a:t>技术，主要包括：</a:t>
            </a:r>
            <a:endParaRPr lang="en-US" altLang="zh-CN" sz="2400" b="1" dirty="0">
              <a:latin typeface="微软雅黑"/>
              <a:ea typeface="微软雅黑"/>
              <a:cs typeface="微软雅黑"/>
            </a:endParaRPr>
          </a:p>
          <a:p>
            <a:pPr lvl="1">
              <a:lnSpc>
                <a:spcPct val="130000"/>
              </a:lnSpc>
            </a:pPr>
            <a:r>
              <a:rPr lang="zh-CN" altLang="en-US" sz="2000" dirty="0">
                <a:latin typeface="微软雅黑"/>
                <a:ea typeface="微软雅黑"/>
                <a:cs typeface="微软雅黑"/>
              </a:rPr>
              <a:t>多维数据属性信息下防关联分析的隐私数据处理技术</a:t>
            </a:r>
          </a:p>
          <a:p>
            <a:pPr lvl="1">
              <a:lnSpc>
                <a:spcPct val="150000"/>
              </a:lnSpc>
            </a:pPr>
            <a:r>
              <a:rPr lang="zh-CN" altLang="en-US" sz="2000" dirty="0" smtClean="0">
                <a:latin typeface="微软雅黑"/>
                <a:ea typeface="微软雅黑"/>
                <a:cs typeface="微软雅黑"/>
              </a:rPr>
              <a:t>防</a:t>
            </a:r>
            <a:r>
              <a:rPr lang="zh-CN" altLang="zh-CN" sz="2000" dirty="0">
                <a:latin typeface="微软雅黑"/>
                <a:ea typeface="微软雅黑"/>
                <a:cs typeface="微软雅黑"/>
              </a:rPr>
              <a:t>关联推断查询</a:t>
            </a:r>
            <a:r>
              <a:rPr lang="zh-CN" altLang="en-US" sz="2000" dirty="0">
                <a:latin typeface="微软雅黑"/>
                <a:ea typeface="微软雅黑"/>
                <a:cs typeface="微软雅黑"/>
              </a:rPr>
              <a:t>的</a:t>
            </a:r>
            <a:r>
              <a:rPr lang="zh-CN" altLang="zh-CN" sz="2000" dirty="0">
                <a:latin typeface="微软雅黑"/>
                <a:ea typeface="微软雅黑"/>
                <a:cs typeface="微软雅黑"/>
              </a:rPr>
              <a:t>隐私混淆技术</a:t>
            </a:r>
            <a:endParaRPr lang="en-US" altLang="zh-CN" sz="2000" dirty="0">
              <a:latin typeface="微软雅黑"/>
              <a:ea typeface="微软雅黑"/>
              <a:cs typeface="微软雅黑"/>
            </a:endParaRPr>
          </a:p>
          <a:p>
            <a:pPr lvl="1">
              <a:lnSpc>
                <a:spcPct val="150000"/>
              </a:lnSpc>
            </a:pPr>
            <a:r>
              <a:rPr lang="zh-CN" altLang="en-US" sz="2000" dirty="0">
                <a:latin typeface="微软雅黑"/>
                <a:ea typeface="微软雅黑"/>
                <a:cs typeface="微软雅黑"/>
              </a:rPr>
              <a:t>可</a:t>
            </a:r>
            <a:r>
              <a:rPr lang="zh-CN" altLang="zh-CN" sz="2000" dirty="0">
                <a:latin typeface="微软雅黑"/>
                <a:ea typeface="微软雅黑"/>
                <a:cs typeface="微软雅黑"/>
              </a:rPr>
              <a:t>抵御持续多精度查询攻击</a:t>
            </a:r>
            <a:r>
              <a:rPr lang="zh-CN" altLang="en-US" sz="2000" dirty="0">
                <a:latin typeface="微软雅黑"/>
                <a:ea typeface="微软雅黑"/>
                <a:cs typeface="微软雅黑"/>
              </a:rPr>
              <a:t>的隐私保护技术</a:t>
            </a:r>
            <a:endParaRPr lang="en-US" altLang="zh-CN" sz="2000" dirty="0">
              <a:latin typeface="微软雅黑"/>
              <a:ea typeface="微软雅黑"/>
              <a:cs typeface="微软雅黑"/>
            </a:endParaRPr>
          </a:p>
          <a:p>
            <a:pPr lvl="1">
              <a:lnSpc>
                <a:spcPct val="150000"/>
              </a:lnSpc>
            </a:pPr>
            <a:r>
              <a:rPr lang="zh-CN" altLang="en-US" sz="2000" dirty="0">
                <a:latin typeface="微软雅黑"/>
                <a:ea typeface="微软雅黑"/>
                <a:cs typeface="微软雅黑"/>
              </a:rPr>
              <a:t>抗推理攻击的动态组合</a:t>
            </a:r>
            <a:r>
              <a:rPr lang="zh-CN" altLang="en-US" sz="2000" dirty="0" smtClean="0">
                <a:latin typeface="微软雅黑"/>
                <a:ea typeface="微软雅黑"/>
                <a:cs typeface="微软雅黑"/>
              </a:rPr>
              <a:t>查询的</a:t>
            </a:r>
            <a:r>
              <a:rPr lang="zh-CN" altLang="en-US" sz="2000" dirty="0">
                <a:latin typeface="微软雅黑"/>
                <a:ea typeface="微软雅黑"/>
                <a:cs typeface="微软雅黑"/>
              </a:rPr>
              <a:t>表达</a:t>
            </a:r>
            <a:r>
              <a:rPr lang="zh-CN" altLang="en-US" sz="2000" dirty="0" smtClean="0">
                <a:latin typeface="微软雅黑"/>
                <a:ea typeface="微软雅黑"/>
                <a:cs typeface="微软雅黑"/>
              </a:rPr>
              <a:t>与隐私敏感性验证方法</a:t>
            </a:r>
            <a:endParaRPr lang="en-US" altLang="zh-CN" sz="2000" dirty="0" smtClean="0">
              <a:latin typeface="微软雅黑"/>
              <a:ea typeface="微软雅黑"/>
              <a:cs typeface="微软雅黑"/>
            </a:endParaRPr>
          </a:p>
          <a:p>
            <a:pPr lvl="1">
              <a:lnSpc>
                <a:spcPct val="130000"/>
              </a:lnSpc>
            </a:pPr>
            <a:r>
              <a:rPr lang="zh-CN" altLang="en-US" sz="2000" dirty="0">
                <a:latin typeface="微软雅黑"/>
                <a:ea typeface="微软雅黑"/>
                <a:cs typeface="微软雅黑"/>
              </a:rPr>
              <a:t>搜索结果的精准过滤模型及方法</a:t>
            </a:r>
          </a:p>
          <a:p>
            <a:pPr lvl="1">
              <a:lnSpc>
                <a:spcPct val="130000"/>
              </a:lnSpc>
            </a:pPr>
            <a:r>
              <a:rPr lang="zh-CN" altLang="en-US" sz="2000" dirty="0">
                <a:latin typeface="微软雅黑"/>
                <a:ea typeface="微软雅黑"/>
                <a:cs typeface="微软雅黑"/>
              </a:rPr>
              <a:t>基于时空等属性的泛化及模糊化隐私保护</a:t>
            </a:r>
            <a:r>
              <a:rPr lang="zh-CN" altLang="en-US" sz="2000" dirty="0" smtClean="0">
                <a:latin typeface="微软雅黑"/>
                <a:ea typeface="微软雅黑"/>
                <a:cs typeface="微软雅黑"/>
              </a:rPr>
              <a:t>技术</a:t>
            </a:r>
            <a:endParaRPr lang="zh-CN" altLang="en-US" sz="2000" dirty="0">
              <a:latin typeface="微软雅黑"/>
              <a:ea typeface="微软雅黑"/>
              <a:cs typeface="微软雅黑"/>
            </a:endParaRPr>
          </a:p>
        </p:txBody>
      </p:sp>
      <p:sp>
        <p:nvSpPr>
          <p:cNvPr id="11" name="剪去同侧角的矩形 10"/>
          <p:cNvSpPr/>
          <p:nvPr/>
        </p:nvSpPr>
        <p:spPr bwMode="auto">
          <a:xfrm>
            <a:off x="1781690" y="1412775"/>
            <a:ext cx="1551023" cy="648000"/>
          </a:xfrm>
          <a:prstGeom prst="snip2SameRect">
            <a:avLst/>
          </a:prstGeom>
          <a:solidFill>
            <a:schemeClr val="bg1">
              <a:lumMod val="65000"/>
            </a:schemeClr>
          </a:solidFill>
          <a:ln/>
          <a:extLst/>
        </p:spPr>
        <p:style>
          <a:lnRef idx="0">
            <a:schemeClr val="accent6"/>
          </a:lnRef>
          <a:fillRef idx="3">
            <a:schemeClr val="accent6"/>
          </a:fillRef>
          <a:effectRef idx="3">
            <a:schemeClr val="accent6"/>
          </a:effectRef>
          <a:fontRef idx="minor">
            <a:schemeClr val="lt1"/>
          </a:fontRef>
        </p:style>
        <p:txBody>
          <a:bodyPr anchor="ctr"/>
          <a:lstStyle/>
          <a:p>
            <a:pPr algn="ctr" eaLnBrk="0" hangingPunct="0">
              <a:defRPr/>
            </a:pPr>
            <a:r>
              <a:rPr lang="zh-CN" altLang="en-US" sz="1600" b="1" dirty="0">
                <a:solidFill>
                  <a:prstClr val="white"/>
                </a:solidFill>
                <a:latin typeface="微软雅黑" panose="020B0503020204020204" pitchFamily="34" charset="-122"/>
                <a:ea typeface="微软雅黑" panose="020B0503020204020204" pitchFamily="34" charset="-122"/>
              </a:rPr>
              <a:t>来源可信的数据采集</a:t>
            </a:r>
          </a:p>
        </p:txBody>
      </p:sp>
      <p:sp>
        <p:nvSpPr>
          <p:cNvPr id="16" name="剪去同侧角的矩形 15"/>
          <p:cNvSpPr/>
          <p:nvPr/>
        </p:nvSpPr>
        <p:spPr bwMode="auto">
          <a:xfrm>
            <a:off x="3455876" y="1412775"/>
            <a:ext cx="1551023" cy="648000"/>
          </a:xfrm>
          <a:prstGeom prst="snip2SameRect">
            <a:avLst/>
          </a:prstGeom>
          <a:solidFill>
            <a:schemeClr val="bg1">
              <a:lumMod val="65000"/>
            </a:schemeClr>
          </a:solidFill>
          <a:ln/>
          <a:extLst/>
        </p:spPr>
        <p:style>
          <a:lnRef idx="0">
            <a:schemeClr val="accent2"/>
          </a:lnRef>
          <a:fillRef idx="3">
            <a:schemeClr val="accent2"/>
          </a:fillRef>
          <a:effectRef idx="3">
            <a:schemeClr val="accent2"/>
          </a:effectRef>
          <a:fontRef idx="minor">
            <a:schemeClr val="lt1"/>
          </a:fontRef>
        </p:style>
        <p:txBody>
          <a:bodyPr anchor="ctr"/>
          <a:lstStyle/>
          <a:p>
            <a:pPr algn="ctr" fontAlgn="auto">
              <a:lnSpc>
                <a:spcPct val="130000"/>
              </a:lnSpc>
              <a:spcBef>
                <a:spcPts val="0"/>
              </a:spcBef>
              <a:spcAft>
                <a:spcPts val="0"/>
              </a:spcAft>
              <a:defRPr/>
            </a:pPr>
            <a:r>
              <a:rPr lang="zh-CN" altLang="en-US" sz="1600" b="1" kern="0" dirty="0">
                <a:solidFill>
                  <a:prstClr val="white"/>
                </a:solidFill>
                <a:latin typeface="微软雅黑" panose="020B0503020204020204" pitchFamily="34" charset="-122"/>
                <a:ea typeface="微软雅黑" panose="020B0503020204020204" pitchFamily="34" charset="-122"/>
              </a:rPr>
              <a:t>安全可控的数据组织与管理</a:t>
            </a:r>
          </a:p>
        </p:txBody>
      </p:sp>
      <p:sp>
        <p:nvSpPr>
          <p:cNvPr id="17" name="剪去同侧角的矩形 16"/>
          <p:cNvSpPr/>
          <p:nvPr/>
        </p:nvSpPr>
        <p:spPr bwMode="auto">
          <a:xfrm>
            <a:off x="5130062" y="1412775"/>
            <a:ext cx="1551023" cy="648000"/>
          </a:xfrm>
          <a:prstGeom prst="snip2SameRect">
            <a:avLst/>
          </a:prstGeom>
          <a:solidFill>
            <a:schemeClr val="accent5">
              <a:lumMod val="7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smtClean="0">
                <a:solidFill>
                  <a:prstClr val="white"/>
                </a:solidFill>
                <a:latin typeface="微软雅黑" panose="020B0503020204020204" pitchFamily="34" charset="-122"/>
                <a:ea typeface="微软雅黑" panose="020B0503020204020204" pitchFamily="34" charset="-122"/>
              </a:rPr>
              <a:t>面向隐私保护</a:t>
            </a:r>
            <a:r>
              <a:rPr lang="zh-CN" altLang="en-US" sz="1600" b="1" dirty="0">
                <a:solidFill>
                  <a:prstClr val="white"/>
                </a:solidFill>
                <a:latin typeface="微软雅黑" panose="020B0503020204020204" pitchFamily="34" charset="-122"/>
                <a:ea typeface="微软雅黑" panose="020B0503020204020204" pitchFamily="34" charset="-122"/>
              </a:rPr>
              <a:t>的结果查询</a:t>
            </a:r>
          </a:p>
        </p:txBody>
      </p:sp>
      <p:sp>
        <p:nvSpPr>
          <p:cNvPr id="19" name="剪去同侧角的矩形 18"/>
          <p:cNvSpPr/>
          <p:nvPr/>
        </p:nvSpPr>
        <p:spPr bwMode="auto">
          <a:xfrm>
            <a:off x="107504" y="1412775"/>
            <a:ext cx="1551023" cy="648000"/>
          </a:xfrm>
          <a:prstGeom prst="snip2SameRect">
            <a:avLst/>
          </a:prstGeom>
          <a:solidFill>
            <a:schemeClr val="bg1">
              <a:lumMod val="65000"/>
            </a:schemeClr>
          </a:solidFill>
          <a:ln/>
          <a:extLst/>
        </p:spPr>
        <p:style>
          <a:lnRef idx="0">
            <a:schemeClr val="accent5"/>
          </a:lnRef>
          <a:fillRef idx="3">
            <a:schemeClr val="accent5"/>
          </a:fillRef>
          <a:effectRef idx="3">
            <a:schemeClr val="accent5"/>
          </a:effectRef>
          <a:fontRef idx="minor">
            <a:schemeClr val="lt1"/>
          </a:fontRef>
        </p:style>
        <p:txBody>
          <a:bodyPr anchor="ctr"/>
          <a:lstStyle/>
          <a:p>
            <a:pPr algn="ctr" fontAlgn="auto">
              <a:lnSpc>
                <a:spcPct val="130000"/>
              </a:lnSpc>
              <a:spcBef>
                <a:spcPts val="0"/>
              </a:spcBef>
              <a:spcAft>
                <a:spcPts val="0"/>
              </a:spcAft>
              <a:defRPr/>
            </a:pPr>
            <a:r>
              <a:rPr lang="zh-CN" altLang="en-US" sz="1600" b="1" dirty="0">
                <a:solidFill>
                  <a:prstClr val="white"/>
                </a:solidFill>
                <a:latin typeface="微软雅黑" panose="020B0503020204020204" pitchFamily="34" charset="-122"/>
                <a:ea typeface="微软雅黑" panose="020B0503020204020204" pitchFamily="34" charset="-122"/>
              </a:rPr>
              <a:t>安全搜索体系结构</a:t>
            </a:r>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275507" y="2132856"/>
            <a:ext cx="6557910" cy="565201"/>
            <a:chOff x="1253160" y="1412775"/>
            <a:chExt cx="6557910" cy="550573"/>
          </a:xfrm>
          <a:solidFill>
            <a:srgbClr val="BDEEFF"/>
          </a:solidFill>
        </p:grpSpPr>
        <p:sp>
          <p:nvSpPr>
            <p:cNvPr id="95" name="同侧圆角矩形 94"/>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6" name="同侧圆角矩形 95"/>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3" name="矩形 212"/>
            <p:cNvSpPr/>
            <p:nvPr/>
          </p:nvSpPr>
          <p:spPr>
            <a:xfrm>
              <a:off x="3956028" y="1412776"/>
              <a:ext cx="1859805" cy="479698"/>
            </a:xfrm>
            <a:prstGeom prst="rect">
              <a:avLst/>
            </a:prstGeom>
            <a:no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背景</a:t>
              </a:r>
              <a:r>
                <a:rPr lang="zh-CN" altLang="en-US" sz="2600" b="1" dirty="0">
                  <a:solidFill>
                    <a:srgbClr val="0070C0"/>
                  </a:solidFill>
                  <a:latin typeface="黑体" pitchFamily="49" charset="-122"/>
                  <a:ea typeface="黑体" pitchFamily="49" charset="-122"/>
                </a:rPr>
                <a:t>和意义</a:t>
              </a:r>
              <a:endParaRPr lang="ko-KR" altLang="en-US" sz="2600" b="1" dirty="0">
                <a:solidFill>
                  <a:srgbClr val="0070C0"/>
                </a:solidFill>
                <a:latin typeface="黑体" pitchFamily="49" charset="-122"/>
                <a:ea typeface="黑体" pitchFamily="49" charset="-122"/>
              </a:endParaRPr>
            </a:p>
          </p:txBody>
        </p:sp>
        <p:sp>
          <p:nvSpPr>
            <p:cNvPr id="221" name="矩形 220"/>
            <p:cNvSpPr/>
            <p:nvPr/>
          </p:nvSpPr>
          <p:spPr>
            <a:xfrm>
              <a:off x="1569876" y="1412776"/>
              <a:ext cx="352982" cy="492443"/>
            </a:xfrm>
            <a:prstGeom prst="rect">
              <a:avLst/>
            </a:prstGeom>
            <a:no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1</a:t>
              </a:r>
              <a:endParaRPr lang="ko-KR" altLang="en-US" sz="2600" b="1" dirty="0">
                <a:solidFill>
                  <a:srgbClr val="0070C0"/>
                </a:solidFill>
                <a:latin typeface="黑体" pitchFamily="49" charset="-122"/>
                <a:ea typeface="黑体" pitchFamily="49" charset="-122"/>
              </a:endParaRPr>
            </a:p>
          </p:txBody>
        </p:sp>
      </p:grpSp>
      <p:grpSp>
        <p:nvGrpSpPr>
          <p:cNvPr id="4" name="组合 3"/>
          <p:cNvGrpSpPr/>
          <p:nvPr/>
        </p:nvGrpSpPr>
        <p:grpSpPr>
          <a:xfrm>
            <a:off x="1275507" y="2976571"/>
            <a:ext cx="6559201" cy="565200"/>
            <a:chOff x="1259632" y="2019603"/>
            <a:chExt cx="6559201" cy="550800"/>
          </a:xfrm>
          <a:solidFill>
            <a:schemeClr val="tx2">
              <a:lumMod val="60000"/>
              <a:lumOff val="40000"/>
            </a:schemeClr>
          </a:solidFill>
        </p:grpSpPr>
        <p:sp>
          <p:nvSpPr>
            <p:cNvPr id="97" name="同侧圆角矩形 96"/>
            <p:cNvSpPr/>
            <p:nvPr/>
          </p:nvSpPr>
          <p:spPr>
            <a:xfrm rot="16200000">
              <a:off x="1407406" y="1871829"/>
              <a:ext cx="550800" cy="846348"/>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98" name="同侧圆角矩形 97"/>
            <p:cNvSpPr/>
            <p:nvPr/>
          </p:nvSpPr>
          <p:spPr>
            <a:xfrm rot="16200000" flipV="1">
              <a:off x="4722271" y="-526159"/>
              <a:ext cx="550800" cy="564232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2" name="同侧圆角矩形 151"/>
            <p:cNvSpPr/>
            <p:nvPr/>
          </p:nvSpPr>
          <p:spPr>
            <a:xfrm rot="16200000">
              <a:off x="1164748" y="2169089"/>
              <a:ext cx="495720" cy="258284"/>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14" name="矩形 213"/>
            <p:cNvSpPr/>
            <p:nvPr/>
          </p:nvSpPr>
          <p:spPr>
            <a:xfrm>
              <a:off x="2941713" y="2046296"/>
              <a:ext cx="3888436"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国外</a:t>
              </a:r>
              <a:r>
                <a:rPr lang="zh-CN" altLang="en-US" sz="2600" b="1" dirty="0" smtClean="0">
                  <a:solidFill>
                    <a:srgbClr val="0070C0"/>
                  </a:solidFill>
                  <a:latin typeface="黑体" pitchFamily="49" charset="-122"/>
                  <a:ea typeface="黑体" pitchFamily="49" charset="-122"/>
                </a:rPr>
                <a:t>研究</a:t>
              </a:r>
              <a:r>
                <a:rPr lang="zh-CN" altLang="en-US" sz="2600" b="1" dirty="0">
                  <a:solidFill>
                    <a:srgbClr val="0070C0"/>
                  </a:solidFill>
                  <a:latin typeface="黑体" pitchFamily="49" charset="-122"/>
                  <a:ea typeface="黑体" pitchFamily="49" charset="-122"/>
                </a:rPr>
                <a:t>现状及面临问题</a:t>
              </a:r>
            </a:p>
          </p:txBody>
        </p:sp>
        <p:sp>
          <p:nvSpPr>
            <p:cNvPr id="222" name="矩形 221"/>
            <p:cNvSpPr/>
            <p:nvPr/>
          </p:nvSpPr>
          <p:spPr>
            <a:xfrm>
              <a:off x="1569876" y="2072461"/>
              <a:ext cx="35298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2</a:t>
              </a:r>
              <a:endParaRPr lang="zh-CN" altLang="en-US" sz="2600" b="1" dirty="0">
                <a:solidFill>
                  <a:srgbClr val="0070C0"/>
                </a:solidFill>
                <a:latin typeface="黑体" pitchFamily="49" charset="-122"/>
                <a:ea typeface="黑体" pitchFamily="49" charset="-122"/>
              </a:endParaRPr>
            </a:p>
          </p:txBody>
        </p:sp>
      </p:grpSp>
      <p:grpSp>
        <p:nvGrpSpPr>
          <p:cNvPr id="41" name="组合 40"/>
          <p:cNvGrpSpPr/>
          <p:nvPr/>
        </p:nvGrpSpPr>
        <p:grpSpPr>
          <a:xfrm>
            <a:off x="1275507" y="3820285"/>
            <a:ext cx="6557910" cy="565200"/>
            <a:chOff x="1253160" y="1412775"/>
            <a:chExt cx="6557910" cy="550573"/>
          </a:xfrm>
          <a:solidFill>
            <a:srgbClr val="FF0000"/>
          </a:solidFill>
        </p:grpSpPr>
        <p:sp>
          <p:nvSpPr>
            <p:cNvPr id="42" name="同侧圆角矩形 41"/>
            <p:cNvSpPr/>
            <p:nvPr/>
          </p:nvSpPr>
          <p:spPr>
            <a:xfrm rot="16200000">
              <a:off x="1400966" y="1264970"/>
              <a:ext cx="550572" cy="846184"/>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3" name="同侧圆角矩形 42"/>
            <p:cNvSpPr/>
            <p:nvPr/>
          </p:nvSpPr>
          <p:spPr>
            <a:xfrm rot="16200000" flipV="1">
              <a:off x="4715176" y="-1132547"/>
              <a:ext cx="550572" cy="5641216"/>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矩形 43"/>
            <p:cNvSpPr/>
            <p:nvPr/>
          </p:nvSpPr>
          <p:spPr>
            <a:xfrm>
              <a:off x="3285976" y="1456968"/>
              <a:ext cx="3199915" cy="479699"/>
            </a:xfrm>
            <a:prstGeom prst="rect">
              <a:avLst/>
            </a:prstGeom>
            <a:solidFill>
              <a:srgbClr val="BDEE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600" b="1" dirty="0">
                  <a:solidFill>
                    <a:srgbClr val="0070C0"/>
                  </a:solidFill>
                  <a:latin typeface="黑体" pitchFamily="49" charset="-122"/>
                  <a:ea typeface="黑体" pitchFamily="49" charset="-122"/>
                </a:rPr>
                <a:t>研究目标与研究内容</a:t>
              </a:r>
            </a:p>
          </p:txBody>
        </p:sp>
        <p:sp>
          <p:nvSpPr>
            <p:cNvPr id="45" name="矩形 44"/>
            <p:cNvSpPr/>
            <p:nvPr/>
          </p:nvSpPr>
          <p:spPr>
            <a:xfrm>
              <a:off x="1569876" y="1412776"/>
              <a:ext cx="352982" cy="4796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3</a:t>
              </a:r>
              <a:endParaRPr lang="ko-KR" altLang="en-US" sz="2600" b="1" dirty="0">
                <a:solidFill>
                  <a:srgbClr val="0070C0"/>
                </a:solidFill>
                <a:latin typeface="黑体" pitchFamily="49" charset="-122"/>
                <a:ea typeface="黑体" pitchFamily="49" charset="-122"/>
              </a:endParaRPr>
            </a:p>
          </p:txBody>
        </p:sp>
      </p:grpSp>
      <p:grpSp>
        <p:nvGrpSpPr>
          <p:cNvPr id="18" name="组合 17"/>
          <p:cNvGrpSpPr/>
          <p:nvPr/>
        </p:nvGrpSpPr>
        <p:grpSpPr>
          <a:xfrm>
            <a:off x="1276747" y="4663999"/>
            <a:ext cx="6557910" cy="565201"/>
            <a:chOff x="1253160" y="1412775"/>
            <a:chExt cx="6557910" cy="550573"/>
          </a:xfrm>
          <a:solidFill>
            <a:srgbClr val="FF3300"/>
          </a:solidFill>
        </p:grpSpPr>
        <p:sp>
          <p:nvSpPr>
            <p:cNvPr id="19" name="同侧圆角矩形 18"/>
            <p:cNvSpPr/>
            <p:nvPr/>
          </p:nvSpPr>
          <p:spPr>
            <a:xfrm rot="16200000">
              <a:off x="1400966" y="1264970"/>
              <a:ext cx="550572" cy="846184"/>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同侧圆角矩形 19"/>
            <p:cNvSpPr/>
            <p:nvPr/>
          </p:nvSpPr>
          <p:spPr>
            <a:xfrm rot="16200000" flipV="1">
              <a:off x="4715176" y="-1132547"/>
              <a:ext cx="550572" cy="5641216"/>
            </a:xfrm>
            <a:prstGeom prst="round2SameRect">
              <a:avLst/>
            </a:prstGeom>
            <a:gr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p:nvSpPr>
          <p:spPr>
            <a:xfrm>
              <a:off x="4123546" y="1412776"/>
              <a:ext cx="1524776" cy="479698"/>
            </a:xfrm>
            <a:prstGeom prst="rect">
              <a:avLst/>
            </a:prstGeom>
            <a:grpFill/>
          </p:spPr>
          <p:txBody>
            <a:bodyPr wrap="none">
              <a:spAutoFit/>
            </a:bodyPr>
            <a:lstStyle/>
            <a:p>
              <a:pPr algn="ctr" fontAlgn="auto">
                <a:spcBef>
                  <a:spcPts val="0"/>
                </a:spcBef>
                <a:spcAft>
                  <a:spcPts val="0"/>
                </a:spcAft>
                <a:defRPr/>
              </a:pPr>
              <a:r>
                <a:rPr lang="zh-CN" altLang="en-US" sz="2600" b="1" dirty="0" smtClean="0">
                  <a:solidFill>
                    <a:srgbClr val="0070C0"/>
                  </a:solidFill>
                  <a:latin typeface="黑体" pitchFamily="49" charset="-122"/>
                  <a:ea typeface="黑体" pitchFamily="49" charset="-122"/>
                </a:rPr>
                <a:t>研究基础</a:t>
              </a:r>
              <a:endParaRPr lang="zh-CN" altLang="en-US" sz="2600" b="1" dirty="0">
                <a:solidFill>
                  <a:srgbClr val="0070C0"/>
                </a:solidFill>
                <a:latin typeface="黑体" pitchFamily="49" charset="-122"/>
                <a:ea typeface="黑体" pitchFamily="49" charset="-122"/>
              </a:endParaRPr>
            </a:p>
          </p:txBody>
        </p:sp>
        <p:sp>
          <p:nvSpPr>
            <p:cNvPr id="22" name="矩形 21"/>
            <p:cNvSpPr/>
            <p:nvPr/>
          </p:nvSpPr>
          <p:spPr>
            <a:xfrm>
              <a:off x="1569876" y="1412776"/>
              <a:ext cx="352982" cy="479699"/>
            </a:xfrm>
            <a:prstGeom prst="rect">
              <a:avLst/>
            </a:prstGeom>
            <a:grpFill/>
          </p:spPr>
          <p:txBody>
            <a:bodyPr wrap="none">
              <a:spAutoFit/>
            </a:bodyPr>
            <a:lstStyle/>
            <a:p>
              <a:pPr algn="ctr" fontAlgn="auto">
                <a:spcBef>
                  <a:spcPts val="0"/>
                </a:spcBef>
                <a:spcAft>
                  <a:spcPts val="0"/>
                </a:spcAft>
                <a:defRPr/>
              </a:pPr>
              <a:r>
                <a:rPr lang="en-US" altLang="zh-CN" sz="2600" b="1" dirty="0">
                  <a:solidFill>
                    <a:srgbClr val="0070C0"/>
                  </a:solidFill>
                  <a:latin typeface="黑体" pitchFamily="49" charset="-122"/>
                  <a:ea typeface="黑体" pitchFamily="49" charset="-122"/>
                </a:rPr>
                <a:t>4</a:t>
              </a:r>
              <a:endParaRPr lang="ko-KR" altLang="en-US" sz="2600" b="1" dirty="0">
                <a:solidFill>
                  <a:srgbClr val="0070C0"/>
                </a:solidFill>
                <a:latin typeface="黑体" pitchFamily="49" charset="-122"/>
                <a:ea typeface="黑体" pitchFamily="49" charset="-122"/>
              </a:endParaRPr>
            </a:p>
          </p:txBody>
        </p:sp>
      </p:grpSp>
      <p:sp>
        <p:nvSpPr>
          <p:cNvPr id="31749"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a:solidFill>
                  <a:srgbClr val="003399"/>
                </a:solidFill>
                <a:latin typeface="华文中宋"/>
                <a:ea typeface="华文中宋"/>
                <a:cs typeface="华文中宋"/>
              </a:rPr>
              <a:t>内容提纲</a:t>
            </a:r>
          </a:p>
        </p:txBody>
      </p:sp>
    </p:spTree>
    <p:extLst>
      <p:ext uri="{BB962C8B-B14F-4D97-AF65-F5344CB8AC3E}">
        <p14:creationId xmlns:p14="http://schemas.microsoft.com/office/powerpoint/2010/main" val="191557690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dirty="0" smtClean="0">
                <a:solidFill>
                  <a:srgbClr val="003399"/>
                </a:solidFill>
                <a:latin typeface="华文中宋"/>
                <a:ea typeface="华文中宋"/>
                <a:cs typeface="华文中宋"/>
              </a:rPr>
              <a:t>国内研究基础</a:t>
            </a:r>
            <a:endParaRPr lang="zh-CN" altLang="en-US" sz="3200" b="1" dirty="0">
              <a:solidFill>
                <a:srgbClr val="003399"/>
              </a:solidFill>
              <a:latin typeface="华文中宋"/>
              <a:ea typeface="华文中宋"/>
              <a:cs typeface="华文中宋"/>
            </a:endParaRPr>
          </a:p>
        </p:txBody>
      </p:sp>
      <p:sp>
        <p:nvSpPr>
          <p:cNvPr id="21" name="TextBox 8"/>
          <p:cNvSpPr txBox="1">
            <a:spLocks noChangeArrowheads="1"/>
          </p:cNvSpPr>
          <p:nvPr/>
        </p:nvSpPr>
        <p:spPr bwMode="auto">
          <a:xfrm>
            <a:off x="323741" y="2658070"/>
            <a:ext cx="646331" cy="646331"/>
          </a:xfrm>
          <a:prstGeom prst="rect">
            <a:avLst/>
          </a:prstGeom>
          <a:noFill/>
          <a:ln w="9525">
            <a:noFill/>
            <a:miter lim="800000"/>
            <a:headEnd/>
            <a:tailEnd/>
          </a:ln>
        </p:spPr>
        <p:txBody>
          <a:bodyPr wrap="none">
            <a:spAutoFit/>
          </a:bodyPr>
          <a:lstStyle/>
          <a:p>
            <a:pPr algn="ctr"/>
            <a:r>
              <a:rPr lang="zh-CN" altLang="en-US" b="1" dirty="0" smtClean="0">
                <a:solidFill>
                  <a:srgbClr val="0070C0"/>
                </a:solidFill>
                <a:latin typeface="华文中宋"/>
                <a:ea typeface="华文中宋"/>
                <a:cs typeface="华文中宋"/>
              </a:rPr>
              <a:t>论文</a:t>
            </a:r>
            <a:endParaRPr lang="en-US" altLang="zh-CN" b="1" dirty="0" smtClean="0">
              <a:solidFill>
                <a:srgbClr val="0070C0"/>
              </a:solidFill>
              <a:latin typeface="华文中宋"/>
              <a:ea typeface="华文中宋"/>
              <a:cs typeface="华文中宋"/>
            </a:endParaRPr>
          </a:p>
          <a:p>
            <a:pPr algn="ctr"/>
            <a:r>
              <a:rPr lang="zh-CN" altLang="en-US" b="1" dirty="0">
                <a:solidFill>
                  <a:srgbClr val="0070C0"/>
                </a:solidFill>
                <a:latin typeface="华文中宋"/>
                <a:ea typeface="华文中宋"/>
                <a:cs typeface="华文中宋"/>
              </a:rPr>
              <a:t>论著</a:t>
            </a:r>
          </a:p>
        </p:txBody>
      </p:sp>
      <p:pic>
        <p:nvPicPr>
          <p:cNvPr id="27" name="Picture 2" descr="图片2副本"/>
          <p:cNvPicPr>
            <a:picLocks noChangeAspect="1" noChangeArrowheads="1"/>
          </p:cNvPicPr>
          <p:nvPr/>
        </p:nvPicPr>
        <p:blipFill>
          <a:blip r:embed="rId3"/>
          <a:srcRect/>
          <a:stretch>
            <a:fillRect/>
          </a:stretch>
        </p:blipFill>
        <p:spPr bwMode="auto">
          <a:xfrm>
            <a:off x="34925" y="1723033"/>
            <a:ext cx="1231900" cy="923925"/>
          </a:xfrm>
          <a:prstGeom prst="rect">
            <a:avLst/>
          </a:prstGeom>
          <a:noFill/>
          <a:ln w="9525">
            <a:noFill/>
            <a:miter lim="800000"/>
            <a:headEnd/>
            <a:tailEnd/>
          </a:ln>
        </p:spPr>
      </p:pic>
      <p:graphicFrame>
        <p:nvGraphicFramePr>
          <p:cNvPr id="179294" name="Group 94"/>
          <p:cNvGraphicFramePr>
            <a:graphicFrameLocks noGrp="1"/>
          </p:cNvGraphicFramePr>
          <p:nvPr>
            <p:extLst>
              <p:ext uri="{D42A27DB-BD31-4B8C-83A1-F6EECF244321}">
                <p14:modId xmlns:p14="http://schemas.microsoft.com/office/powerpoint/2010/main" val="523550256"/>
              </p:ext>
            </p:extLst>
          </p:nvPr>
        </p:nvGraphicFramePr>
        <p:xfrm>
          <a:off x="1266825" y="1700808"/>
          <a:ext cx="7626350" cy="4708530"/>
        </p:xfrm>
        <a:graphic>
          <a:graphicData uri="http://schemas.openxmlformats.org/drawingml/2006/table">
            <a:tbl>
              <a:tblPr/>
              <a:tblGrid>
                <a:gridCol w="1436688"/>
                <a:gridCol w="4175125"/>
                <a:gridCol w="2014537"/>
              </a:tblGrid>
              <a:tr h="293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微软雅黑"/>
                          <a:ea typeface="微软雅黑"/>
                          <a:cs typeface="微软雅黑"/>
                        </a:rPr>
                        <a:t>单位</a:t>
                      </a:r>
                      <a:endParaRPr kumimoji="0" lang="zh-CN" altLang="zh-CN" sz="1600" b="1" i="0" u="none" strike="noStrike" cap="none" normalizeH="0" baseline="0" dirty="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微软雅黑"/>
                          <a:ea typeface="微软雅黑"/>
                          <a:cs typeface="微软雅黑"/>
                        </a:rPr>
                        <a:t>代表成果</a:t>
                      </a: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微软雅黑"/>
                          <a:ea typeface="微软雅黑"/>
                          <a:cs typeface="微软雅黑"/>
                        </a:rPr>
                        <a:t>形式</a:t>
                      </a:r>
                      <a:endParaRPr kumimoji="0" lang="zh-CN" altLang="zh-CN" sz="1600" b="1" i="0" u="none" strike="noStrike" cap="none" normalizeH="0" baseline="0" dirty="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物联网编码解析系统的体系结构和算法研究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通信学报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物联网中大规模编码解析服务网络</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Calibri" pitchFamily="34" charset="0"/>
                          <a:ea typeface="宋体" charset="-122"/>
                        </a:rPr>
                        <a:t>Sensors ,  SCI</a:t>
                      </a:r>
                      <a:r>
                        <a:rPr kumimoji="0" lang="zh-CN" altLang="en-US" sz="1200" b="0" i="0" u="none" strike="noStrike" cap="none" normalizeH="0" baseline="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物联网中物理实体搜索的关键技术研究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博士论文</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传感器网络中一种高效的匿名通讯协议</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Calibri" pitchFamily="34" charset="0"/>
                          <a:ea typeface="宋体" charset="-122"/>
                        </a:rPr>
                        <a:t>WCM ,SCI</a:t>
                      </a:r>
                      <a:r>
                        <a:rPr kumimoji="0" lang="zh-CN" altLang="en-US" sz="1200" b="0" i="0" u="none" strike="noStrike" cap="none" normalizeH="0" baseline="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中科院信工所</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物联网环境下的信任机制研究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计算机学报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中科院信工所</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基于小世界的设施异构策略可控路由方法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国际会议</a:t>
                      </a:r>
                      <a:r>
                        <a:rPr kumimoji="0" lang="en-US" altLang="zh-CN" sz="1200" b="0" i="0" u="none" strike="noStrike" cap="none" normalizeH="0" baseline="0" smtClean="0">
                          <a:ln>
                            <a:noFill/>
                          </a:ln>
                          <a:solidFill>
                            <a:schemeClr val="tx1"/>
                          </a:solidFill>
                          <a:effectLst/>
                          <a:latin typeface="Calibri" pitchFamily="34" charset="0"/>
                          <a:ea typeface="宋体" charset="-122"/>
                        </a:rPr>
                        <a:t>ICCSNT</a:t>
                      </a:r>
                      <a:endParaRPr kumimoji="0" lang="zh-CN" altLang="en-US" sz="1200" b="0" i="0" u="none" strike="noStrike" cap="none" normalizeH="0" baseline="0" smtClean="0">
                        <a:ln>
                          <a:noFill/>
                        </a:ln>
                        <a:solidFill>
                          <a:schemeClr val="tx1"/>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国防科学技术大学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面向移动对象的高效预测范围聚集查询方法</a:t>
                      </a:r>
                      <a:r>
                        <a:rPr kumimoji="0" lang="en-US" altLang="zh-CN"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 </a:t>
                      </a: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计算机研究与发展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国防科学技术大学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基于速度分布的移动对象混合索引方法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计算机学报</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国防科学技术大学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面向位置服务的移动对象并发查询处理技术</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博士论文</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国防科学技术大学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基于对等计算的分布式时空索引技术研究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博士论文</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中科院软件所</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chemeClr val="tx1"/>
                          </a:solidFill>
                          <a:effectLst/>
                          <a:latin typeface="Calibri" pitchFamily="34" charset="0"/>
                          <a:ea typeface="宋体" charset="-122"/>
                          <a:sym typeface="Calibri" pitchFamily="34" charset="0"/>
                        </a:rPr>
                        <a:t>基于路网的不确定性轨迹预测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计算机研究与发展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中科院软件所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物联网资源寻址模型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软件学报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中国人民大学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rPr>
                        <a:t>一种基于城市交通网络的移动对象全时态索引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sym typeface="Calibri" pitchFamily="34" charset="0"/>
                        </a:rPr>
                        <a:t>计算机研究与发展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chemeClr val="tx1"/>
                          </a:solidFill>
                          <a:effectLst/>
                          <a:latin typeface="Calibri" pitchFamily="34" charset="0"/>
                          <a:ea typeface="宋体" charset="-122"/>
                        </a:rPr>
                        <a:t>中国人民大学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rPr>
                        <a:t>轨迹隐私保护技术研究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Times New Roman"/>
                          <a:ea typeface="Times New Roman"/>
                          <a:cs typeface="Times New Roman"/>
                        </a:rPr>
                        <a:t>计算机学报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rgbClr val="000000"/>
                        </a:solidFill>
                        <a:effectLst/>
                        <a:latin typeface="宋体" charset="-122"/>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79294"/>
                                        </p:tgtEl>
                                        <p:attrNameLst>
                                          <p:attrName>style.visibility</p:attrName>
                                        </p:attrNameLst>
                                      </p:cBhvr>
                                      <p:to>
                                        <p:strVal val="visible"/>
                                      </p:to>
                                    </p:set>
                                    <p:animEffect transition="in" filter="wipe(left)">
                                      <p:cBhvr>
                                        <p:cTn id="14" dur="500"/>
                                        <p:tgtEl>
                                          <p:spTgt spid="179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dirty="0" smtClean="0">
                <a:solidFill>
                  <a:srgbClr val="003399"/>
                </a:solidFill>
                <a:latin typeface="华文中宋"/>
                <a:ea typeface="华文中宋"/>
                <a:cs typeface="华文中宋"/>
              </a:rPr>
              <a:t>研究基础</a:t>
            </a:r>
            <a:endParaRPr lang="zh-CN" altLang="en-US" sz="3200" b="1" dirty="0">
              <a:solidFill>
                <a:srgbClr val="003399"/>
              </a:solidFill>
              <a:latin typeface="华文中宋"/>
              <a:ea typeface="华文中宋"/>
              <a:cs typeface="华文中宋"/>
            </a:endParaRPr>
          </a:p>
        </p:txBody>
      </p:sp>
      <p:sp>
        <p:nvSpPr>
          <p:cNvPr id="21" name="TextBox 8"/>
          <p:cNvSpPr txBox="1">
            <a:spLocks noChangeArrowheads="1"/>
          </p:cNvSpPr>
          <p:nvPr/>
        </p:nvSpPr>
        <p:spPr bwMode="auto">
          <a:xfrm>
            <a:off x="323741" y="2658070"/>
            <a:ext cx="646331" cy="646331"/>
          </a:xfrm>
          <a:prstGeom prst="rect">
            <a:avLst/>
          </a:prstGeom>
          <a:noFill/>
          <a:ln w="9525">
            <a:noFill/>
            <a:miter lim="800000"/>
            <a:headEnd/>
            <a:tailEnd/>
          </a:ln>
        </p:spPr>
        <p:txBody>
          <a:bodyPr wrap="none">
            <a:spAutoFit/>
          </a:bodyPr>
          <a:lstStyle/>
          <a:p>
            <a:pPr algn="ctr"/>
            <a:r>
              <a:rPr lang="zh-CN" altLang="en-US" b="1" dirty="0" smtClean="0">
                <a:solidFill>
                  <a:srgbClr val="0070C0"/>
                </a:solidFill>
                <a:latin typeface="华文中宋"/>
                <a:ea typeface="华文中宋"/>
                <a:cs typeface="华文中宋"/>
              </a:rPr>
              <a:t>论文</a:t>
            </a:r>
            <a:endParaRPr lang="en-US" altLang="zh-CN" b="1" dirty="0" smtClean="0">
              <a:solidFill>
                <a:srgbClr val="0070C0"/>
              </a:solidFill>
              <a:latin typeface="华文中宋"/>
              <a:ea typeface="华文中宋"/>
              <a:cs typeface="华文中宋"/>
            </a:endParaRPr>
          </a:p>
          <a:p>
            <a:pPr algn="ctr"/>
            <a:r>
              <a:rPr lang="zh-CN" altLang="en-US" b="1" dirty="0">
                <a:solidFill>
                  <a:srgbClr val="0070C0"/>
                </a:solidFill>
                <a:latin typeface="华文中宋"/>
                <a:ea typeface="华文中宋"/>
                <a:cs typeface="华文中宋"/>
              </a:rPr>
              <a:t>论著</a:t>
            </a:r>
          </a:p>
        </p:txBody>
      </p:sp>
      <p:pic>
        <p:nvPicPr>
          <p:cNvPr id="27" name="Picture 2" descr="图片2副本"/>
          <p:cNvPicPr>
            <a:picLocks noChangeAspect="1" noChangeArrowheads="1"/>
          </p:cNvPicPr>
          <p:nvPr/>
        </p:nvPicPr>
        <p:blipFill>
          <a:blip r:embed="rId3"/>
          <a:srcRect/>
          <a:stretch>
            <a:fillRect/>
          </a:stretch>
        </p:blipFill>
        <p:spPr bwMode="auto">
          <a:xfrm>
            <a:off x="34925" y="1723033"/>
            <a:ext cx="1231900" cy="923925"/>
          </a:xfrm>
          <a:prstGeom prst="rect">
            <a:avLst/>
          </a:prstGeom>
          <a:noFill/>
          <a:ln w="9525">
            <a:noFill/>
            <a:miter lim="800000"/>
            <a:headEnd/>
            <a:tailEnd/>
          </a:ln>
        </p:spPr>
      </p:pic>
      <p:graphicFrame>
        <p:nvGraphicFramePr>
          <p:cNvPr id="179294" name="Group 94"/>
          <p:cNvGraphicFramePr>
            <a:graphicFrameLocks noGrp="1"/>
          </p:cNvGraphicFramePr>
          <p:nvPr>
            <p:extLst>
              <p:ext uri="{D42A27DB-BD31-4B8C-83A1-F6EECF244321}">
                <p14:modId xmlns:p14="http://schemas.microsoft.com/office/powerpoint/2010/main" val="2163435555"/>
              </p:ext>
            </p:extLst>
          </p:nvPr>
        </p:nvGraphicFramePr>
        <p:xfrm>
          <a:off x="1266825" y="1700808"/>
          <a:ext cx="7626350" cy="4641852"/>
        </p:xfrm>
        <a:graphic>
          <a:graphicData uri="http://schemas.openxmlformats.org/drawingml/2006/table">
            <a:tbl>
              <a:tblPr/>
              <a:tblGrid>
                <a:gridCol w="1436688"/>
                <a:gridCol w="4175125"/>
                <a:gridCol w="2014537"/>
              </a:tblGrid>
              <a:tr h="293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微软雅黑"/>
                          <a:ea typeface="微软雅黑"/>
                          <a:cs typeface="微软雅黑"/>
                        </a:rPr>
                        <a:t>单位</a:t>
                      </a:r>
                      <a:endParaRPr kumimoji="0" lang="zh-CN" altLang="zh-CN" sz="1600" b="1" i="0" u="none" strike="noStrike" cap="none" normalizeH="0" baseline="0" dirty="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微软雅黑"/>
                          <a:ea typeface="微软雅黑"/>
                          <a:cs typeface="微软雅黑"/>
                        </a:rPr>
                        <a:t>代表成果</a:t>
                      </a: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微软雅黑"/>
                          <a:ea typeface="微软雅黑"/>
                          <a:cs typeface="微软雅黑"/>
                        </a:rPr>
                        <a:t>形式</a:t>
                      </a:r>
                      <a:endParaRPr kumimoji="0" lang="zh-CN" altLang="zh-CN" sz="1600" b="1" i="0" u="none" strike="noStrike" cap="none" normalizeH="0" baseline="0" dirty="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物联网编码解析系统的体系结构和算法研究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通信学报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物联网中大规模编码解析服务网络</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Calibri" pitchFamily="34" charset="0"/>
                          <a:ea typeface="宋体" charset="-122"/>
                        </a:rPr>
                        <a:t>Sensors ,  SCI</a:t>
                      </a:r>
                      <a:r>
                        <a:rPr kumimoji="0" lang="zh-CN" altLang="en-US" sz="1200" b="0" i="0" u="none" strike="noStrike" cap="none" normalizeH="0" baseline="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物联网中物理实体搜索的关键技术研究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博士论文</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传感器网络中一种高效的匿名通讯协议</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Calibri" pitchFamily="34" charset="0"/>
                          <a:ea typeface="宋体" charset="-122"/>
                        </a:rPr>
                        <a:t>WCMC,SCI</a:t>
                      </a:r>
                      <a:r>
                        <a:rPr kumimoji="0" lang="zh-CN" altLang="en-US" sz="1200" b="0" i="0" u="none" strike="noStrike" cap="none" normalizeH="0" baseline="0" dirty="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物联网环境下的信任机制研究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计算机学报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无线传感器网络安全研究新进展</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哈工大学报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Towards Efficient Anonymous Communications in Sensor Networks</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 GLOBECOM</a:t>
                      </a:r>
                      <a:r>
                        <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t>
                      </a: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11</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Base Station Location Protection in Wireless Sensor Networks: Attacks and Defense</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ICC</a:t>
                      </a:r>
                      <a:r>
                        <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t>
                      </a: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12</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An Efficient and Sustainable Self-healing Protocol for Unattended Wireless Sensor Networks</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GLOBECOM</a:t>
                      </a:r>
                      <a:r>
                        <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t>
                      </a: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12</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Designing Robust Routing Protocols to Protect Base Stations in Wireless Sensor Networks</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Calibri" pitchFamily="34" charset="0"/>
                          <a:ea typeface="宋体" charset="-122"/>
                        </a:rPr>
                        <a:t>WCMC,SCI</a:t>
                      </a:r>
                      <a:r>
                        <a:rPr kumimoji="0" lang="zh-CN" altLang="en-US" sz="1200" b="0" i="0" u="none" strike="noStrike" cap="none" normalizeH="0" baseline="0" dirty="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chemeClr val="tx1"/>
                          </a:solidFill>
                          <a:effectLst/>
                          <a:latin typeface="Calibri" pitchFamily="34" charset="0"/>
                          <a:ea typeface="宋体" charset="-122"/>
                          <a:sym typeface="Calibri" pitchFamily="34" charset="0"/>
                        </a:rPr>
                        <a:t>Detection of misbehaving nodes in malicious organization dominant networks in internet of things</a:t>
                      </a:r>
                      <a:endParaRPr kumimoji="0" lang="zh-CN" altLang="en-US" sz="1200" b="0" i="0" u="none" strike="noStrike" cap="none" normalizeH="0" baseline="0" dirty="0" smtClean="0">
                        <a:ln>
                          <a:noFill/>
                        </a:ln>
                        <a:solidFill>
                          <a:schemeClr val="tx1"/>
                        </a:solidFill>
                        <a:effectLst/>
                        <a:latin typeface="Calibri" pitchFamily="34" charset="0"/>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Journal of Convergence Information Technology</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smtClean="0">
                          <a:ln>
                            <a:noFill/>
                          </a:ln>
                          <a:solidFill>
                            <a:schemeClr val="tx1"/>
                          </a:solidFill>
                          <a:effectLst/>
                          <a:latin typeface="Calibri" pitchFamily="34" charset="0"/>
                          <a:ea typeface="宋体" charset="-122"/>
                        </a:rPr>
                        <a:t>…….</a:t>
                      </a:r>
                      <a:endParaRPr kumimoji="0" lang="zh-CN" altLang="zh-CN" sz="1200" b="0" i="0" u="none" strike="noStrike" cap="none" normalizeH="0" baseline="0" dirty="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rgbClr val="000000"/>
                        </a:solidFill>
                        <a:effectLst/>
                        <a:latin typeface="宋体" charset="-122"/>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smtClean="0">
                          <a:ln>
                            <a:noFill/>
                          </a:ln>
                          <a:solidFill>
                            <a:schemeClr val="tx1"/>
                          </a:solidFill>
                          <a:effectLst/>
                          <a:latin typeface="Calibri" pitchFamily="34" charset="0"/>
                          <a:ea typeface="宋体" charset="-122"/>
                        </a:rPr>
                        <a:t>…….</a:t>
                      </a:r>
                      <a:endParaRPr kumimoji="0" lang="zh-CN" altLang="zh-CN" sz="1200" b="0" i="0" u="none" strike="noStrike" cap="none" normalizeH="0" baseline="0" dirty="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spTree>
    <p:extLst>
      <p:ext uri="{BB962C8B-B14F-4D97-AF65-F5344CB8AC3E}">
        <p14:creationId xmlns:p14="http://schemas.microsoft.com/office/powerpoint/2010/main" val="19282879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79294"/>
                                        </p:tgtEl>
                                        <p:attrNameLst>
                                          <p:attrName>style.visibility</p:attrName>
                                        </p:attrNameLst>
                                      </p:cBhvr>
                                      <p:to>
                                        <p:strVal val="visible"/>
                                      </p:to>
                                    </p:set>
                                    <p:animEffect transition="in" filter="wipe(left)">
                                      <p:cBhvr>
                                        <p:cTn id="14" dur="500"/>
                                        <p:tgtEl>
                                          <p:spTgt spid="179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dirty="0">
                <a:solidFill>
                  <a:srgbClr val="003399"/>
                </a:solidFill>
                <a:latin typeface="华文中宋"/>
                <a:ea typeface="华文中宋"/>
                <a:cs typeface="华文中宋"/>
              </a:rPr>
              <a:t>国内研究基础</a:t>
            </a:r>
          </a:p>
        </p:txBody>
      </p:sp>
      <p:sp>
        <p:nvSpPr>
          <p:cNvPr id="21" name="TextBox 8"/>
          <p:cNvSpPr txBox="1">
            <a:spLocks noChangeArrowheads="1"/>
          </p:cNvSpPr>
          <p:nvPr/>
        </p:nvSpPr>
        <p:spPr bwMode="auto">
          <a:xfrm>
            <a:off x="79375" y="2687216"/>
            <a:ext cx="1108075" cy="369888"/>
          </a:xfrm>
          <a:prstGeom prst="rect">
            <a:avLst/>
          </a:prstGeom>
          <a:noFill/>
          <a:ln w="9525">
            <a:noFill/>
            <a:miter lim="800000"/>
            <a:headEnd/>
            <a:tailEnd/>
          </a:ln>
        </p:spPr>
        <p:txBody>
          <a:bodyPr wrap="none">
            <a:spAutoFit/>
          </a:bodyPr>
          <a:lstStyle/>
          <a:p>
            <a:pPr algn="ctr"/>
            <a:r>
              <a:rPr lang="zh-CN" altLang="en-US" b="1">
                <a:solidFill>
                  <a:srgbClr val="0070C0"/>
                </a:solidFill>
                <a:latin typeface="华文中宋"/>
                <a:ea typeface="华文中宋"/>
                <a:cs typeface="华文中宋"/>
              </a:rPr>
              <a:t>发明专利</a:t>
            </a:r>
          </a:p>
        </p:txBody>
      </p:sp>
      <p:pic>
        <p:nvPicPr>
          <p:cNvPr id="22" name="Picture 10"/>
          <p:cNvPicPr>
            <a:picLocks noChangeAspect="1" noChangeArrowheads="1"/>
          </p:cNvPicPr>
          <p:nvPr/>
        </p:nvPicPr>
        <p:blipFill>
          <a:blip r:embed="rId3"/>
          <a:srcRect/>
          <a:stretch>
            <a:fillRect/>
          </a:stretch>
        </p:blipFill>
        <p:spPr bwMode="auto">
          <a:xfrm>
            <a:off x="149225" y="1895054"/>
            <a:ext cx="968375" cy="846137"/>
          </a:xfrm>
          <a:prstGeom prst="rect">
            <a:avLst/>
          </a:prstGeom>
          <a:noFill/>
          <a:ln w="9525">
            <a:noFill/>
            <a:miter lim="800000"/>
            <a:headEnd/>
            <a:tailEnd/>
          </a:ln>
        </p:spPr>
      </p:pic>
      <p:graphicFrame>
        <p:nvGraphicFramePr>
          <p:cNvPr id="125032" name="Group 104"/>
          <p:cNvGraphicFramePr>
            <a:graphicFrameLocks noGrp="1"/>
          </p:cNvGraphicFramePr>
          <p:nvPr>
            <p:extLst>
              <p:ext uri="{D42A27DB-BD31-4B8C-83A1-F6EECF244321}">
                <p14:modId xmlns:p14="http://schemas.microsoft.com/office/powerpoint/2010/main" val="3470925155"/>
              </p:ext>
            </p:extLst>
          </p:nvPr>
        </p:nvGraphicFramePr>
        <p:xfrm>
          <a:off x="1528763" y="1772816"/>
          <a:ext cx="7364412" cy="5315589"/>
        </p:xfrm>
        <a:graphic>
          <a:graphicData uri="http://schemas.openxmlformats.org/drawingml/2006/table">
            <a:tbl>
              <a:tblPr/>
              <a:tblGrid>
                <a:gridCol w="1530350"/>
                <a:gridCol w="3889375"/>
                <a:gridCol w="1944687"/>
              </a:tblGrid>
              <a:tr h="3048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微软雅黑"/>
                          <a:ea typeface="微软雅黑"/>
                          <a:cs typeface="微软雅黑"/>
                        </a:rPr>
                        <a:t>专利号</a:t>
                      </a:r>
                      <a:endParaRPr kumimoji="0" lang="zh-CN" altLang="zh-CN" sz="1600" b="1" i="0" u="none" strike="noStrike" cap="none" normalizeH="0" baseline="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微软雅黑"/>
                          <a:ea typeface="微软雅黑"/>
                          <a:cs typeface="微软雅黑"/>
                        </a:rPr>
                        <a:t>专利名称</a:t>
                      </a: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微软雅黑"/>
                          <a:ea typeface="微软雅黑"/>
                          <a:cs typeface="微软雅黑"/>
                        </a:rPr>
                        <a:t>日期</a:t>
                      </a:r>
                      <a:endParaRPr kumimoji="0" lang="zh-CN" altLang="zh-CN" sz="1600" b="1" i="0" u="none" strike="noStrike" cap="none" normalizeH="0" baseline="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71463">
                <a:tc>
                  <a:txBody>
                    <a:bodyPr/>
                    <a:lstStyle/>
                    <a:p>
                      <a:pPr marL="0" marR="0" lvl="0" indent="0" algn="ctr" defTabSz="914400" rtl="0" eaLnBrk="0" fontAlgn="base" latinLnBrk="0" hangingPunct="0">
                        <a:lnSpc>
                          <a:spcPts val="1675"/>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201010575821.X</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ts val="1675"/>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物联网信息服务系统以及在该系统上的信息处理方法</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ctr" defTabSz="914400" rtl="0" eaLnBrk="0" fontAlgn="base" latinLnBrk="0" hangingPunct="0">
                        <a:lnSpc>
                          <a:spcPts val="1675"/>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201010535494.5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ts val="1675"/>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一种基于无线射频识别的地标系统</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06388">
                <a:tc>
                  <a:txBody>
                    <a:bodyPr/>
                    <a:lstStyle/>
                    <a:p>
                      <a:pPr marL="0" marR="0" lvl="0" indent="0" algn="ctr" defTabSz="914400" rtl="0" eaLnBrk="0" fontAlgn="base" latinLnBrk="0" hangingPunct="0">
                        <a:lnSpc>
                          <a:spcPts val="1675"/>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201010265945.8</a:t>
                      </a:r>
                      <a:endPar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ts val="1675"/>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一种基于蓝牙技术的移动</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RFID</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读写器自组织网络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ctr" defTabSz="914400" rtl="0" eaLnBrk="0" fontAlgn="base" latinLnBrk="0" hangingPunct="0">
                        <a:lnSpc>
                          <a:spcPts val="1675"/>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201010283921.5</a:t>
                      </a:r>
                      <a:endPar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ts val="1675"/>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一种移动</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RFID</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读写器终端及其基于</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WIFI</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的自组织网络</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06388">
                <a:tc>
                  <a:txBody>
                    <a:bodyPr/>
                    <a:lstStyle/>
                    <a:p>
                      <a:pPr marL="0" marR="0" lvl="0" indent="0" algn="ctr" defTabSz="914400" rtl="0" eaLnBrk="0" fontAlgn="base" latinLnBrk="0" hangingPunct="0">
                        <a:lnSpc>
                          <a:spcPts val="1675"/>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201010265942.4</a:t>
                      </a:r>
                      <a:endPar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ts val="1675"/>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一种物联网中的对象名字解析系统及其解析方法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ZL201010225333.6</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物联网中的节点搜索和定位方法</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04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ZL201010225328.5</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物联网中的节点搜索和定位系统</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ZL201010228672.X</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一种搜索节点的方法和系统</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04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ZL201010228461.6</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一种存储和查询物体信息的方法</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ZL201010228643.3</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物联网中处理物品注册信息的方法和系统</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04800">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ZL201010228689.5</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物联网中的定位系统及其部署方法和装置</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ZL201010228663.0</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一种获取终端位置信息的方法、用户端、终端及系统</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71463">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ZL201010228562.3</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一种物联网中物品动态信息的存储方法和系统</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3063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smtClean="0">
                          <a:ln>
                            <a:noFill/>
                          </a:ln>
                          <a:solidFill>
                            <a:srgbClr val="000000"/>
                          </a:solidFill>
                          <a:effectLst/>
                          <a:latin typeface="Times New Roman"/>
                          <a:ea typeface="宋体" charset="-122"/>
                          <a:sym typeface="Calibri" pitchFamily="34" charset="0"/>
                        </a:rPr>
                        <a:t>Zl201010228634.4</a:t>
                      </a:r>
                      <a:r>
                        <a:rPr kumimoji="0" lang="en-US" altLang="zh-CN"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r>
                        <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rPr>
                        <a:t>物联网中阅读器互联的方法及阅读器</a:t>
                      </a:r>
                      <a:r>
                        <a:rPr kumimoji="0" lang="zh-CN" altLang="en-US" sz="1200" b="0" i="0" u="none" strike="noStrike" cap="none" normalizeH="0" baseline="0" smtClean="0">
                          <a:ln>
                            <a:noFill/>
                          </a:ln>
                          <a:solidFill>
                            <a:srgbClr val="000000"/>
                          </a:solidFill>
                          <a:effectLst/>
                          <a:latin typeface="Calibri" pitchFamily="34" charset="0"/>
                          <a:ea typeface="宋体" charset="-122"/>
                          <a:sym typeface="Calibri" pitchFamily="34" charset="0"/>
                        </a:rPr>
                        <a:t> </a:t>
                      </a:r>
                      <a:endParaRPr kumimoji="0" lang="zh-CN" altLang="en-US" sz="1200" b="0" i="0" u="none" strike="noStrike" cap="none" normalizeH="0" baseline="0" smtClean="0">
                        <a:ln>
                          <a:noFill/>
                        </a:ln>
                        <a:solidFill>
                          <a:srgbClr val="000000"/>
                        </a:solidFill>
                        <a:effectLst/>
                        <a:latin typeface="Times New Roman"/>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rgbClr val="000000"/>
                          </a:solidFill>
                          <a:effectLst/>
                          <a:latin typeface="Calibri" pitchFamily="34" charset="0"/>
                          <a:ea typeface="宋体" charset="-122"/>
                        </a:rPr>
                        <a:t>2010</a:t>
                      </a:r>
                      <a:r>
                        <a:rPr kumimoji="0" lang="zh-CN" altLang="en-US" sz="1200" b="0" i="0" u="none" strike="noStrike" cap="none" normalizeH="0" baseline="0" smtClean="0">
                          <a:ln>
                            <a:noFill/>
                          </a:ln>
                          <a:solidFill>
                            <a:srgbClr val="000000"/>
                          </a:solidFill>
                          <a:effectLst/>
                          <a:latin typeface="Calibri" pitchFamily="34" charset="0"/>
                          <a:ea typeface="宋体" charset="-122"/>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3063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rgbClr val="000000"/>
                        </a:solidFill>
                        <a:effectLst/>
                        <a:latin typeface="宋体" charset="-122"/>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bl>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5032"/>
                                        </p:tgtEl>
                                        <p:attrNameLst>
                                          <p:attrName>style.visibility</p:attrName>
                                        </p:attrNameLst>
                                      </p:cBhvr>
                                      <p:to>
                                        <p:strVal val="visible"/>
                                      </p:to>
                                    </p:set>
                                    <p:animEffect transition="in" filter="wipe(left)">
                                      <p:cBhvr>
                                        <p:cTn id="14" dur="500"/>
                                        <p:tgtEl>
                                          <p:spTgt spid="125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标题 1"/>
          <p:cNvSpPr txBox="1">
            <a:spLocks/>
          </p:cNvSpPr>
          <p:nvPr/>
        </p:nvSpPr>
        <p:spPr bwMode="auto">
          <a:xfrm>
            <a:off x="230188" y="269875"/>
            <a:ext cx="8229600" cy="1143000"/>
          </a:xfrm>
          <a:prstGeom prst="rect">
            <a:avLst/>
          </a:prstGeom>
          <a:noFill/>
          <a:ln w="9525">
            <a:noFill/>
            <a:miter lim="800000"/>
            <a:headEnd/>
            <a:tailEnd/>
          </a:ln>
        </p:spPr>
        <p:txBody>
          <a:bodyPr anchor="ctr"/>
          <a:lstStyle/>
          <a:p>
            <a:r>
              <a:rPr lang="zh-CN" altLang="en-US" sz="3200" b="1" dirty="0" smtClean="0">
                <a:solidFill>
                  <a:srgbClr val="003399"/>
                </a:solidFill>
                <a:latin typeface="华文中宋"/>
                <a:ea typeface="华文中宋"/>
                <a:cs typeface="华文中宋"/>
              </a:rPr>
              <a:t>研究基础</a:t>
            </a:r>
            <a:endParaRPr lang="zh-CN" altLang="en-US" sz="3200" b="1" dirty="0">
              <a:solidFill>
                <a:srgbClr val="003399"/>
              </a:solidFill>
              <a:latin typeface="华文中宋"/>
              <a:ea typeface="华文中宋"/>
              <a:cs typeface="华文中宋"/>
            </a:endParaRPr>
          </a:p>
        </p:txBody>
      </p:sp>
      <p:sp>
        <p:nvSpPr>
          <p:cNvPr id="21" name="TextBox 8"/>
          <p:cNvSpPr txBox="1">
            <a:spLocks noChangeArrowheads="1"/>
          </p:cNvSpPr>
          <p:nvPr/>
        </p:nvSpPr>
        <p:spPr bwMode="auto">
          <a:xfrm>
            <a:off x="323741" y="2658070"/>
            <a:ext cx="646331" cy="646331"/>
          </a:xfrm>
          <a:prstGeom prst="rect">
            <a:avLst/>
          </a:prstGeom>
          <a:noFill/>
          <a:ln w="9525">
            <a:noFill/>
            <a:miter lim="800000"/>
            <a:headEnd/>
            <a:tailEnd/>
          </a:ln>
        </p:spPr>
        <p:txBody>
          <a:bodyPr wrap="none">
            <a:spAutoFit/>
          </a:bodyPr>
          <a:lstStyle/>
          <a:p>
            <a:pPr algn="ctr"/>
            <a:r>
              <a:rPr lang="zh-CN" altLang="en-US" b="1" dirty="0" smtClean="0">
                <a:solidFill>
                  <a:srgbClr val="0070C0"/>
                </a:solidFill>
                <a:latin typeface="华文中宋"/>
                <a:ea typeface="华文中宋"/>
                <a:cs typeface="华文中宋"/>
              </a:rPr>
              <a:t>论文</a:t>
            </a:r>
            <a:endParaRPr lang="en-US" altLang="zh-CN" b="1" dirty="0" smtClean="0">
              <a:solidFill>
                <a:srgbClr val="0070C0"/>
              </a:solidFill>
              <a:latin typeface="华文中宋"/>
              <a:ea typeface="华文中宋"/>
              <a:cs typeface="华文中宋"/>
            </a:endParaRPr>
          </a:p>
          <a:p>
            <a:pPr algn="ctr"/>
            <a:r>
              <a:rPr lang="zh-CN" altLang="en-US" b="1" dirty="0">
                <a:solidFill>
                  <a:srgbClr val="0070C0"/>
                </a:solidFill>
                <a:latin typeface="华文中宋"/>
                <a:ea typeface="华文中宋"/>
                <a:cs typeface="华文中宋"/>
              </a:rPr>
              <a:t>论著</a:t>
            </a:r>
          </a:p>
        </p:txBody>
      </p:sp>
      <p:pic>
        <p:nvPicPr>
          <p:cNvPr id="27" name="Picture 2" descr="图片2副本"/>
          <p:cNvPicPr>
            <a:picLocks noChangeAspect="1" noChangeArrowheads="1"/>
          </p:cNvPicPr>
          <p:nvPr/>
        </p:nvPicPr>
        <p:blipFill>
          <a:blip r:embed="rId3"/>
          <a:srcRect/>
          <a:stretch>
            <a:fillRect/>
          </a:stretch>
        </p:blipFill>
        <p:spPr bwMode="auto">
          <a:xfrm>
            <a:off x="34925" y="1723033"/>
            <a:ext cx="1231900" cy="923925"/>
          </a:xfrm>
          <a:prstGeom prst="rect">
            <a:avLst/>
          </a:prstGeom>
          <a:noFill/>
          <a:ln w="9525">
            <a:noFill/>
            <a:miter lim="800000"/>
            <a:headEnd/>
            <a:tailEnd/>
          </a:ln>
        </p:spPr>
      </p:pic>
      <p:graphicFrame>
        <p:nvGraphicFramePr>
          <p:cNvPr id="179294" name="Group 94"/>
          <p:cNvGraphicFramePr>
            <a:graphicFrameLocks noGrp="1"/>
          </p:cNvGraphicFramePr>
          <p:nvPr>
            <p:extLst>
              <p:ext uri="{D42A27DB-BD31-4B8C-83A1-F6EECF244321}">
                <p14:modId xmlns:p14="http://schemas.microsoft.com/office/powerpoint/2010/main" val="402247564"/>
              </p:ext>
            </p:extLst>
          </p:nvPr>
        </p:nvGraphicFramePr>
        <p:xfrm>
          <a:off x="1266825" y="1700808"/>
          <a:ext cx="7626350" cy="4641852"/>
        </p:xfrm>
        <a:graphic>
          <a:graphicData uri="http://schemas.openxmlformats.org/drawingml/2006/table">
            <a:tbl>
              <a:tblPr/>
              <a:tblGrid>
                <a:gridCol w="1436688"/>
                <a:gridCol w="4175125"/>
                <a:gridCol w="2014537"/>
              </a:tblGrid>
              <a:tr h="293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微软雅黑"/>
                          <a:ea typeface="微软雅黑"/>
                          <a:cs typeface="微软雅黑"/>
                        </a:rPr>
                        <a:t>单位</a:t>
                      </a:r>
                      <a:endParaRPr kumimoji="0" lang="zh-CN" altLang="zh-CN" sz="1600" b="1" i="0" u="none" strike="noStrike" cap="none" normalizeH="0" baseline="0" dirty="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bg1"/>
                          </a:solidFill>
                          <a:effectLst/>
                          <a:latin typeface="微软雅黑"/>
                          <a:ea typeface="微软雅黑"/>
                          <a:cs typeface="微软雅黑"/>
                        </a:rPr>
                        <a:t>代表成果</a:t>
                      </a: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bg1"/>
                          </a:solidFill>
                          <a:effectLst/>
                          <a:latin typeface="微软雅黑"/>
                          <a:ea typeface="微软雅黑"/>
                          <a:cs typeface="微软雅黑"/>
                        </a:rPr>
                        <a:t>形式</a:t>
                      </a:r>
                      <a:endParaRPr kumimoji="0" lang="zh-CN" altLang="zh-CN" sz="1600" b="1" i="0" u="none" strike="noStrike" cap="none" normalizeH="0" baseline="0" dirty="0" smtClean="0">
                        <a:ln>
                          <a:noFill/>
                        </a:ln>
                        <a:solidFill>
                          <a:schemeClr val="bg1"/>
                        </a:solidFill>
                        <a:effectLst/>
                        <a:latin typeface="微软雅黑"/>
                        <a:ea typeface="微软雅黑"/>
                        <a:cs typeface="微软雅黑"/>
                      </a:endParaRPr>
                    </a:p>
                  </a:txBody>
                  <a:tcPr marL="9526" marR="9526" marT="9520" marB="95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29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物联网编码解析系统的体系结构和算法研究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通信学报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物联网中大规模编码解析服务网络</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Calibri" pitchFamily="34" charset="0"/>
                          <a:ea typeface="宋体" charset="-122"/>
                        </a:rPr>
                        <a:t>Sensors ,  SCI</a:t>
                      </a:r>
                      <a:r>
                        <a:rPr kumimoji="0" lang="zh-CN" altLang="en-US" sz="1200" b="0" i="0" u="none" strike="noStrike" cap="none" normalizeH="0" baseline="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物联网中物理实体搜索的关键技术研究</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博士论文</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传感器网络中一种高效的匿名通讯协议</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Calibri" pitchFamily="34" charset="0"/>
                          <a:ea typeface="宋体" charset="-122"/>
                        </a:rPr>
                        <a:t>WCMC,SCI</a:t>
                      </a:r>
                      <a:r>
                        <a:rPr kumimoji="0" lang="zh-CN" altLang="en-US" sz="1200" b="0" i="0" u="none" strike="noStrike" cap="none" normalizeH="0" baseline="0" dirty="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物联网环境下的信任机制研究 </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计算机学报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5275">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无线传感器网络安全研究新进展</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Calibri" pitchFamily="34" charset="0"/>
                          <a:ea typeface="宋体" charset="-122"/>
                        </a:rPr>
                        <a:t>哈工大学报</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Towards Efficient Anonymous Communications in Sensor Networks</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 GLOBECOM</a:t>
                      </a:r>
                      <a:r>
                        <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t>
                      </a: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11</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dirty="0" smtClean="0">
                          <a:ln>
                            <a:noFill/>
                          </a:ln>
                          <a:solidFill>
                            <a:srgbClr val="000000"/>
                          </a:solidFill>
                          <a:effectLst/>
                          <a:latin typeface="Calibri" pitchFamily="34" charset="0"/>
                          <a:ea typeface="宋体" charset="-122"/>
                        </a:rPr>
                        <a:t>哈尔滨工业大学</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Base Station Location Protection in Wireless Sensor Networks: Attacks and Defense</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ICC</a:t>
                      </a:r>
                      <a:r>
                        <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t>
                      </a: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12</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An Efficient and Sustainable Self-healing Protocol for Unattended Wireless Sensor Networks</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GLOBECOM</a:t>
                      </a:r>
                      <a:r>
                        <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a:t>
                      </a: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12</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Designing Robust Routing Protocols to Protect Base Stations in Wireless Sensor Networks</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Calibri" pitchFamily="34" charset="0"/>
                          <a:ea typeface="宋体" charset="-122"/>
                        </a:rPr>
                        <a:t>WCMC,SCI</a:t>
                      </a:r>
                      <a:r>
                        <a:rPr kumimoji="0" lang="zh-CN" altLang="en-US" sz="1200" b="0" i="0" u="none" strike="noStrike" cap="none" normalizeH="0" baseline="0" dirty="0" smtClean="0">
                          <a:ln>
                            <a:noFill/>
                          </a:ln>
                          <a:solidFill>
                            <a:schemeClr val="tx1"/>
                          </a:solidFill>
                          <a:effectLst/>
                          <a:latin typeface="Calibri" pitchFamily="34" charset="0"/>
                          <a:ea typeface="宋体" charset="-122"/>
                        </a:rPr>
                        <a:t>期刊</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r h="293688">
                <a:tc>
                  <a:txBody>
                    <a:bodyPr/>
                    <a:lstStyle/>
                    <a:p>
                      <a:pPr marL="0" marR="0" lvl="0" indent="0" algn="l" defTabSz="914400" rtl="0" eaLnBrk="0" fontAlgn="base" latinLnBrk="0" hangingPunct="0">
                        <a:lnSpc>
                          <a:spcPct val="100000"/>
                        </a:lnSpc>
                        <a:spcBef>
                          <a:spcPct val="20000"/>
                        </a:spcBef>
                        <a:spcAft>
                          <a:spcPct val="0"/>
                        </a:spcAft>
                        <a:buClrTx/>
                        <a:buSzTx/>
                        <a:buFont typeface="Arial" charset="0"/>
                        <a:buNone/>
                        <a:tabLst/>
                      </a:pPr>
                      <a:r>
                        <a:rPr kumimoji="0" lang="zh-CN" altLang="en-US" sz="1200" b="0" i="0" u="none" strike="noStrike" cap="none" normalizeH="0" baseline="0" smtClean="0">
                          <a:ln>
                            <a:noFill/>
                          </a:ln>
                          <a:solidFill>
                            <a:srgbClr val="000000"/>
                          </a:solidFill>
                          <a:effectLst/>
                          <a:latin typeface="Calibri" pitchFamily="34" charset="0"/>
                          <a:ea typeface="宋体" charset="-122"/>
                        </a:rPr>
                        <a:t>哈尔滨工业大学</a:t>
                      </a:r>
                      <a:endParaRPr kumimoji="0" lang="zh-CN" altLang="en-US" sz="1200" b="0" i="0" u="none" strike="noStrike" cap="none" normalizeH="0" baseline="0" dirty="0" smtClean="0">
                        <a:ln>
                          <a:noFill/>
                        </a:ln>
                        <a:solidFill>
                          <a:srgbClr val="000000"/>
                        </a:solidFill>
                        <a:effectLst/>
                        <a:latin typeface="Calibri" pitchFamily="34" charset="0"/>
                        <a:ea typeface="宋体"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pPr>
                      <a:r>
                        <a:rPr kumimoji="0" lang="en-US" altLang="zh-CN" sz="1200" b="0" i="0" u="none" strike="noStrike" cap="none" normalizeH="0" baseline="0" dirty="0" smtClean="0">
                          <a:ln>
                            <a:noFill/>
                          </a:ln>
                          <a:solidFill>
                            <a:schemeClr val="tx1"/>
                          </a:solidFill>
                          <a:effectLst/>
                          <a:latin typeface="Calibri" pitchFamily="34" charset="0"/>
                          <a:ea typeface="宋体" charset="-122"/>
                          <a:sym typeface="Calibri" pitchFamily="34" charset="0"/>
                        </a:rPr>
                        <a:t>Detection of misbehaving nodes in malicious organization dominant networks in internet of things</a:t>
                      </a:r>
                      <a:endParaRPr kumimoji="0" lang="zh-CN" altLang="en-US" sz="1200" b="0" i="0" u="none" strike="noStrike" cap="none" normalizeH="0" baseline="0" dirty="0" smtClean="0">
                        <a:ln>
                          <a:noFill/>
                        </a:ln>
                        <a:solidFill>
                          <a:schemeClr val="tx1"/>
                        </a:solidFill>
                        <a:effectLst/>
                        <a:latin typeface="Calibri" pitchFamily="34" charset="0"/>
                        <a:ea typeface="宋体" charset="-122"/>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rPr>
                        <a:t>Journal of Convergence Information Technology</a:t>
                      </a:r>
                      <a:endParaRPr kumimoji="0" lang="zh-CN" altLang="en-US" sz="1200" b="0" i="0" u="none" strike="noStrike" cap="none" normalizeH="0" baseline="0" dirty="0" smtClean="0">
                        <a:ln>
                          <a:noFill/>
                        </a:ln>
                        <a:solidFill>
                          <a:srgbClr val="000000"/>
                        </a:solidFill>
                        <a:effectLst/>
                        <a:latin typeface="Times New Roman"/>
                        <a:ea typeface="Times New Roman"/>
                        <a:cs typeface="Times New Roman"/>
                        <a:sym typeface="Calibri" pitchFamily="34"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2DEEF"/>
                    </a:solidFill>
                  </a:tcPr>
                </a:tc>
              </a:tr>
              <a:tr h="2936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smtClean="0">
                          <a:ln>
                            <a:noFill/>
                          </a:ln>
                          <a:solidFill>
                            <a:schemeClr val="tx1"/>
                          </a:solidFill>
                          <a:effectLst/>
                          <a:latin typeface="Calibri" pitchFamily="34" charset="0"/>
                          <a:ea typeface="宋体" charset="-122"/>
                        </a:rPr>
                        <a:t>…….</a:t>
                      </a:r>
                      <a:endParaRPr kumimoji="0" lang="zh-CN" altLang="zh-CN" sz="1200" b="0" i="0" u="none" strike="noStrike" cap="none" normalizeH="0" baseline="0" dirty="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chemeClr val="tx1"/>
                          </a:solidFill>
                          <a:effectLst/>
                          <a:latin typeface="Calibri" pitchFamily="34" charset="0"/>
                          <a:ea typeface="宋体" charset="-122"/>
                        </a:rPr>
                        <a:t>…….</a:t>
                      </a:r>
                      <a:endParaRPr kumimoji="0" lang="zh-CN" altLang="zh-CN" sz="1200" b="0" i="0" u="none" strike="noStrike" cap="none" normalizeH="0" baseline="0" smtClean="0">
                        <a:ln>
                          <a:noFill/>
                        </a:ln>
                        <a:solidFill>
                          <a:srgbClr val="000000"/>
                        </a:solidFill>
                        <a:effectLst/>
                        <a:latin typeface="宋体" charset="-122"/>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dirty="0" smtClean="0">
                          <a:ln>
                            <a:noFill/>
                          </a:ln>
                          <a:solidFill>
                            <a:schemeClr val="tx1"/>
                          </a:solidFill>
                          <a:effectLst/>
                          <a:latin typeface="Calibri" pitchFamily="34" charset="0"/>
                          <a:ea typeface="宋体" charset="-122"/>
                        </a:rPr>
                        <a:t>…….</a:t>
                      </a:r>
                      <a:endParaRPr kumimoji="0" lang="zh-CN" altLang="zh-CN" sz="1200" b="0" i="0" u="none" strike="noStrike" cap="none" normalizeH="0" baseline="0" dirty="0" smtClean="0">
                        <a:ln>
                          <a:noFill/>
                        </a:ln>
                        <a:solidFill>
                          <a:schemeClr val="tx1"/>
                        </a:solidFill>
                        <a:effectLst/>
                        <a:latin typeface="Calibri" pitchFamily="34" charset="0"/>
                        <a:ea typeface="Times New Roman"/>
                        <a:cs typeface="Times New Roman"/>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AEFF7"/>
                    </a:solidFill>
                  </a:tcPr>
                </a:tc>
              </a:tr>
            </a:tbl>
          </a:graphicData>
        </a:graphic>
      </p:graphicFrame>
    </p:spTree>
    <p:extLst>
      <p:ext uri="{BB962C8B-B14F-4D97-AF65-F5344CB8AC3E}">
        <p14:creationId xmlns:p14="http://schemas.microsoft.com/office/powerpoint/2010/main" val="4347938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wedge">
                                      <p:cBhvr>
                                        <p:cTn id="7" dur="500"/>
                                        <p:tgtEl>
                                          <p:spTgt spid="2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179294"/>
                                        </p:tgtEl>
                                        <p:attrNameLst>
                                          <p:attrName>style.visibility</p:attrName>
                                        </p:attrNameLst>
                                      </p:cBhvr>
                                      <p:to>
                                        <p:strVal val="visible"/>
                                      </p:to>
                                    </p:set>
                                    <p:animEffect transition="in" filter="wipe(left)">
                                      <p:cBhvr>
                                        <p:cTn id="14" dur="500"/>
                                        <p:tgtEl>
                                          <p:spTgt spid="179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idx="4294967295"/>
          </p:nvPr>
        </p:nvSpPr>
        <p:spPr>
          <a:xfrm>
            <a:off x="539552" y="2780928"/>
            <a:ext cx="7772400" cy="1470025"/>
          </a:xfrm>
        </p:spPr>
        <p:txBody>
          <a:bodyPr/>
          <a:lstStyle/>
          <a:p>
            <a:pPr>
              <a:defRPr/>
            </a:pPr>
            <a:r>
              <a:rPr lang="zh-CN" altLang="en-US" sz="8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谢谢</a:t>
            </a:r>
            <a:r>
              <a:rPr lang="en-US" altLang="zh-CN" sz="8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endParaRPr lang="zh-CN" altLang="en-US" sz="8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58722"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8F30C435-DED4-4BEF-96DF-C3E411C91368}"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pPr algn="l"/>
            <a:r>
              <a:rPr lang="zh-CN" altLang="en-US" sz="3200" b="1" kern="1200" dirty="0">
                <a:solidFill>
                  <a:srgbClr val="003399"/>
                </a:solidFill>
                <a:latin typeface="华文中宋" pitchFamily="2" charset="-122"/>
                <a:ea typeface="华文中宋" pitchFamily="2" charset="-122"/>
              </a:rPr>
              <a:t>物联网应用的查询需求</a:t>
            </a:r>
          </a:p>
        </p:txBody>
      </p:sp>
      <p:sp>
        <p:nvSpPr>
          <p:cNvPr id="5" name="矩形 4"/>
          <p:cNvSpPr/>
          <p:nvPr/>
        </p:nvSpPr>
        <p:spPr>
          <a:xfrm>
            <a:off x="179512" y="1496978"/>
            <a:ext cx="8496944" cy="707886"/>
          </a:xfrm>
          <a:prstGeom prst="rect">
            <a:avLst/>
          </a:prstGeom>
        </p:spPr>
        <p:txBody>
          <a:bodyPr wrap="square">
            <a:spAutoFit/>
          </a:bodyPr>
          <a:lstStyle/>
          <a:p>
            <a:pPr marL="342900" indent="-342900">
              <a:buFont typeface="Arial" pitchFamily="34" charset="0"/>
              <a:buChar char="•"/>
            </a:pPr>
            <a:r>
              <a:rPr lang="zh-CN" altLang="en-US" sz="2000" b="1" dirty="0" smtClean="0">
                <a:latin typeface="+mj-ea"/>
                <a:ea typeface="+mj-ea"/>
              </a:rPr>
              <a:t>这些物联网应用的特点是以设备和物体数据为基础。因此，随时关注设备、物体的状态变化需求，使得需要一种手段来查询</a:t>
            </a:r>
            <a:r>
              <a:rPr lang="en-US" altLang="zh-CN" sz="2000" b="1" dirty="0" smtClean="0">
                <a:latin typeface="+mj-ea"/>
                <a:ea typeface="+mj-ea"/>
              </a:rPr>
              <a:t>/</a:t>
            </a:r>
            <a:r>
              <a:rPr lang="zh-CN" altLang="en-US" sz="2000" b="1" dirty="0" smtClean="0">
                <a:latin typeface="+mj-ea"/>
                <a:ea typeface="+mj-ea"/>
              </a:rPr>
              <a:t>获取物体的状态。</a:t>
            </a:r>
            <a:endParaRPr lang="en-US" altLang="zh-CN" sz="2000" b="1" dirty="0" smtClean="0">
              <a:latin typeface="+mj-ea"/>
              <a:ea typeface="+mj-ea"/>
            </a:endParaRPr>
          </a:p>
        </p:txBody>
      </p:sp>
      <p:sp>
        <p:nvSpPr>
          <p:cNvPr id="6" name="TextBox 5"/>
          <p:cNvSpPr txBox="1"/>
          <p:nvPr/>
        </p:nvSpPr>
        <p:spPr>
          <a:xfrm>
            <a:off x="179512" y="2269321"/>
            <a:ext cx="3240360" cy="1015663"/>
          </a:xfrm>
          <a:prstGeom prst="rect">
            <a:avLst/>
          </a:prstGeom>
          <a:noFill/>
        </p:spPr>
        <p:txBody>
          <a:bodyPr wrap="square" rtlCol="0">
            <a:spAutoFit/>
          </a:bodyPr>
          <a:lstStyle/>
          <a:p>
            <a:pPr marL="342900" indent="-342900">
              <a:buFont typeface="Arial" pitchFamily="34" charset="0"/>
              <a:buChar char="•"/>
            </a:pPr>
            <a:r>
              <a:rPr lang="zh-CN" altLang="en-US" sz="2000" b="1" dirty="0">
                <a:latin typeface="+mj-ea"/>
                <a:ea typeface="+mj-ea"/>
              </a:rPr>
              <a:t>于是，各行各业出现了针对各应用的物</a:t>
            </a:r>
            <a:r>
              <a:rPr lang="zh-CN" altLang="en-US" sz="2000" b="1" dirty="0" smtClean="0">
                <a:latin typeface="+mj-ea"/>
                <a:ea typeface="+mj-ea"/>
              </a:rPr>
              <a:t>联网专用查询</a:t>
            </a:r>
            <a:r>
              <a:rPr lang="zh-CN" altLang="en-US" sz="2000" b="1" dirty="0">
                <a:latin typeface="+mj-ea"/>
                <a:ea typeface="+mj-ea"/>
              </a:rPr>
              <a:t>系统</a:t>
            </a:r>
          </a:p>
        </p:txBody>
      </p:sp>
      <p:grpSp>
        <p:nvGrpSpPr>
          <p:cNvPr id="7" name="组合 6"/>
          <p:cNvGrpSpPr/>
          <p:nvPr/>
        </p:nvGrpSpPr>
        <p:grpSpPr>
          <a:xfrm>
            <a:off x="3635896" y="2422247"/>
            <a:ext cx="5068541" cy="2662937"/>
            <a:chOff x="179512" y="1772816"/>
            <a:chExt cx="5068541" cy="2662937"/>
          </a:xfrm>
        </p:grpSpPr>
        <p:sp>
          <p:nvSpPr>
            <p:cNvPr id="8" name="圆角矩形 7"/>
            <p:cNvSpPr/>
            <p:nvPr/>
          </p:nvSpPr>
          <p:spPr>
            <a:xfrm>
              <a:off x="205103" y="3076357"/>
              <a:ext cx="1010026" cy="13593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p>
          </p:txBody>
        </p:sp>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281" y="3456988"/>
              <a:ext cx="803886" cy="84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77818" y="3181600"/>
              <a:ext cx="902811" cy="307777"/>
            </a:xfrm>
            <a:prstGeom prst="rect">
              <a:avLst/>
            </a:prstGeom>
          </p:spPr>
          <p:txBody>
            <a:bodyPr wrap="none">
              <a:spAutoFit/>
            </a:bodyPr>
            <a:lstStyle/>
            <a:p>
              <a:pPr algn="ctr"/>
              <a:r>
                <a:rPr lang="zh-CN" altLang="en-US" sz="1400" dirty="0"/>
                <a:t>查询</a:t>
              </a:r>
              <a:r>
                <a:rPr lang="zh-CN" altLang="en-US" sz="1400" dirty="0" smtClean="0"/>
                <a:t>系统</a:t>
              </a:r>
              <a:endParaRPr lang="zh-CN" altLang="en-US" sz="1400" dirty="0"/>
            </a:p>
          </p:txBody>
        </p:sp>
        <p:sp>
          <p:nvSpPr>
            <p:cNvPr id="11" name="圆角矩形 10"/>
            <p:cNvSpPr/>
            <p:nvPr/>
          </p:nvSpPr>
          <p:spPr>
            <a:xfrm>
              <a:off x="1523279" y="3076357"/>
              <a:ext cx="1010026" cy="13593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p>
          </p:txBody>
        </p:sp>
        <p:pic>
          <p:nvPicPr>
            <p:cNvPr id="1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5457" y="3456988"/>
              <a:ext cx="803886" cy="84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1595993" y="3181600"/>
              <a:ext cx="902811" cy="307777"/>
            </a:xfrm>
            <a:prstGeom prst="rect">
              <a:avLst/>
            </a:prstGeom>
          </p:spPr>
          <p:txBody>
            <a:bodyPr wrap="none">
              <a:spAutoFit/>
            </a:bodyPr>
            <a:lstStyle/>
            <a:p>
              <a:pPr algn="ctr"/>
              <a:r>
                <a:rPr lang="zh-CN" altLang="en-US" sz="1400" dirty="0"/>
                <a:t>查询</a:t>
              </a:r>
              <a:r>
                <a:rPr lang="zh-CN" altLang="en-US" sz="1400" dirty="0" smtClean="0"/>
                <a:t>系统</a:t>
              </a:r>
              <a:endParaRPr lang="zh-CN" altLang="en-US" sz="1400" dirty="0"/>
            </a:p>
          </p:txBody>
        </p:sp>
        <p:sp>
          <p:nvSpPr>
            <p:cNvPr id="14" name="圆角矩形 13"/>
            <p:cNvSpPr/>
            <p:nvPr/>
          </p:nvSpPr>
          <p:spPr>
            <a:xfrm>
              <a:off x="2854496" y="3076357"/>
              <a:ext cx="1010026" cy="13593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p>
          </p:txBody>
        </p:sp>
        <p:pic>
          <p:nvPicPr>
            <p:cNvPr id="1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674" y="3456988"/>
              <a:ext cx="803886" cy="84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927210" y="3181600"/>
              <a:ext cx="902811" cy="307777"/>
            </a:xfrm>
            <a:prstGeom prst="rect">
              <a:avLst/>
            </a:prstGeom>
          </p:spPr>
          <p:txBody>
            <a:bodyPr wrap="none">
              <a:spAutoFit/>
            </a:bodyPr>
            <a:lstStyle/>
            <a:p>
              <a:pPr algn="ctr"/>
              <a:r>
                <a:rPr lang="zh-CN" altLang="en-US" sz="1400" dirty="0" smtClean="0"/>
                <a:t>查询系统</a:t>
              </a:r>
              <a:endParaRPr lang="zh-CN" altLang="en-US" sz="1400" dirty="0"/>
            </a:p>
          </p:txBody>
        </p:sp>
        <p:sp>
          <p:nvSpPr>
            <p:cNvPr id="17" name="圆角矩形 16"/>
            <p:cNvSpPr/>
            <p:nvPr/>
          </p:nvSpPr>
          <p:spPr>
            <a:xfrm>
              <a:off x="4165821" y="3076357"/>
              <a:ext cx="1010026" cy="135939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400"/>
            </a:p>
          </p:txBody>
        </p:sp>
        <p:pic>
          <p:nvPicPr>
            <p:cNvPr id="1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7999" y="3456988"/>
              <a:ext cx="803886" cy="841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矩形 18"/>
            <p:cNvSpPr/>
            <p:nvPr/>
          </p:nvSpPr>
          <p:spPr>
            <a:xfrm>
              <a:off x="4238534" y="3181600"/>
              <a:ext cx="902811" cy="307777"/>
            </a:xfrm>
            <a:prstGeom prst="rect">
              <a:avLst/>
            </a:prstGeom>
          </p:spPr>
          <p:txBody>
            <a:bodyPr wrap="none">
              <a:spAutoFit/>
            </a:bodyPr>
            <a:lstStyle/>
            <a:p>
              <a:pPr algn="ctr"/>
              <a:r>
                <a:rPr lang="zh-CN" altLang="en-US" sz="1400" dirty="0" smtClean="0"/>
                <a:t>查询系统</a:t>
              </a:r>
              <a:endParaRPr lang="zh-CN" altLang="en-US" sz="1400" dirty="0"/>
            </a:p>
          </p:txBody>
        </p:sp>
        <p:sp>
          <p:nvSpPr>
            <p:cNvPr id="20" name="下箭头 19"/>
            <p:cNvSpPr/>
            <p:nvPr/>
          </p:nvSpPr>
          <p:spPr>
            <a:xfrm>
              <a:off x="494498" y="2652806"/>
              <a:ext cx="347274" cy="4235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a:p>
          </p:txBody>
        </p:sp>
        <p:sp>
          <p:nvSpPr>
            <p:cNvPr id="21" name="下箭头 20"/>
            <p:cNvSpPr/>
            <p:nvPr/>
          </p:nvSpPr>
          <p:spPr>
            <a:xfrm>
              <a:off x="1854655" y="2631551"/>
              <a:ext cx="347274" cy="4235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a:p>
          </p:txBody>
        </p:sp>
        <p:sp>
          <p:nvSpPr>
            <p:cNvPr id="22" name="下箭头 21"/>
            <p:cNvSpPr/>
            <p:nvPr/>
          </p:nvSpPr>
          <p:spPr>
            <a:xfrm>
              <a:off x="3185872" y="2631551"/>
              <a:ext cx="347274" cy="4235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a:p>
          </p:txBody>
        </p:sp>
        <p:sp>
          <p:nvSpPr>
            <p:cNvPr id="23" name="下箭头 22"/>
            <p:cNvSpPr/>
            <p:nvPr/>
          </p:nvSpPr>
          <p:spPr>
            <a:xfrm>
              <a:off x="4516305" y="2625439"/>
              <a:ext cx="347274" cy="423551"/>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a:p>
          </p:txBody>
        </p:sp>
        <p:sp>
          <p:nvSpPr>
            <p:cNvPr id="24" name="TextBox 23"/>
            <p:cNvSpPr txBox="1"/>
            <p:nvPr/>
          </p:nvSpPr>
          <p:spPr>
            <a:xfrm>
              <a:off x="783893" y="2641350"/>
              <a:ext cx="432521" cy="406723"/>
            </a:xfrm>
            <a:prstGeom prst="rect">
              <a:avLst/>
            </a:prstGeom>
            <a:noFill/>
          </p:spPr>
          <p:txBody>
            <a:bodyPr wrap="none" rtlCol="0">
              <a:spAutoFit/>
            </a:bodyPr>
            <a:lstStyle/>
            <a:p>
              <a:r>
                <a:rPr lang="zh-CN" altLang="en-US" sz="1100" dirty="0" smtClean="0"/>
                <a:t>独立</a:t>
              </a:r>
              <a:endParaRPr lang="en-US" altLang="zh-CN" sz="1100" dirty="0" smtClean="0"/>
            </a:p>
            <a:p>
              <a:r>
                <a:rPr lang="zh-CN" altLang="en-US" sz="1100" dirty="0" smtClean="0"/>
                <a:t>开发</a:t>
              </a:r>
              <a:endParaRPr lang="zh-CN" altLang="en-US" sz="1100" dirty="0"/>
            </a:p>
          </p:txBody>
        </p:sp>
        <p:sp>
          <p:nvSpPr>
            <p:cNvPr id="25" name="TextBox 24"/>
            <p:cNvSpPr txBox="1"/>
            <p:nvPr/>
          </p:nvSpPr>
          <p:spPr>
            <a:xfrm>
              <a:off x="2172990" y="2631551"/>
              <a:ext cx="432521" cy="406723"/>
            </a:xfrm>
            <a:prstGeom prst="rect">
              <a:avLst/>
            </a:prstGeom>
            <a:noFill/>
          </p:spPr>
          <p:txBody>
            <a:bodyPr wrap="none" rtlCol="0">
              <a:spAutoFit/>
            </a:bodyPr>
            <a:lstStyle/>
            <a:p>
              <a:r>
                <a:rPr lang="zh-CN" altLang="en-US" sz="1100" dirty="0" smtClean="0"/>
                <a:t>独立</a:t>
              </a:r>
              <a:endParaRPr lang="en-US" altLang="zh-CN" sz="1100" dirty="0" smtClean="0"/>
            </a:p>
            <a:p>
              <a:r>
                <a:rPr lang="zh-CN" altLang="en-US" sz="1100" dirty="0" smtClean="0"/>
                <a:t>开发</a:t>
              </a:r>
              <a:endParaRPr lang="zh-CN" altLang="en-US" sz="1100" dirty="0"/>
            </a:p>
          </p:txBody>
        </p:sp>
        <p:sp>
          <p:nvSpPr>
            <p:cNvPr id="26" name="TextBox 25"/>
            <p:cNvSpPr txBox="1"/>
            <p:nvPr/>
          </p:nvSpPr>
          <p:spPr>
            <a:xfrm>
              <a:off x="3446327" y="2631551"/>
              <a:ext cx="432521" cy="406723"/>
            </a:xfrm>
            <a:prstGeom prst="rect">
              <a:avLst/>
            </a:prstGeom>
            <a:noFill/>
          </p:spPr>
          <p:txBody>
            <a:bodyPr wrap="none" rtlCol="0">
              <a:spAutoFit/>
            </a:bodyPr>
            <a:lstStyle/>
            <a:p>
              <a:r>
                <a:rPr lang="zh-CN" altLang="en-US" sz="1100" dirty="0" smtClean="0"/>
                <a:t>独立</a:t>
              </a:r>
              <a:endParaRPr lang="en-US" altLang="zh-CN" sz="1100" dirty="0" smtClean="0"/>
            </a:p>
            <a:p>
              <a:r>
                <a:rPr lang="zh-CN" altLang="en-US" sz="1100" dirty="0" smtClean="0"/>
                <a:t>开发</a:t>
              </a:r>
              <a:endParaRPr lang="zh-CN" altLang="en-US" sz="1100" dirty="0"/>
            </a:p>
          </p:txBody>
        </p:sp>
        <p:sp>
          <p:nvSpPr>
            <p:cNvPr id="27" name="TextBox 26"/>
            <p:cNvSpPr txBox="1"/>
            <p:nvPr/>
          </p:nvSpPr>
          <p:spPr>
            <a:xfrm>
              <a:off x="4815532" y="2641048"/>
              <a:ext cx="432521" cy="406723"/>
            </a:xfrm>
            <a:prstGeom prst="rect">
              <a:avLst/>
            </a:prstGeom>
            <a:noFill/>
          </p:spPr>
          <p:txBody>
            <a:bodyPr wrap="none" rtlCol="0">
              <a:spAutoFit/>
            </a:bodyPr>
            <a:lstStyle/>
            <a:p>
              <a:r>
                <a:rPr lang="zh-CN" altLang="en-US" sz="1100" dirty="0" smtClean="0"/>
                <a:t>独立</a:t>
              </a:r>
              <a:endParaRPr lang="en-US" altLang="zh-CN" sz="1100" dirty="0" smtClean="0"/>
            </a:p>
            <a:p>
              <a:r>
                <a:rPr lang="zh-CN" altLang="en-US" sz="1100" dirty="0" smtClean="0"/>
                <a:t>开发</a:t>
              </a:r>
              <a:endParaRPr lang="zh-CN" altLang="en-US" sz="1100" dirty="0"/>
            </a:p>
          </p:txBody>
        </p:sp>
        <p:pic>
          <p:nvPicPr>
            <p:cNvPr id="28" name="图片 2" descr="http://www.czzl.gov.cn/Files/Remoteupfile/2008-9/22/U1202P308T1D104844F4DT2008092210414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772817"/>
              <a:ext cx="1083403" cy="584177"/>
            </a:xfrm>
            <a:prstGeom prst="rect">
              <a:avLst/>
            </a:prstGeom>
            <a:ln/>
            <a:extLst/>
          </p:spPr>
          <p:style>
            <a:lnRef idx="1">
              <a:schemeClr val="accent1"/>
            </a:lnRef>
            <a:fillRef idx="2">
              <a:schemeClr val="accent1"/>
            </a:fillRef>
            <a:effectRef idx="1">
              <a:schemeClr val="accent1"/>
            </a:effectRef>
            <a:fontRef idx="minor">
              <a:schemeClr val="dk1"/>
            </a:fontRef>
          </p:style>
        </p:pic>
        <p:sp>
          <p:nvSpPr>
            <p:cNvPr id="29" name="TextBox 28"/>
            <p:cNvSpPr txBox="1"/>
            <p:nvPr/>
          </p:nvSpPr>
          <p:spPr>
            <a:xfrm>
              <a:off x="352418" y="2372630"/>
              <a:ext cx="723275" cy="2539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050" dirty="0">
                  <a:solidFill>
                    <a:schemeClr val="tx1"/>
                  </a:solidFill>
                  <a:latin typeface="微软雅黑" pitchFamily="34" charset="-122"/>
                  <a:ea typeface="微软雅黑" pitchFamily="34" charset="-122"/>
                </a:rPr>
                <a:t>打车</a:t>
              </a:r>
              <a:r>
                <a:rPr lang="zh-CN" altLang="en-US" sz="1050" dirty="0" smtClean="0">
                  <a:solidFill>
                    <a:schemeClr val="tx1"/>
                  </a:solidFill>
                  <a:latin typeface="微软雅黑" pitchFamily="34" charset="-122"/>
                  <a:ea typeface="微软雅黑" pitchFamily="34" charset="-122"/>
                </a:rPr>
                <a:t>服务</a:t>
              </a:r>
              <a:endParaRPr lang="zh-CN" altLang="en-US" sz="1050" dirty="0">
                <a:solidFill>
                  <a:schemeClr val="tx1"/>
                </a:solidFill>
                <a:latin typeface="微软雅黑" pitchFamily="34" charset="-122"/>
                <a:ea typeface="微软雅黑" pitchFamily="34" charset="-122"/>
              </a:endParaRPr>
            </a:p>
          </p:txBody>
        </p:sp>
        <p:pic>
          <p:nvPicPr>
            <p:cNvPr id="30" name="Picture 85" descr="환경 센터"/>
            <p:cNvPicPr>
              <a:picLocks noChangeAspect="1" noChangeArrowheads="1"/>
            </p:cNvPicPr>
            <p:nvPr/>
          </p:nvPicPr>
          <p:blipFill>
            <a:blip r:embed="rId5"/>
            <a:srcRect/>
            <a:stretch>
              <a:fillRect/>
            </a:stretch>
          </p:blipFill>
          <p:spPr bwMode="auto">
            <a:xfrm>
              <a:off x="1492366" y="1772816"/>
              <a:ext cx="1099680" cy="602250"/>
            </a:xfrm>
            <a:prstGeom prst="rect">
              <a:avLst/>
            </a:prstGeom>
            <a:ln>
              <a:headEnd/>
              <a:tailEnd/>
            </a:ln>
          </p:spPr>
          <p:style>
            <a:lnRef idx="1">
              <a:schemeClr val="accent1"/>
            </a:lnRef>
            <a:fillRef idx="2">
              <a:schemeClr val="accent1"/>
            </a:fillRef>
            <a:effectRef idx="1">
              <a:schemeClr val="accent1"/>
            </a:effectRef>
            <a:fontRef idx="minor">
              <a:schemeClr val="dk1"/>
            </a:fontRef>
          </p:style>
        </p:pic>
        <p:sp>
          <p:nvSpPr>
            <p:cNvPr id="31" name="TextBox 30"/>
            <p:cNvSpPr txBox="1"/>
            <p:nvPr/>
          </p:nvSpPr>
          <p:spPr>
            <a:xfrm>
              <a:off x="1403648" y="2372630"/>
              <a:ext cx="1168838" cy="27180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050" dirty="0">
                  <a:solidFill>
                    <a:schemeClr val="tx1"/>
                  </a:solidFill>
                  <a:latin typeface="微软雅黑" pitchFamily="34" charset="-122"/>
                  <a:ea typeface="微软雅黑" pitchFamily="34" charset="-122"/>
                </a:rPr>
                <a:t>城市安全视频监控</a:t>
              </a:r>
            </a:p>
          </p:txBody>
        </p:sp>
        <p:pic>
          <p:nvPicPr>
            <p:cNvPr id="32" name="Picture 24"/>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843808" y="1772816"/>
              <a:ext cx="1058081" cy="584178"/>
            </a:xfrm>
            <a:prstGeom prst="rect">
              <a:avLst/>
            </a:prstGeom>
            <a:ln/>
            <a:extLst/>
          </p:spPr>
          <p:style>
            <a:lnRef idx="1">
              <a:schemeClr val="accent1"/>
            </a:lnRef>
            <a:fillRef idx="2">
              <a:schemeClr val="accent1"/>
            </a:fillRef>
            <a:effectRef idx="1">
              <a:schemeClr val="accent1"/>
            </a:effectRef>
            <a:fontRef idx="minor">
              <a:schemeClr val="dk1"/>
            </a:fontRef>
          </p:style>
        </p:pic>
        <p:sp>
          <p:nvSpPr>
            <p:cNvPr id="33" name="TextBox 32"/>
            <p:cNvSpPr txBox="1"/>
            <p:nvPr/>
          </p:nvSpPr>
          <p:spPr>
            <a:xfrm>
              <a:off x="2893003" y="2382996"/>
              <a:ext cx="958917" cy="2539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altLang="zh-CN" sz="1050" dirty="0" smtClean="0">
                  <a:solidFill>
                    <a:schemeClr val="tx1"/>
                  </a:solidFill>
                  <a:latin typeface="微软雅黑" pitchFamily="34" charset="-122"/>
                  <a:ea typeface="微软雅黑" pitchFamily="34" charset="-122"/>
                </a:rPr>
                <a:t>911</a:t>
              </a:r>
              <a:r>
                <a:rPr lang="zh-CN" altLang="en-US" sz="1050" dirty="0">
                  <a:solidFill>
                    <a:schemeClr val="tx1"/>
                  </a:solidFill>
                  <a:latin typeface="微软雅黑" pitchFamily="34" charset="-122"/>
                  <a:ea typeface="微软雅黑" pitchFamily="34" charset="-122"/>
                </a:rPr>
                <a:t>紧急救助</a:t>
              </a:r>
            </a:p>
          </p:txBody>
        </p:sp>
        <p:pic>
          <p:nvPicPr>
            <p:cNvPr id="34" name="Picture 8" descr="http://image.cn.made-in-china.com/2f0j01aCFEuJIghHbe/%E5%9B%BD%E9%99%85%E7%89%A9%E6%B5%8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63702" y="1772816"/>
              <a:ext cx="1064736" cy="61018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4307718" y="2382996"/>
              <a:ext cx="723275" cy="25391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zh-CN" altLang="en-US" sz="1050" dirty="0" smtClean="0">
                  <a:solidFill>
                    <a:schemeClr val="tx1"/>
                  </a:solidFill>
                  <a:latin typeface="微软雅黑" pitchFamily="34" charset="-122"/>
                  <a:ea typeface="微软雅黑" pitchFamily="34" charset="-122"/>
                </a:rPr>
                <a:t>物流服务</a:t>
              </a:r>
              <a:endParaRPr lang="zh-CN" altLang="en-US" sz="1050" dirty="0">
                <a:solidFill>
                  <a:schemeClr val="tx1"/>
                </a:solidFill>
                <a:latin typeface="微软雅黑" pitchFamily="34" charset="-122"/>
                <a:ea typeface="微软雅黑" pitchFamily="34" charset="-122"/>
              </a:endParaRPr>
            </a:p>
          </p:txBody>
        </p:sp>
      </p:grpSp>
      <p:sp>
        <p:nvSpPr>
          <p:cNvPr id="67" name="TextBox 66"/>
          <p:cNvSpPr txBox="1"/>
          <p:nvPr/>
        </p:nvSpPr>
        <p:spPr>
          <a:xfrm>
            <a:off x="179512" y="3290208"/>
            <a:ext cx="3240360" cy="1938992"/>
          </a:xfrm>
          <a:prstGeom prst="rect">
            <a:avLst/>
          </a:prstGeom>
          <a:noFill/>
        </p:spPr>
        <p:txBody>
          <a:bodyPr wrap="square" rtlCol="0">
            <a:spAutoFit/>
          </a:bodyPr>
          <a:lstStyle/>
          <a:p>
            <a:pPr marL="342900" indent="-342900">
              <a:buFont typeface="Arial" pitchFamily="34" charset="0"/>
              <a:buChar char="•"/>
            </a:pPr>
            <a:r>
              <a:rPr lang="zh-CN" altLang="en-US" sz="2000" b="1" dirty="0">
                <a:latin typeface="+mj-ea"/>
                <a:ea typeface="+mj-ea"/>
              </a:rPr>
              <a:t>但是</a:t>
            </a:r>
            <a:r>
              <a:rPr lang="zh-CN" altLang="en-US" sz="2000" b="1" dirty="0" smtClean="0">
                <a:latin typeface="+mj-ea"/>
                <a:ea typeface="+mj-ea"/>
              </a:rPr>
              <a:t>，</a:t>
            </a:r>
            <a:r>
              <a:rPr lang="zh-CN" altLang="en-US" sz="2000" b="1" dirty="0" smtClean="0">
                <a:solidFill>
                  <a:srgbClr val="FF0000"/>
                </a:solidFill>
                <a:latin typeface="+mj-ea"/>
                <a:ea typeface="+mj-ea"/>
              </a:rPr>
              <a:t>搜索</a:t>
            </a:r>
            <a:r>
              <a:rPr lang="zh-CN" altLang="en-US" sz="2000" b="1" dirty="0" smtClean="0">
                <a:latin typeface="+mj-ea"/>
                <a:ea typeface="+mj-ea"/>
              </a:rPr>
              <a:t>需要对多来源的数据进行关联（人与多个物联系统发生关联）。而针对单一数据来源的查询系统，无法满足这种需求</a:t>
            </a:r>
            <a:endParaRPr lang="zh-CN" altLang="en-US" sz="2000" b="1" dirty="0">
              <a:latin typeface="+mj-ea"/>
              <a:ea typeface="+mj-ea"/>
            </a:endParaRPr>
          </a:p>
        </p:txBody>
      </p:sp>
      <p:sp>
        <p:nvSpPr>
          <p:cNvPr id="68" name="矩形 67"/>
          <p:cNvSpPr/>
          <p:nvPr/>
        </p:nvSpPr>
        <p:spPr>
          <a:xfrm>
            <a:off x="251520" y="5589240"/>
            <a:ext cx="8748464" cy="1015663"/>
          </a:xfrm>
          <a:prstGeom prst="rect">
            <a:avLst/>
          </a:prstGeom>
          <a:solidFill>
            <a:srgbClr val="FFC000"/>
          </a:solidFill>
        </p:spPr>
        <p:txBody>
          <a:bodyPr wrap="square">
            <a:spAutoFit/>
          </a:bodyPr>
          <a:lstStyle/>
          <a:p>
            <a:pPr algn="just">
              <a:lnSpc>
                <a:spcPct val="150000"/>
              </a:lnSpc>
            </a:pPr>
            <a:r>
              <a:rPr lang="zh-CN" altLang="en-US" sz="2000" b="1" kern="0" dirty="0" smtClean="0">
                <a:solidFill>
                  <a:srgbClr val="002060"/>
                </a:solidFill>
                <a:latin typeface="+mj-ea"/>
                <a:ea typeface="+mj-ea"/>
                <a:cs typeface="华文中宋"/>
              </a:rPr>
              <a:t>因此，物联网需要一种搜索引擎，能为</a:t>
            </a:r>
            <a:r>
              <a:rPr lang="zh-CN" altLang="en-US" sz="2000" b="1" kern="0" dirty="0">
                <a:solidFill>
                  <a:srgbClr val="002060"/>
                </a:solidFill>
                <a:latin typeface="+mj-ea"/>
                <a:ea typeface="+mj-ea"/>
                <a:cs typeface="华文中宋"/>
              </a:rPr>
              <a:t>用户提供统一的访问</a:t>
            </a:r>
            <a:r>
              <a:rPr lang="zh-CN" altLang="en-US" sz="2000" b="1" kern="0" dirty="0" smtClean="0">
                <a:solidFill>
                  <a:srgbClr val="002060"/>
                </a:solidFill>
                <a:latin typeface="+mj-ea"/>
                <a:ea typeface="+mj-ea"/>
                <a:cs typeface="华文中宋"/>
              </a:rPr>
              <a:t>入口，关联多源数据，产生用户需要的结果。这就是</a:t>
            </a:r>
            <a:r>
              <a:rPr lang="zh-CN" altLang="en-US" sz="2000" b="1" kern="0" dirty="0" smtClean="0">
                <a:solidFill>
                  <a:srgbClr val="FF0000"/>
                </a:solidFill>
                <a:latin typeface="+mj-ea"/>
                <a:ea typeface="+mj-ea"/>
                <a:cs typeface="华文中宋"/>
              </a:rPr>
              <a:t>物联网搜索引擎</a:t>
            </a:r>
            <a:r>
              <a:rPr lang="zh-CN" altLang="en-US" sz="2000" b="1" kern="0" dirty="0" smtClean="0">
                <a:solidFill>
                  <a:srgbClr val="002060"/>
                </a:solidFill>
                <a:latin typeface="+mj-ea"/>
                <a:ea typeface="+mj-ea"/>
                <a:cs typeface="华文中宋"/>
              </a:rPr>
              <a:t>。</a:t>
            </a:r>
            <a:endParaRPr lang="zh-CN" altLang="en-US" sz="2000" b="1" kern="0" dirty="0">
              <a:solidFill>
                <a:srgbClr val="002060"/>
              </a:solidFill>
              <a:latin typeface="+mj-ea"/>
              <a:ea typeface="+mj-ea"/>
              <a:cs typeface="华文中宋"/>
            </a:endParaRPr>
          </a:p>
        </p:txBody>
      </p:sp>
    </p:spTree>
    <p:extLst>
      <p:ext uri="{BB962C8B-B14F-4D97-AF65-F5344CB8AC3E}">
        <p14:creationId xmlns:p14="http://schemas.microsoft.com/office/powerpoint/2010/main" val="3990646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 calcmode="lin" valueType="num">
                                      <p:cBhvr additive="base">
                                        <p:cTn id="12" dur="500" fill="hold"/>
                                        <p:tgtEl>
                                          <p:spTgt spid="68"/>
                                        </p:tgtEl>
                                        <p:attrNameLst>
                                          <p:attrName>ppt_x</p:attrName>
                                        </p:attrNameLst>
                                      </p:cBhvr>
                                      <p:tavLst>
                                        <p:tav tm="0">
                                          <p:val>
                                            <p:strVal val="#ppt_x"/>
                                          </p:val>
                                        </p:tav>
                                        <p:tav tm="100000">
                                          <p:val>
                                            <p:strVal val="#ppt_x"/>
                                          </p:val>
                                        </p:tav>
                                      </p:tavLst>
                                    </p:anim>
                                    <p:anim calcmode="lin" valueType="num">
                                      <p:cBhvr additive="base">
                                        <p:cTn id="1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ChangeArrowheads="1"/>
          </p:cNvSpPr>
          <p:nvPr/>
        </p:nvSpPr>
        <p:spPr bwMode="auto">
          <a:xfrm>
            <a:off x="249238" y="1289050"/>
            <a:ext cx="8499475" cy="3094038"/>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20481"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物联网搜索定义</a:t>
            </a:r>
          </a:p>
        </p:txBody>
      </p:sp>
      <p:sp>
        <p:nvSpPr>
          <p:cNvPr id="39939" name="内容占位符 2"/>
          <p:cNvSpPr>
            <a:spLocks noGrp="1"/>
          </p:cNvSpPr>
          <p:nvPr>
            <p:ph idx="4294967295"/>
          </p:nvPr>
        </p:nvSpPr>
        <p:spPr>
          <a:xfrm>
            <a:off x="323850" y="1196975"/>
            <a:ext cx="8229600" cy="3211513"/>
          </a:xfrm>
        </p:spPr>
        <p:txBody>
          <a:bodyPr/>
          <a:lstStyle/>
          <a:p>
            <a:pPr eaLnBrk="1" hangingPunct="1">
              <a:lnSpc>
                <a:spcPct val="150000"/>
              </a:lnSpc>
            </a:pPr>
            <a:r>
              <a:rPr lang="zh-CN" altLang="en-US" sz="2400" b="1" dirty="0" smtClean="0">
                <a:solidFill>
                  <a:srgbClr val="FF0000"/>
                </a:solidFill>
                <a:latin typeface="华文中宋"/>
                <a:ea typeface="华文中宋"/>
                <a:cs typeface="华文中宋"/>
              </a:rPr>
              <a:t>物联网搜索</a:t>
            </a:r>
            <a:r>
              <a:rPr lang="zh-CN" altLang="en-US" sz="2400" dirty="0" smtClean="0">
                <a:latin typeface="华文中宋"/>
                <a:ea typeface="华文中宋"/>
                <a:cs typeface="华文中宋"/>
              </a:rPr>
              <a:t>主要是指根据一定的策略和方法从物联网上获取设备、物体的信息，对这些信息进行组织和管理，为用户提供各类检索服务，并返回满足需求的信息。</a:t>
            </a:r>
            <a:endParaRPr lang="en-US" altLang="zh-CN" sz="2400" dirty="0" smtClean="0">
              <a:latin typeface="华文中宋"/>
              <a:ea typeface="华文中宋"/>
              <a:cs typeface="华文中宋"/>
            </a:endParaRPr>
          </a:p>
          <a:p>
            <a:pPr lvl="1" eaLnBrk="1" hangingPunct="1">
              <a:lnSpc>
                <a:spcPct val="150000"/>
              </a:lnSpc>
            </a:pPr>
            <a:r>
              <a:rPr lang="zh-CN" altLang="en-US" sz="2000" dirty="0" smtClean="0">
                <a:latin typeface="华文中宋"/>
                <a:ea typeface="华文中宋"/>
                <a:cs typeface="华文中宋"/>
              </a:rPr>
              <a:t>搜索内容由传统</a:t>
            </a:r>
            <a:r>
              <a:rPr lang="zh-CN" altLang="en-US" sz="2000" dirty="0" smtClean="0">
                <a:solidFill>
                  <a:srgbClr val="FF0000"/>
                </a:solidFill>
                <a:latin typeface="华文中宋"/>
                <a:ea typeface="华文中宋"/>
                <a:cs typeface="华文中宋"/>
              </a:rPr>
              <a:t>信息</a:t>
            </a:r>
            <a:r>
              <a:rPr lang="zh-CN" altLang="en-US" sz="2000" dirty="0" smtClean="0">
                <a:latin typeface="华文中宋"/>
                <a:ea typeface="华文中宋"/>
                <a:cs typeface="华文中宋"/>
              </a:rPr>
              <a:t>扩展到了</a:t>
            </a:r>
            <a:r>
              <a:rPr lang="zh-CN" altLang="en-US" sz="2000" dirty="0">
                <a:solidFill>
                  <a:srgbClr val="FF0000"/>
                </a:solidFill>
                <a:latin typeface="华文中宋"/>
                <a:ea typeface="华文中宋"/>
                <a:cs typeface="华文中宋"/>
              </a:rPr>
              <a:t>设备</a:t>
            </a:r>
            <a:r>
              <a:rPr lang="zh-CN" altLang="en-US" sz="2000" dirty="0" smtClean="0">
                <a:solidFill>
                  <a:srgbClr val="FF0000"/>
                </a:solidFill>
                <a:latin typeface="华文中宋"/>
                <a:ea typeface="华文中宋"/>
                <a:cs typeface="华文中宋"/>
              </a:rPr>
              <a:t>、人、物体</a:t>
            </a:r>
            <a:r>
              <a:rPr lang="zh-CN" altLang="en-US" sz="2000" dirty="0">
                <a:latin typeface="华文中宋"/>
                <a:ea typeface="华文中宋"/>
                <a:cs typeface="华文中宋"/>
              </a:rPr>
              <a:t>和</a:t>
            </a:r>
            <a:r>
              <a:rPr lang="zh-CN" altLang="en-US" sz="2000" dirty="0" smtClean="0">
                <a:solidFill>
                  <a:srgbClr val="FF0000"/>
                </a:solidFill>
                <a:latin typeface="华文中宋"/>
                <a:ea typeface="华文中宋"/>
                <a:cs typeface="华文中宋"/>
              </a:rPr>
              <a:t>各种多</a:t>
            </a:r>
            <a:r>
              <a:rPr lang="zh-CN" altLang="en-US" sz="2000" dirty="0">
                <a:solidFill>
                  <a:srgbClr val="FF0000"/>
                </a:solidFill>
                <a:latin typeface="华文中宋"/>
                <a:ea typeface="华文中宋"/>
                <a:cs typeface="华文中宋"/>
              </a:rPr>
              <a:t>源</a:t>
            </a:r>
            <a:r>
              <a:rPr lang="zh-CN" altLang="en-US" sz="2000" dirty="0" smtClean="0">
                <a:solidFill>
                  <a:srgbClr val="FF0000"/>
                </a:solidFill>
                <a:latin typeface="华文中宋"/>
                <a:ea typeface="华文中宋"/>
                <a:cs typeface="华文中宋"/>
              </a:rPr>
              <a:t>信息</a:t>
            </a:r>
            <a:r>
              <a:rPr lang="zh-CN" altLang="en-US" sz="2000" dirty="0" smtClean="0">
                <a:latin typeface="华文中宋"/>
                <a:ea typeface="华文中宋"/>
                <a:cs typeface="华文中宋"/>
              </a:rPr>
              <a:t>；</a:t>
            </a:r>
            <a:endParaRPr lang="en-US" altLang="zh-CN" sz="2000" dirty="0" smtClean="0">
              <a:latin typeface="华文中宋"/>
              <a:ea typeface="华文中宋"/>
              <a:cs typeface="华文中宋"/>
            </a:endParaRPr>
          </a:p>
          <a:p>
            <a:pPr lvl="1" eaLnBrk="1" hangingPunct="1">
              <a:lnSpc>
                <a:spcPct val="150000"/>
              </a:lnSpc>
            </a:pPr>
            <a:r>
              <a:rPr lang="zh-CN" altLang="en-US" sz="2000" dirty="0" smtClean="0">
                <a:latin typeface="华文中宋"/>
                <a:ea typeface="华文中宋"/>
                <a:cs typeface="华文中宋"/>
              </a:rPr>
              <a:t>搜索维度由</a:t>
            </a:r>
            <a:r>
              <a:rPr lang="zh-CN" altLang="en-US" sz="2000" dirty="0" smtClean="0">
                <a:solidFill>
                  <a:srgbClr val="FF0000"/>
                </a:solidFill>
                <a:latin typeface="华文中宋"/>
                <a:ea typeface="华文中宋"/>
                <a:cs typeface="华文中宋"/>
              </a:rPr>
              <a:t>标量搜索</a:t>
            </a:r>
            <a:r>
              <a:rPr lang="zh-CN" altLang="en-US" sz="2000" dirty="0" smtClean="0">
                <a:latin typeface="华文中宋"/>
                <a:ea typeface="华文中宋"/>
                <a:cs typeface="华文中宋"/>
              </a:rPr>
              <a:t>变成了</a:t>
            </a:r>
            <a:r>
              <a:rPr lang="zh-CN" altLang="en-US" sz="2000" dirty="0" smtClean="0">
                <a:solidFill>
                  <a:srgbClr val="FF0000"/>
                </a:solidFill>
                <a:latin typeface="华文中宋"/>
                <a:ea typeface="华文中宋"/>
                <a:cs typeface="华文中宋"/>
              </a:rPr>
              <a:t>矢量搜索</a:t>
            </a:r>
            <a:r>
              <a:rPr lang="zh-CN" altLang="en-US" sz="2000" dirty="0" smtClean="0">
                <a:latin typeface="华文中宋"/>
                <a:ea typeface="华文中宋"/>
                <a:cs typeface="华文中宋"/>
              </a:rPr>
              <a:t>，即由原先的</a:t>
            </a:r>
            <a:r>
              <a:rPr lang="zh-CN" altLang="en-US" sz="2000" dirty="0" smtClean="0">
                <a:solidFill>
                  <a:srgbClr val="FF0000"/>
                </a:solidFill>
                <a:latin typeface="华文中宋"/>
                <a:ea typeface="华文中宋"/>
                <a:cs typeface="华文中宋"/>
              </a:rPr>
              <a:t>内容单维</a:t>
            </a:r>
            <a:r>
              <a:rPr lang="zh-CN" altLang="en-US" sz="2000" dirty="0" smtClean="0">
                <a:latin typeface="华文中宋"/>
                <a:ea typeface="华文中宋"/>
                <a:cs typeface="华文中宋"/>
              </a:rPr>
              <a:t>搜索变成了</a:t>
            </a:r>
            <a:r>
              <a:rPr lang="zh-CN" altLang="en-US" sz="2000" dirty="0" smtClean="0">
                <a:solidFill>
                  <a:srgbClr val="FF0000"/>
                </a:solidFill>
                <a:latin typeface="华文中宋"/>
                <a:ea typeface="华文中宋"/>
                <a:cs typeface="华文中宋"/>
              </a:rPr>
              <a:t>内容、时间、空间三个维度搜索。</a:t>
            </a:r>
          </a:p>
          <a:p>
            <a:pPr eaLnBrk="1" hangingPunct="1">
              <a:lnSpc>
                <a:spcPct val="150000"/>
              </a:lnSpc>
            </a:pPr>
            <a:endParaRPr lang="zh-CN" altLang="en-US" dirty="0" smtClean="0">
              <a:latin typeface="Calibri" pitchFamily="34" charset="0"/>
              <a:ea typeface="宋体" charset="-122"/>
            </a:endParaRPr>
          </a:p>
        </p:txBody>
      </p:sp>
      <p:sp>
        <p:nvSpPr>
          <p:cNvPr id="39940"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solidFill>
                <a:srgbClr val="000000"/>
              </a:solidFill>
            </a:endParaRPr>
          </a:p>
        </p:txBody>
      </p:sp>
      <p:grpSp>
        <p:nvGrpSpPr>
          <p:cNvPr id="39941" name="组合 4"/>
          <p:cNvGrpSpPr>
            <a:grpSpLocks/>
          </p:cNvGrpSpPr>
          <p:nvPr/>
        </p:nvGrpSpPr>
        <p:grpSpPr bwMode="auto">
          <a:xfrm>
            <a:off x="900113" y="4465638"/>
            <a:ext cx="7416800" cy="1800225"/>
            <a:chOff x="265477" y="3545658"/>
            <a:chExt cx="8050939" cy="3261066"/>
          </a:xfrm>
        </p:grpSpPr>
        <p:pic>
          <p:nvPicPr>
            <p:cNvPr id="39942" name="Picture 5"/>
            <p:cNvPicPr>
              <a:picLocks noChangeAspect="1" noChangeArrowheads="1"/>
            </p:cNvPicPr>
            <p:nvPr/>
          </p:nvPicPr>
          <p:blipFill>
            <a:blip r:embed="rId3"/>
            <a:srcRect/>
            <a:stretch>
              <a:fillRect/>
            </a:stretch>
          </p:blipFill>
          <p:spPr bwMode="auto">
            <a:xfrm>
              <a:off x="1475656" y="5682618"/>
              <a:ext cx="466362" cy="466362"/>
            </a:xfrm>
            <a:prstGeom prst="rect">
              <a:avLst/>
            </a:prstGeom>
            <a:noFill/>
            <a:ln w="9525">
              <a:noFill/>
              <a:miter lim="800000"/>
              <a:headEnd/>
              <a:tailEnd/>
            </a:ln>
          </p:spPr>
        </p:pic>
        <p:pic>
          <p:nvPicPr>
            <p:cNvPr id="39943" name="图片 6"/>
            <p:cNvPicPr>
              <a:picLocks noChangeAspect="1"/>
            </p:cNvPicPr>
            <p:nvPr/>
          </p:nvPicPr>
          <p:blipFill>
            <a:blip r:embed="rId4"/>
            <a:srcRect/>
            <a:stretch>
              <a:fillRect/>
            </a:stretch>
          </p:blipFill>
          <p:spPr bwMode="auto">
            <a:xfrm>
              <a:off x="1181273" y="5596635"/>
              <a:ext cx="467263" cy="458447"/>
            </a:xfrm>
            <a:prstGeom prst="rect">
              <a:avLst/>
            </a:prstGeom>
            <a:noFill/>
            <a:ln w="9525">
              <a:noFill/>
              <a:miter lim="800000"/>
              <a:headEnd/>
              <a:tailEnd/>
            </a:ln>
          </p:spPr>
        </p:pic>
        <p:grpSp>
          <p:nvGrpSpPr>
            <p:cNvPr id="39944" name="组合 3"/>
            <p:cNvGrpSpPr>
              <a:grpSpLocks/>
            </p:cNvGrpSpPr>
            <p:nvPr/>
          </p:nvGrpSpPr>
          <p:grpSpPr bwMode="auto">
            <a:xfrm>
              <a:off x="397319" y="3862035"/>
              <a:ext cx="1099865" cy="1099865"/>
              <a:chOff x="30581" y="3429000"/>
              <a:chExt cx="1728192" cy="1728192"/>
            </a:xfrm>
          </p:grpSpPr>
          <p:pic>
            <p:nvPicPr>
              <p:cNvPr id="39966" name="Picture 3"/>
              <p:cNvPicPr>
                <a:picLocks noChangeAspect="1" noChangeArrowheads="1"/>
              </p:cNvPicPr>
              <p:nvPr/>
            </p:nvPicPr>
            <p:blipFill>
              <a:blip r:embed="rId5"/>
              <a:srcRect/>
              <a:stretch>
                <a:fillRect/>
              </a:stretch>
            </p:blipFill>
            <p:spPr bwMode="auto">
              <a:xfrm>
                <a:off x="30581" y="3429000"/>
                <a:ext cx="1728192" cy="1728192"/>
              </a:xfrm>
              <a:prstGeom prst="rect">
                <a:avLst/>
              </a:prstGeom>
              <a:noFill/>
              <a:ln w="9525">
                <a:noFill/>
                <a:miter lim="800000"/>
                <a:headEnd/>
                <a:tailEnd/>
              </a:ln>
            </p:spPr>
          </p:pic>
          <p:pic>
            <p:nvPicPr>
              <p:cNvPr id="39967" name="图片 30"/>
              <p:cNvPicPr>
                <a:picLocks noChangeAspect="1"/>
              </p:cNvPicPr>
              <p:nvPr/>
            </p:nvPicPr>
            <p:blipFill>
              <a:blip r:embed="rId6"/>
              <a:srcRect/>
              <a:stretch>
                <a:fillRect/>
              </a:stretch>
            </p:blipFill>
            <p:spPr bwMode="auto">
              <a:xfrm>
                <a:off x="407141" y="4293096"/>
                <a:ext cx="1331965" cy="848476"/>
              </a:xfrm>
              <a:prstGeom prst="rect">
                <a:avLst/>
              </a:prstGeom>
              <a:noFill/>
              <a:ln w="9525">
                <a:noFill/>
                <a:miter lim="800000"/>
                <a:headEnd/>
                <a:tailEnd/>
              </a:ln>
            </p:spPr>
          </p:pic>
        </p:grpSp>
        <p:pic>
          <p:nvPicPr>
            <p:cNvPr id="39945" name="Picture 2"/>
            <p:cNvPicPr>
              <a:picLocks noChangeAspect="1" noChangeArrowheads="1"/>
            </p:cNvPicPr>
            <p:nvPr/>
          </p:nvPicPr>
          <p:blipFill>
            <a:blip r:embed="rId7"/>
            <a:srcRect/>
            <a:stretch>
              <a:fillRect/>
            </a:stretch>
          </p:blipFill>
          <p:spPr bwMode="auto">
            <a:xfrm>
              <a:off x="2843808" y="5825859"/>
              <a:ext cx="1380477" cy="980865"/>
            </a:xfrm>
            <a:prstGeom prst="rect">
              <a:avLst/>
            </a:prstGeom>
            <a:noFill/>
            <a:ln w="9525">
              <a:noFill/>
              <a:miter lim="800000"/>
              <a:headEnd/>
              <a:tailEnd/>
            </a:ln>
          </p:spPr>
        </p:pic>
        <p:pic>
          <p:nvPicPr>
            <p:cNvPr id="39946" name="图片 9"/>
            <p:cNvPicPr>
              <a:picLocks noChangeAspect="1"/>
            </p:cNvPicPr>
            <p:nvPr/>
          </p:nvPicPr>
          <p:blipFill>
            <a:blip r:embed="rId8"/>
            <a:srcRect/>
            <a:stretch>
              <a:fillRect/>
            </a:stretch>
          </p:blipFill>
          <p:spPr bwMode="auto">
            <a:xfrm>
              <a:off x="2411760" y="3676101"/>
              <a:ext cx="1172565" cy="987424"/>
            </a:xfrm>
            <a:prstGeom prst="rect">
              <a:avLst/>
            </a:prstGeom>
            <a:noFill/>
            <a:ln w="9525">
              <a:noFill/>
              <a:miter lim="800000"/>
              <a:headEnd/>
              <a:tailEnd/>
            </a:ln>
          </p:spPr>
        </p:pic>
        <p:pic>
          <p:nvPicPr>
            <p:cNvPr id="39947" name="图片 10"/>
            <p:cNvPicPr>
              <a:picLocks noChangeAspect="1"/>
            </p:cNvPicPr>
            <p:nvPr/>
          </p:nvPicPr>
          <p:blipFill>
            <a:blip r:embed="rId9"/>
            <a:srcRect/>
            <a:stretch>
              <a:fillRect/>
            </a:stretch>
          </p:blipFill>
          <p:spPr bwMode="auto">
            <a:xfrm>
              <a:off x="265477" y="6168284"/>
              <a:ext cx="1282187" cy="357060"/>
            </a:xfrm>
            <a:prstGeom prst="rect">
              <a:avLst/>
            </a:prstGeom>
            <a:noFill/>
            <a:ln w="9525">
              <a:noFill/>
              <a:miter lim="800000"/>
              <a:headEnd/>
              <a:tailEnd/>
            </a:ln>
          </p:spPr>
        </p:pic>
        <p:pic>
          <p:nvPicPr>
            <p:cNvPr id="39948" name="图片 11"/>
            <p:cNvPicPr>
              <a:picLocks noChangeAspect="1"/>
            </p:cNvPicPr>
            <p:nvPr/>
          </p:nvPicPr>
          <p:blipFill>
            <a:blip r:embed="rId10"/>
            <a:srcRect/>
            <a:stretch>
              <a:fillRect/>
            </a:stretch>
          </p:blipFill>
          <p:spPr bwMode="auto">
            <a:xfrm>
              <a:off x="1265928" y="5979910"/>
              <a:ext cx="659510" cy="539599"/>
            </a:xfrm>
            <a:prstGeom prst="rect">
              <a:avLst/>
            </a:prstGeom>
            <a:noFill/>
            <a:ln w="9525">
              <a:noFill/>
              <a:miter lim="800000"/>
              <a:headEnd/>
              <a:tailEnd/>
            </a:ln>
          </p:spPr>
        </p:pic>
        <p:pic>
          <p:nvPicPr>
            <p:cNvPr id="39949" name="图片 12"/>
            <p:cNvPicPr>
              <a:picLocks noChangeAspect="1"/>
            </p:cNvPicPr>
            <p:nvPr/>
          </p:nvPicPr>
          <p:blipFill>
            <a:blip r:embed="rId11"/>
            <a:srcRect/>
            <a:stretch>
              <a:fillRect/>
            </a:stretch>
          </p:blipFill>
          <p:spPr bwMode="auto">
            <a:xfrm rot="-900000">
              <a:off x="2811247" y="5052623"/>
              <a:ext cx="991832" cy="991832"/>
            </a:xfrm>
            <a:prstGeom prst="rect">
              <a:avLst/>
            </a:prstGeom>
            <a:noFill/>
            <a:ln w="9525">
              <a:noFill/>
              <a:miter lim="800000"/>
              <a:headEnd/>
              <a:tailEnd/>
            </a:ln>
          </p:spPr>
        </p:pic>
        <p:cxnSp>
          <p:nvCxnSpPr>
            <p:cNvPr id="39950" name="直接箭头连接符 13"/>
            <p:cNvCxnSpPr>
              <a:cxnSpLocks noChangeShapeType="1"/>
            </p:cNvCxnSpPr>
            <p:nvPr/>
          </p:nvCxnSpPr>
          <p:spPr bwMode="auto">
            <a:xfrm flipV="1">
              <a:off x="1497184" y="4411967"/>
              <a:ext cx="1036342" cy="1"/>
            </a:xfrm>
            <a:prstGeom prst="straightConnector1">
              <a:avLst/>
            </a:prstGeom>
            <a:noFill/>
            <a:ln w="19050" cap="rnd" algn="ctr">
              <a:solidFill>
                <a:schemeClr val="tx1"/>
              </a:solidFill>
              <a:round/>
              <a:headEnd/>
              <a:tailEnd type="arrow" w="med" len="med"/>
            </a:ln>
          </p:spPr>
        </p:cxnSp>
        <p:cxnSp>
          <p:nvCxnSpPr>
            <p:cNvPr id="39951" name="直接箭头连接符 14"/>
            <p:cNvCxnSpPr>
              <a:cxnSpLocks noChangeShapeType="1"/>
            </p:cNvCxnSpPr>
            <p:nvPr/>
          </p:nvCxnSpPr>
          <p:spPr bwMode="auto">
            <a:xfrm flipV="1">
              <a:off x="1925438" y="6249709"/>
              <a:ext cx="1216177" cy="1"/>
            </a:xfrm>
            <a:prstGeom prst="straightConnector1">
              <a:avLst/>
            </a:prstGeom>
            <a:noFill/>
            <a:ln w="19050" cap="rnd" algn="ctr">
              <a:solidFill>
                <a:schemeClr val="tx1"/>
              </a:solidFill>
              <a:round/>
              <a:headEnd/>
              <a:tailEnd type="arrow" w="med" len="med"/>
            </a:ln>
          </p:spPr>
        </p:cxnSp>
        <p:pic>
          <p:nvPicPr>
            <p:cNvPr id="39952" name="Picture 6"/>
            <p:cNvPicPr>
              <a:picLocks noChangeAspect="1" noChangeArrowheads="1"/>
            </p:cNvPicPr>
            <p:nvPr/>
          </p:nvPicPr>
          <p:blipFill>
            <a:blip r:embed="rId12"/>
            <a:srcRect/>
            <a:stretch>
              <a:fillRect/>
            </a:stretch>
          </p:blipFill>
          <p:spPr bwMode="auto">
            <a:xfrm>
              <a:off x="5409020" y="5230789"/>
              <a:ext cx="2638777" cy="1256477"/>
            </a:xfrm>
            <a:prstGeom prst="rect">
              <a:avLst/>
            </a:prstGeom>
            <a:noFill/>
            <a:ln w="9525">
              <a:noFill/>
              <a:miter lim="800000"/>
              <a:headEnd/>
              <a:tailEnd/>
            </a:ln>
          </p:spPr>
        </p:pic>
        <p:pic>
          <p:nvPicPr>
            <p:cNvPr id="39953" name="图片 16"/>
            <p:cNvPicPr>
              <a:picLocks noChangeAspect="1"/>
            </p:cNvPicPr>
            <p:nvPr/>
          </p:nvPicPr>
          <p:blipFill>
            <a:blip r:embed="rId13"/>
            <a:srcRect/>
            <a:stretch>
              <a:fillRect/>
            </a:stretch>
          </p:blipFill>
          <p:spPr bwMode="auto">
            <a:xfrm flipH="1">
              <a:off x="4761738" y="4848737"/>
              <a:ext cx="530342" cy="812511"/>
            </a:xfrm>
            <a:prstGeom prst="rect">
              <a:avLst/>
            </a:prstGeom>
            <a:noFill/>
            <a:ln w="9525">
              <a:noFill/>
              <a:miter lim="800000"/>
              <a:headEnd/>
              <a:tailEnd/>
            </a:ln>
          </p:spPr>
        </p:pic>
        <p:cxnSp>
          <p:nvCxnSpPr>
            <p:cNvPr id="39954" name="直接箭头连接符 17"/>
            <p:cNvCxnSpPr>
              <a:cxnSpLocks noChangeShapeType="1"/>
            </p:cNvCxnSpPr>
            <p:nvPr/>
          </p:nvCxnSpPr>
          <p:spPr bwMode="auto">
            <a:xfrm>
              <a:off x="3584325" y="4169813"/>
              <a:ext cx="1177413" cy="1085180"/>
            </a:xfrm>
            <a:prstGeom prst="straightConnector1">
              <a:avLst/>
            </a:prstGeom>
            <a:noFill/>
            <a:ln w="19050" cap="rnd" algn="ctr">
              <a:solidFill>
                <a:schemeClr val="tx1"/>
              </a:solidFill>
              <a:round/>
              <a:headEnd/>
              <a:tailEnd type="arrow" w="med" len="med"/>
            </a:ln>
          </p:spPr>
        </p:cxnSp>
        <p:cxnSp>
          <p:nvCxnSpPr>
            <p:cNvPr id="39955" name="直接箭头连接符 18"/>
            <p:cNvCxnSpPr>
              <a:cxnSpLocks noChangeShapeType="1"/>
            </p:cNvCxnSpPr>
            <p:nvPr/>
          </p:nvCxnSpPr>
          <p:spPr bwMode="auto">
            <a:xfrm flipV="1">
              <a:off x="4224285" y="5254993"/>
              <a:ext cx="537453" cy="1061299"/>
            </a:xfrm>
            <a:prstGeom prst="straightConnector1">
              <a:avLst/>
            </a:prstGeom>
            <a:noFill/>
            <a:ln w="19050" cap="rnd" algn="ctr">
              <a:solidFill>
                <a:schemeClr val="tx1"/>
              </a:solidFill>
              <a:round/>
              <a:headEnd/>
              <a:tailEnd type="arrow" w="med" len="med"/>
            </a:ln>
          </p:spPr>
        </p:cxnSp>
        <p:sp>
          <p:nvSpPr>
            <p:cNvPr id="39956" name="矩形 19"/>
            <p:cNvSpPr>
              <a:spLocks noChangeArrowheads="1"/>
            </p:cNvSpPr>
            <p:nvPr/>
          </p:nvSpPr>
          <p:spPr bwMode="auto">
            <a:xfrm>
              <a:off x="1556822" y="3936986"/>
              <a:ext cx="601801" cy="276999"/>
            </a:xfrm>
            <a:prstGeom prst="rect">
              <a:avLst/>
            </a:prstGeom>
            <a:noFill/>
            <a:ln w="9525">
              <a:noFill/>
              <a:miter lim="800000"/>
              <a:headEnd/>
              <a:tailEnd/>
            </a:ln>
          </p:spPr>
          <p:txBody>
            <a:bodyPr>
              <a:spAutoFit/>
            </a:bodyPr>
            <a:lstStyle/>
            <a:p>
              <a:r>
                <a:rPr lang="zh-CN" altLang="en-US" sz="1200">
                  <a:solidFill>
                    <a:srgbClr val="000000"/>
                  </a:solidFill>
                </a:rPr>
                <a:t>文本</a:t>
              </a:r>
            </a:p>
          </p:txBody>
        </p:sp>
        <p:sp>
          <p:nvSpPr>
            <p:cNvPr id="39957" name="矩形 20"/>
            <p:cNvSpPr>
              <a:spLocks noChangeArrowheads="1"/>
            </p:cNvSpPr>
            <p:nvPr/>
          </p:nvSpPr>
          <p:spPr bwMode="auto">
            <a:xfrm>
              <a:off x="1925438" y="5851526"/>
              <a:ext cx="1072604" cy="501784"/>
            </a:xfrm>
            <a:prstGeom prst="rect">
              <a:avLst/>
            </a:prstGeom>
            <a:noFill/>
            <a:ln w="9525">
              <a:noFill/>
              <a:miter lim="800000"/>
              <a:headEnd/>
              <a:tailEnd/>
            </a:ln>
          </p:spPr>
          <p:txBody>
            <a:bodyPr>
              <a:spAutoFit/>
            </a:bodyPr>
            <a:lstStyle/>
            <a:p>
              <a:r>
                <a:rPr lang="zh-CN" altLang="en-US" sz="1200">
                  <a:solidFill>
                    <a:srgbClr val="000000"/>
                  </a:solidFill>
                </a:rPr>
                <a:t>声、图、文</a:t>
              </a:r>
            </a:p>
          </p:txBody>
        </p:sp>
        <p:pic>
          <p:nvPicPr>
            <p:cNvPr id="39958" name="图片 21"/>
            <p:cNvPicPr>
              <a:picLocks noChangeAspect="1"/>
            </p:cNvPicPr>
            <p:nvPr/>
          </p:nvPicPr>
          <p:blipFill>
            <a:blip r:embed="rId13"/>
            <a:srcRect/>
            <a:stretch>
              <a:fillRect/>
            </a:stretch>
          </p:blipFill>
          <p:spPr bwMode="auto">
            <a:xfrm flipH="1">
              <a:off x="7397859" y="4847975"/>
              <a:ext cx="530342" cy="812511"/>
            </a:xfrm>
            <a:prstGeom prst="rect">
              <a:avLst/>
            </a:prstGeom>
            <a:noFill/>
            <a:ln w="9525">
              <a:noFill/>
              <a:miter lim="800000"/>
              <a:headEnd/>
              <a:tailEnd/>
            </a:ln>
          </p:spPr>
        </p:pic>
        <p:pic>
          <p:nvPicPr>
            <p:cNvPr id="39959" name="图片 22"/>
            <p:cNvPicPr>
              <a:picLocks noChangeAspect="1"/>
            </p:cNvPicPr>
            <p:nvPr/>
          </p:nvPicPr>
          <p:blipFill>
            <a:blip r:embed="rId13"/>
            <a:srcRect/>
            <a:stretch>
              <a:fillRect/>
            </a:stretch>
          </p:blipFill>
          <p:spPr bwMode="auto">
            <a:xfrm flipH="1">
              <a:off x="7786074" y="4812597"/>
              <a:ext cx="530342" cy="812511"/>
            </a:xfrm>
            <a:prstGeom prst="rect">
              <a:avLst/>
            </a:prstGeom>
            <a:noFill/>
            <a:ln w="9525">
              <a:noFill/>
              <a:miter lim="800000"/>
              <a:headEnd/>
              <a:tailEnd/>
            </a:ln>
          </p:spPr>
        </p:pic>
        <p:pic>
          <p:nvPicPr>
            <p:cNvPr id="39960" name="图片 23"/>
            <p:cNvPicPr>
              <a:picLocks noChangeAspect="1"/>
            </p:cNvPicPr>
            <p:nvPr/>
          </p:nvPicPr>
          <p:blipFill>
            <a:blip r:embed="rId13"/>
            <a:srcRect/>
            <a:stretch>
              <a:fillRect/>
            </a:stretch>
          </p:blipFill>
          <p:spPr bwMode="auto">
            <a:xfrm flipH="1">
              <a:off x="7560945" y="5064761"/>
              <a:ext cx="530342" cy="812511"/>
            </a:xfrm>
            <a:prstGeom prst="rect">
              <a:avLst/>
            </a:prstGeom>
            <a:noFill/>
            <a:ln w="9525">
              <a:noFill/>
              <a:miter lim="800000"/>
              <a:headEnd/>
              <a:tailEnd/>
            </a:ln>
          </p:spPr>
        </p:pic>
        <p:cxnSp>
          <p:nvCxnSpPr>
            <p:cNvPr id="39961" name="直接箭头连接符 24"/>
            <p:cNvCxnSpPr>
              <a:cxnSpLocks noChangeShapeType="1"/>
            </p:cNvCxnSpPr>
            <p:nvPr/>
          </p:nvCxnSpPr>
          <p:spPr bwMode="auto">
            <a:xfrm flipV="1">
              <a:off x="5292080" y="5254231"/>
              <a:ext cx="2105779" cy="762"/>
            </a:xfrm>
            <a:prstGeom prst="straightConnector1">
              <a:avLst/>
            </a:prstGeom>
            <a:noFill/>
            <a:ln w="19050" cap="rnd" algn="ctr">
              <a:solidFill>
                <a:schemeClr val="tx1"/>
              </a:solidFill>
              <a:round/>
              <a:headEnd/>
              <a:tailEnd type="arrow" w="med" len="med"/>
            </a:ln>
          </p:spPr>
        </p:cxnSp>
        <p:sp>
          <p:nvSpPr>
            <p:cNvPr id="39962" name="矩形 25"/>
            <p:cNvSpPr>
              <a:spLocks noChangeArrowheads="1"/>
            </p:cNvSpPr>
            <p:nvPr/>
          </p:nvSpPr>
          <p:spPr bwMode="auto">
            <a:xfrm rot="1813644">
              <a:off x="3710873" y="4130360"/>
              <a:ext cx="902811" cy="307778"/>
            </a:xfrm>
            <a:prstGeom prst="rect">
              <a:avLst/>
            </a:prstGeom>
            <a:noFill/>
            <a:ln w="9525">
              <a:noFill/>
              <a:miter lim="800000"/>
              <a:headEnd/>
              <a:tailEnd/>
            </a:ln>
          </p:spPr>
          <p:txBody>
            <a:bodyPr wrap="none">
              <a:spAutoFit/>
            </a:bodyPr>
            <a:lstStyle/>
            <a:p>
              <a:r>
                <a:rPr lang="zh-CN" altLang="en-US" sz="1400">
                  <a:solidFill>
                    <a:srgbClr val="000000"/>
                  </a:solidFill>
                </a:rPr>
                <a:t>查询请求</a:t>
              </a:r>
            </a:p>
          </p:txBody>
        </p:sp>
        <p:sp>
          <p:nvSpPr>
            <p:cNvPr id="39963" name="矩形 26"/>
            <p:cNvSpPr>
              <a:spLocks noChangeArrowheads="1"/>
            </p:cNvSpPr>
            <p:nvPr/>
          </p:nvSpPr>
          <p:spPr bwMode="auto">
            <a:xfrm rot="-2986736">
              <a:off x="3701808" y="5750997"/>
              <a:ext cx="902811" cy="307777"/>
            </a:xfrm>
            <a:prstGeom prst="rect">
              <a:avLst/>
            </a:prstGeom>
            <a:noFill/>
            <a:ln w="9525">
              <a:noFill/>
              <a:miter lim="800000"/>
              <a:headEnd/>
              <a:tailEnd/>
            </a:ln>
          </p:spPr>
          <p:txBody>
            <a:bodyPr wrap="none">
              <a:spAutoFit/>
            </a:bodyPr>
            <a:lstStyle/>
            <a:p>
              <a:r>
                <a:rPr lang="zh-CN" altLang="en-US" sz="1400">
                  <a:solidFill>
                    <a:srgbClr val="000000"/>
                  </a:solidFill>
                </a:rPr>
                <a:t>查询请求</a:t>
              </a:r>
            </a:p>
          </p:txBody>
        </p:sp>
        <p:sp>
          <p:nvSpPr>
            <p:cNvPr id="39964" name="矩形 27"/>
            <p:cNvSpPr>
              <a:spLocks noChangeArrowheads="1"/>
            </p:cNvSpPr>
            <p:nvPr/>
          </p:nvSpPr>
          <p:spPr bwMode="auto">
            <a:xfrm>
              <a:off x="4493011" y="5674716"/>
              <a:ext cx="902811" cy="307777"/>
            </a:xfrm>
            <a:prstGeom prst="rect">
              <a:avLst/>
            </a:prstGeom>
            <a:noFill/>
            <a:ln w="9525">
              <a:noFill/>
              <a:miter lim="800000"/>
              <a:headEnd/>
              <a:tailEnd/>
            </a:ln>
          </p:spPr>
          <p:txBody>
            <a:bodyPr wrap="none">
              <a:spAutoFit/>
            </a:bodyPr>
            <a:lstStyle/>
            <a:p>
              <a:r>
                <a:rPr lang="zh-CN" altLang="en-US" sz="1400">
                  <a:solidFill>
                    <a:srgbClr val="000000"/>
                  </a:solidFill>
                </a:rPr>
                <a:t>前端服务</a:t>
              </a:r>
            </a:p>
          </p:txBody>
        </p:sp>
        <p:sp>
          <p:nvSpPr>
            <p:cNvPr id="29" name="圆角矩形标注 28"/>
            <p:cNvSpPr/>
            <p:nvPr/>
          </p:nvSpPr>
          <p:spPr bwMode="auto">
            <a:xfrm>
              <a:off x="5288697" y="3545658"/>
              <a:ext cx="2290176" cy="1434983"/>
            </a:xfrm>
            <a:prstGeom prst="wedgeRoundRectCallout">
              <a:avLst>
                <a:gd name="adj1" fmla="val -33691"/>
                <a:gd name="adj2" fmla="val 71784"/>
                <a:gd name="adj3" fmla="val 1666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defRPr/>
              </a:pPr>
              <a:r>
                <a:rPr lang="zh-CN" altLang="en-US" sz="1400" dirty="0">
                  <a:solidFill>
                    <a:prstClr val="black"/>
                  </a:solidFill>
                </a:rPr>
                <a:t>服务将各类请求处理成标准化的查询：</a:t>
              </a:r>
              <a:r>
                <a:rPr lang="en-US" altLang="zh-CN" sz="1400" dirty="0">
                  <a:solidFill>
                    <a:prstClr val="black"/>
                  </a:solidFill>
                </a:rPr>
                <a:t>(</a:t>
              </a:r>
              <a:r>
                <a:rPr lang="zh-CN" altLang="en-US" sz="1400" dirty="0">
                  <a:solidFill>
                    <a:prstClr val="black"/>
                  </a:solidFill>
                </a:rPr>
                <a:t>时间、区域、类型、其他条件</a:t>
              </a:r>
              <a:r>
                <a:rPr lang="en-US" altLang="zh-CN" sz="1400" dirty="0">
                  <a:solidFill>
                    <a:prstClr val="black"/>
                  </a:solidFill>
                </a:rPr>
                <a:t>)</a:t>
              </a:r>
              <a:endParaRPr lang="zh-CN" altLang="en-US" sz="1400" dirty="0">
                <a:solidFill>
                  <a:prstClr val="black"/>
                </a:solidFill>
              </a:endParaRPr>
            </a:p>
            <a:p>
              <a:pPr algn="ctr">
                <a:defRPr/>
              </a:pPr>
              <a:endParaRPr lang="zh-CN" altLang="en-US" sz="1400" dirty="0">
                <a:solidFill>
                  <a:prstClr val="black"/>
                </a:solidFill>
              </a:endParaRPr>
            </a:p>
            <a:p>
              <a:pPr algn="ctr">
                <a:defRPr/>
              </a:pPr>
              <a:endParaRPr lang="en-US" altLang="zh-CN" sz="1400" dirty="0">
                <a:solidFill>
                  <a:prstClr val="black"/>
                </a:solidFill>
                <a:latin typeface="Arial" charset="0"/>
                <a:ea typeface="楷体_GB2312" pitchFamily="49" charset="-122"/>
              </a:endParaRPr>
            </a:p>
            <a:p>
              <a:pPr algn="ctr">
                <a:defRPr/>
              </a:pPr>
              <a:r>
                <a:rPr lang="zh-CN" altLang="en-US" sz="1400" dirty="0">
                  <a:solidFill>
                    <a:prstClr val="black"/>
                  </a:solidFill>
                  <a:latin typeface="Arial" charset="0"/>
                  <a:ea typeface="楷体_GB2312" pitchFamily="49" charset="-122"/>
                </a:rPr>
                <a:t>处理请求</a:t>
              </a:r>
            </a:p>
          </p:txBody>
        </p:sp>
      </p:gr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9137F515-6E58-41D0-ABE9-27F3272D7EC4}"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典型的物联网搜索方式</a:t>
            </a:r>
          </a:p>
        </p:txBody>
      </p:sp>
      <p:sp>
        <p:nvSpPr>
          <p:cNvPr id="7" name="矩形 6"/>
          <p:cNvSpPr/>
          <p:nvPr/>
        </p:nvSpPr>
        <p:spPr bwMode="auto">
          <a:xfrm>
            <a:off x="-1588" y="1289050"/>
            <a:ext cx="1404938" cy="555625"/>
          </a:xfrm>
          <a:prstGeom prst="rect">
            <a:avLst/>
          </a:prstGeom>
          <a:solidFill>
            <a:schemeClr val="accent6">
              <a:lumMod val="20000"/>
              <a:lumOff val="80000"/>
            </a:schemeClr>
          </a:solidFill>
          <a:ln w="9525">
            <a:noFill/>
            <a:miter lim="800000"/>
            <a:headEnd/>
            <a:tailEnd/>
          </a:ln>
        </p:spPr>
        <p:txBody>
          <a:bodyPr lIns="0" tIns="0" rIns="0" bIns="0" anchor="ctr"/>
          <a:lstStyle/>
          <a:p>
            <a:pPr algn="ctr">
              <a:defRPr/>
            </a:pPr>
            <a:endParaRPr lang="zh-CN" altLang="en-US" sz="1400" dirty="0">
              <a:solidFill>
                <a:prstClr val="black"/>
              </a:solidFill>
              <a:latin typeface="Times New Roman" pitchFamily="18" charset="0"/>
              <a:ea typeface="+mn-ea"/>
            </a:endParaRPr>
          </a:p>
        </p:txBody>
      </p:sp>
      <p:sp>
        <p:nvSpPr>
          <p:cNvPr id="47108" name="矩形 7"/>
          <p:cNvSpPr>
            <a:spLocks noChangeArrowheads="1"/>
          </p:cNvSpPr>
          <p:nvPr/>
        </p:nvSpPr>
        <p:spPr bwMode="auto">
          <a:xfrm>
            <a:off x="-1588" y="1341438"/>
            <a:ext cx="1404938" cy="503237"/>
          </a:xfrm>
          <a:prstGeom prst="rect">
            <a:avLst/>
          </a:prstGeom>
          <a:solidFill>
            <a:srgbClr val="FFFF00"/>
          </a:solidFill>
          <a:ln w="9525">
            <a:noFill/>
            <a:miter lim="800000"/>
            <a:headEnd/>
            <a:tailEnd/>
          </a:ln>
        </p:spPr>
        <p:txBody>
          <a:bodyPr lIns="0" tIns="0" rIns="0" bIns="0" anchor="ctr"/>
          <a:lstStyle/>
          <a:p>
            <a:pPr algn="ctr"/>
            <a:endParaRPr lang="zh-CN" altLang="en-US" sz="1400">
              <a:solidFill>
                <a:srgbClr val="000000"/>
              </a:solidFill>
              <a:latin typeface="Times New Roman"/>
            </a:endParaRPr>
          </a:p>
        </p:txBody>
      </p:sp>
      <p:sp>
        <p:nvSpPr>
          <p:cNvPr id="47109" name="内容占位符 2"/>
          <p:cNvSpPr txBox="1">
            <a:spLocks/>
          </p:cNvSpPr>
          <p:nvPr/>
        </p:nvSpPr>
        <p:spPr bwMode="auto">
          <a:xfrm>
            <a:off x="-36513" y="1289050"/>
            <a:ext cx="1439863" cy="555625"/>
          </a:xfrm>
          <a:prstGeom prst="rect">
            <a:avLst/>
          </a:prstGeom>
          <a:noFill/>
          <a:ln w="9525">
            <a:noFill/>
            <a:miter lim="800000"/>
            <a:headEnd/>
            <a:tailEnd/>
          </a:ln>
        </p:spPr>
        <p:txBody>
          <a:bodyPr/>
          <a:lstStyle/>
          <a:p>
            <a:pPr>
              <a:lnSpc>
                <a:spcPct val="130000"/>
              </a:lnSpc>
              <a:spcBef>
                <a:spcPct val="20000"/>
              </a:spcBef>
              <a:buFont typeface="Arial" charset="0"/>
              <a:buNone/>
            </a:pPr>
            <a:r>
              <a:rPr lang="zh-CN" altLang="en-US" sz="2400" b="1" dirty="0">
                <a:solidFill>
                  <a:srgbClr val="0070C0"/>
                </a:solidFill>
                <a:latin typeface="微软雅黑"/>
                <a:ea typeface="微软雅黑"/>
                <a:cs typeface="微软雅黑"/>
              </a:rPr>
              <a:t>物体</a:t>
            </a:r>
            <a:r>
              <a:rPr lang="zh-CN" altLang="en-US" sz="2400" b="1" dirty="0" smtClean="0">
                <a:solidFill>
                  <a:srgbClr val="0070C0"/>
                </a:solidFill>
                <a:latin typeface="微软雅黑"/>
                <a:ea typeface="微软雅黑"/>
                <a:cs typeface="微软雅黑"/>
              </a:rPr>
              <a:t>搜索</a:t>
            </a:r>
            <a:endParaRPr lang="zh-CN" altLang="en-US" sz="2400" b="1" dirty="0">
              <a:solidFill>
                <a:srgbClr val="0070C0"/>
              </a:solidFill>
              <a:latin typeface="微软雅黑"/>
              <a:ea typeface="微软雅黑"/>
              <a:cs typeface="微软雅黑"/>
            </a:endParaRPr>
          </a:p>
        </p:txBody>
      </p:sp>
      <p:sp>
        <p:nvSpPr>
          <p:cNvPr id="6" name="Rectangle 5"/>
          <p:cNvSpPr>
            <a:spLocks noChangeArrowheads="1"/>
          </p:cNvSpPr>
          <p:nvPr/>
        </p:nvSpPr>
        <p:spPr bwMode="auto">
          <a:xfrm>
            <a:off x="1403350" y="1289050"/>
            <a:ext cx="7710488"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47111" name="内容占位符 5"/>
          <p:cNvSpPr>
            <a:spLocks noGrp="1"/>
          </p:cNvSpPr>
          <p:nvPr>
            <p:ph idx="4294967295"/>
          </p:nvPr>
        </p:nvSpPr>
        <p:spPr>
          <a:xfrm>
            <a:off x="1476375" y="1341438"/>
            <a:ext cx="7488238" cy="5245100"/>
          </a:xfrm>
        </p:spPr>
        <p:txBody>
          <a:bodyPr/>
          <a:lstStyle/>
          <a:p>
            <a:r>
              <a:rPr lang="zh-CN" altLang="en-US" sz="2400" dirty="0" smtClean="0">
                <a:latin typeface="华文中宋"/>
                <a:ea typeface="华文中宋"/>
                <a:cs typeface="华文中宋"/>
              </a:rPr>
              <a:t>实例</a:t>
            </a:r>
            <a:r>
              <a:rPr lang="en-US" altLang="zh-CN" sz="2400" dirty="0" smtClean="0">
                <a:latin typeface="华文中宋"/>
                <a:ea typeface="华文中宋"/>
                <a:cs typeface="华文中宋"/>
              </a:rPr>
              <a:t>1</a:t>
            </a:r>
            <a:r>
              <a:rPr lang="zh-CN" altLang="en-US" sz="2400" dirty="0" smtClean="0">
                <a:latin typeface="华文中宋"/>
                <a:ea typeface="华文中宋"/>
                <a:cs typeface="华文中宋"/>
              </a:rPr>
              <a:t>（搜物体位置）：</a:t>
            </a:r>
            <a:endParaRPr lang="en-US" altLang="zh-CN" sz="2400" dirty="0" smtClean="0">
              <a:latin typeface="华文中宋"/>
              <a:ea typeface="华文中宋"/>
              <a:cs typeface="华文中宋"/>
            </a:endParaRPr>
          </a:p>
          <a:p>
            <a:pPr lvl="1" eaLnBrk="1" hangingPunct="1"/>
            <a:r>
              <a:rPr lang="zh-CN" altLang="en-US" sz="2000" dirty="0" smtClean="0">
                <a:latin typeface="华文中宋"/>
                <a:ea typeface="华文中宋"/>
                <a:cs typeface="华文中宋"/>
              </a:rPr>
              <a:t>在多式联运物联网中，可检索运载工具和货物的状态，包括当前位置和运输轨迹等</a:t>
            </a:r>
          </a:p>
          <a:p>
            <a:endParaRPr lang="en-US" altLang="zh-CN" sz="1400" dirty="0" smtClean="0">
              <a:latin typeface="华文中宋"/>
              <a:ea typeface="华文中宋"/>
              <a:cs typeface="华文中宋"/>
            </a:endParaRPr>
          </a:p>
        </p:txBody>
      </p:sp>
      <p:pic>
        <p:nvPicPr>
          <p:cNvPr id="47112" name="Picture 2"/>
          <p:cNvPicPr>
            <a:picLocks noChangeAspect="1" noChangeArrowheads="1"/>
          </p:cNvPicPr>
          <p:nvPr/>
        </p:nvPicPr>
        <p:blipFill>
          <a:blip r:embed="rId3"/>
          <a:srcRect/>
          <a:stretch>
            <a:fillRect/>
          </a:stretch>
        </p:blipFill>
        <p:spPr bwMode="auto">
          <a:xfrm>
            <a:off x="179388" y="6308725"/>
            <a:ext cx="1212850" cy="434975"/>
          </a:xfrm>
          <a:prstGeom prst="rect">
            <a:avLst/>
          </a:prstGeom>
          <a:noFill/>
          <a:ln w="9525">
            <a:noFill/>
            <a:miter lim="800000"/>
            <a:headEnd/>
            <a:tailEnd/>
          </a:ln>
        </p:spPr>
      </p:pic>
      <p:grpSp>
        <p:nvGrpSpPr>
          <p:cNvPr id="47113" name="组合 15"/>
          <p:cNvGrpSpPr>
            <a:grpSpLocks/>
          </p:cNvGrpSpPr>
          <p:nvPr/>
        </p:nvGrpSpPr>
        <p:grpSpPr bwMode="auto">
          <a:xfrm>
            <a:off x="1692275" y="2492375"/>
            <a:ext cx="7127875" cy="4249738"/>
            <a:chOff x="393809" y="188640"/>
            <a:chExt cx="8750191" cy="6552728"/>
          </a:xfrm>
        </p:grpSpPr>
        <p:pic>
          <p:nvPicPr>
            <p:cNvPr id="47136" name="Picture 3" descr="C:\Documents and Settings\Administrator\桌面\0ef18920f27f577cac34de60.gif"/>
            <p:cNvPicPr>
              <a:picLocks noChangeAspect="1" noChangeArrowheads="1"/>
            </p:cNvPicPr>
            <p:nvPr/>
          </p:nvPicPr>
          <p:blipFill>
            <a:blip r:embed="rId4"/>
            <a:srcRect/>
            <a:stretch>
              <a:fillRect/>
            </a:stretch>
          </p:blipFill>
          <p:spPr bwMode="auto">
            <a:xfrm>
              <a:off x="393809" y="188640"/>
              <a:ext cx="8529278" cy="6552728"/>
            </a:xfrm>
            <a:prstGeom prst="rect">
              <a:avLst/>
            </a:prstGeom>
            <a:noFill/>
            <a:ln w="9525">
              <a:noFill/>
              <a:miter lim="800000"/>
              <a:headEnd/>
              <a:tailEnd/>
            </a:ln>
          </p:spPr>
        </p:pic>
        <p:pic>
          <p:nvPicPr>
            <p:cNvPr id="47137" name="Picture 6" descr="C:\Documents and Settings\Administrator\My Documents\Fetion\temp\525d05af7d59f6474b59c44edf5dd108.png"/>
            <p:cNvPicPr>
              <a:picLocks noChangeAspect="1" noChangeArrowheads="1"/>
            </p:cNvPicPr>
            <p:nvPr/>
          </p:nvPicPr>
          <p:blipFill>
            <a:blip r:embed="rId5">
              <a:lum bright="-8000" contrast="30000"/>
            </a:blip>
            <a:srcRect/>
            <a:stretch>
              <a:fillRect/>
            </a:stretch>
          </p:blipFill>
          <p:spPr bwMode="auto">
            <a:xfrm>
              <a:off x="6786578" y="5210663"/>
              <a:ext cx="521726" cy="526943"/>
            </a:xfrm>
            <a:prstGeom prst="rect">
              <a:avLst/>
            </a:prstGeom>
            <a:noFill/>
            <a:ln w="9525">
              <a:noFill/>
              <a:miter lim="800000"/>
              <a:headEnd/>
              <a:tailEnd/>
            </a:ln>
          </p:spPr>
        </p:pic>
        <p:pic>
          <p:nvPicPr>
            <p:cNvPr id="47138" name="Picture 8" descr="C:\Documents and Settings\Administrator\My Documents\Fetion\temp\525d05af7d59f6474b59c44edf5dd108.png"/>
            <p:cNvPicPr>
              <a:picLocks noChangeAspect="1" noChangeArrowheads="1"/>
            </p:cNvPicPr>
            <p:nvPr/>
          </p:nvPicPr>
          <p:blipFill>
            <a:blip r:embed="rId5"/>
            <a:srcRect/>
            <a:stretch>
              <a:fillRect/>
            </a:stretch>
          </p:blipFill>
          <p:spPr bwMode="auto">
            <a:xfrm>
              <a:off x="7650907" y="3857627"/>
              <a:ext cx="449485" cy="453979"/>
            </a:xfrm>
            <a:prstGeom prst="rect">
              <a:avLst/>
            </a:prstGeom>
            <a:noFill/>
            <a:ln w="9525">
              <a:noFill/>
              <a:miter lim="800000"/>
              <a:headEnd/>
              <a:tailEnd/>
            </a:ln>
          </p:spPr>
        </p:pic>
        <p:sp>
          <p:nvSpPr>
            <p:cNvPr id="21" name="椭圆 20"/>
            <p:cNvSpPr/>
            <p:nvPr/>
          </p:nvSpPr>
          <p:spPr>
            <a:xfrm>
              <a:off x="7000892" y="5000636"/>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22" name="椭圆 21"/>
            <p:cNvSpPr/>
            <p:nvPr/>
          </p:nvSpPr>
          <p:spPr>
            <a:xfrm>
              <a:off x="7286644" y="4000504"/>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pic>
          <p:nvPicPr>
            <p:cNvPr id="47145"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6500826" y="2714620"/>
              <a:ext cx="430989" cy="357190"/>
            </a:xfrm>
            <a:prstGeom prst="rect">
              <a:avLst/>
            </a:prstGeom>
            <a:noFill/>
            <a:ln w="9525">
              <a:noFill/>
              <a:miter lim="800000"/>
              <a:headEnd/>
              <a:tailEnd/>
            </a:ln>
          </p:spPr>
        </p:pic>
        <p:pic>
          <p:nvPicPr>
            <p:cNvPr id="47146"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7355720" y="3500439"/>
              <a:ext cx="430989" cy="357190"/>
            </a:xfrm>
            <a:prstGeom prst="rect">
              <a:avLst/>
            </a:prstGeom>
            <a:noFill/>
            <a:ln w="9525">
              <a:noFill/>
              <a:miter lim="800000"/>
              <a:headEnd/>
              <a:tailEnd/>
            </a:ln>
          </p:spPr>
        </p:pic>
        <p:sp>
          <p:nvSpPr>
            <p:cNvPr id="26" name="椭圆 25"/>
            <p:cNvSpPr/>
            <p:nvPr/>
          </p:nvSpPr>
          <p:spPr>
            <a:xfrm>
              <a:off x="2285984" y="2643182"/>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47150" name="TextBox 26"/>
            <p:cNvSpPr txBox="1">
              <a:spLocks noChangeArrowheads="1"/>
            </p:cNvSpPr>
            <p:nvPr/>
          </p:nvSpPr>
          <p:spPr bwMode="auto">
            <a:xfrm>
              <a:off x="8001024" y="3929066"/>
              <a:ext cx="928662" cy="276999"/>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上海港</a:t>
              </a:r>
            </a:p>
          </p:txBody>
        </p:sp>
        <p:sp>
          <p:nvSpPr>
            <p:cNvPr id="47151" name="TextBox 27"/>
            <p:cNvSpPr txBox="1">
              <a:spLocks noChangeArrowheads="1"/>
            </p:cNvSpPr>
            <p:nvPr/>
          </p:nvSpPr>
          <p:spPr bwMode="auto">
            <a:xfrm>
              <a:off x="7786710" y="3500438"/>
              <a:ext cx="928662" cy="276999"/>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上海站</a:t>
              </a:r>
            </a:p>
          </p:txBody>
        </p:sp>
        <p:sp>
          <p:nvSpPr>
            <p:cNvPr id="29" name="椭圆 28"/>
            <p:cNvSpPr/>
            <p:nvPr/>
          </p:nvSpPr>
          <p:spPr>
            <a:xfrm>
              <a:off x="6143636" y="2428868"/>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30" name="弧形 29"/>
            <p:cNvSpPr/>
            <p:nvPr/>
          </p:nvSpPr>
          <p:spPr>
            <a:xfrm>
              <a:off x="6000558" y="2428366"/>
              <a:ext cx="428740" cy="572782"/>
            </a:xfrm>
            <a:prstGeom prst="arc">
              <a:avLst>
                <a:gd name="adj1" fmla="val 16912456"/>
                <a:gd name="adj2" fmla="val 316485"/>
              </a:avLst>
            </a:prstGeom>
            <a:ln w="76200">
              <a:solidFill>
                <a:srgbClr val="00B050"/>
              </a:solidFill>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7156"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6072198" y="1885590"/>
              <a:ext cx="588034" cy="474028"/>
            </a:xfrm>
            <a:prstGeom prst="rect">
              <a:avLst/>
            </a:prstGeom>
            <a:noFill/>
            <a:ln w="9525">
              <a:noFill/>
              <a:miter lim="800000"/>
              <a:headEnd/>
              <a:tailEnd/>
            </a:ln>
          </p:spPr>
        </p:pic>
        <p:pic>
          <p:nvPicPr>
            <p:cNvPr id="47157"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6572264" y="2428868"/>
              <a:ext cx="357190" cy="287939"/>
            </a:xfrm>
            <a:prstGeom prst="rect">
              <a:avLst/>
            </a:prstGeom>
            <a:noFill/>
            <a:ln w="9525">
              <a:noFill/>
              <a:miter lim="800000"/>
              <a:headEnd/>
              <a:tailEnd/>
            </a:ln>
          </p:spPr>
        </p:pic>
        <p:pic>
          <p:nvPicPr>
            <p:cNvPr id="47158" name="Picture 8" descr="C:\Documents and Settings\Administrator\My Documents\Fetion\temp\525d05af7d59f6474b59c44edf5dd108.png"/>
            <p:cNvPicPr>
              <a:picLocks noChangeAspect="1" noChangeArrowheads="1"/>
            </p:cNvPicPr>
            <p:nvPr/>
          </p:nvPicPr>
          <p:blipFill>
            <a:blip r:embed="rId5"/>
            <a:srcRect/>
            <a:stretch>
              <a:fillRect/>
            </a:stretch>
          </p:blipFill>
          <p:spPr bwMode="auto">
            <a:xfrm>
              <a:off x="7643834" y="4572007"/>
              <a:ext cx="528566" cy="533851"/>
            </a:xfrm>
            <a:prstGeom prst="rect">
              <a:avLst/>
            </a:prstGeom>
            <a:noFill/>
            <a:ln w="9525">
              <a:noFill/>
              <a:miter lim="800000"/>
              <a:headEnd/>
              <a:tailEnd/>
            </a:ln>
          </p:spPr>
        </p:pic>
        <p:pic>
          <p:nvPicPr>
            <p:cNvPr id="47159"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6643702" y="3357562"/>
              <a:ext cx="430989" cy="357190"/>
            </a:xfrm>
            <a:prstGeom prst="rect">
              <a:avLst/>
            </a:prstGeom>
            <a:noFill/>
            <a:ln w="9525">
              <a:noFill/>
              <a:miter lim="800000"/>
              <a:headEnd/>
              <a:tailEnd/>
            </a:ln>
          </p:spPr>
        </p:pic>
        <p:pic>
          <p:nvPicPr>
            <p:cNvPr id="47160" name="Picture 224" descr="卫星"/>
            <p:cNvPicPr>
              <a:picLocks noChangeAspect="1" noChangeArrowheads="1"/>
            </p:cNvPicPr>
            <p:nvPr/>
          </p:nvPicPr>
          <p:blipFill>
            <a:blip r:embed="rId8">
              <a:clrChange>
                <a:clrFrom>
                  <a:srgbClr val="FFFFFF"/>
                </a:clrFrom>
                <a:clrTo>
                  <a:srgbClr val="FFFFFF">
                    <a:alpha val="0"/>
                  </a:srgbClr>
                </a:clrTo>
              </a:clrChange>
              <a:lum bright="18000"/>
            </a:blip>
            <a:srcRect/>
            <a:stretch>
              <a:fillRect/>
            </a:stretch>
          </p:blipFill>
          <p:spPr bwMode="auto">
            <a:xfrm>
              <a:off x="8066087" y="2143116"/>
              <a:ext cx="1077913" cy="817563"/>
            </a:xfrm>
            <a:prstGeom prst="rect">
              <a:avLst/>
            </a:prstGeom>
            <a:noFill/>
            <a:ln w="9525">
              <a:noFill/>
              <a:miter lim="800000"/>
              <a:headEnd/>
              <a:tailEnd/>
            </a:ln>
          </p:spPr>
        </p:pic>
        <p:sp>
          <p:nvSpPr>
            <p:cNvPr id="47161" name="TextBox 35"/>
            <p:cNvSpPr txBox="1">
              <a:spLocks noChangeArrowheads="1"/>
            </p:cNvSpPr>
            <p:nvPr/>
          </p:nvSpPr>
          <p:spPr bwMode="auto">
            <a:xfrm>
              <a:off x="6572296" y="4714884"/>
              <a:ext cx="928662" cy="427108"/>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厦门港</a:t>
              </a:r>
            </a:p>
          </p:txBody>
        </p:sp>
        <p:cxnSp>
          <p:nvCxnSpPr>
            <p:cNvPr id="37" name="直接连接符 36"/>
            <p:cNvCxnSpPr/>
            <p:nvPr/>
          </p:nvCxnSpPr>
          <p:spPr>
            <a:xfrm rot="10800000" flipV="1">
              <a:off x="7072408" y="2643772"/>
              <a:ext cx="1214113" cy="71475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35" idx="1"/>
            </p:cNvCxnSpPr>
            <p:nvPr/>
          </p:nvCxnSpPr>
          <p:spPr>
            <a:xfrm rot="10800000">
              <a:off x="7000301" y="2499351"/>
              <a:ext cx="1066004" cy="5140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7464624" y="3393270"/>
              <a:ext cx="1715898" cy="500847"/>
            </a:xfrm>
            <a:prstGeom prst="line">
              <a:avLst/>
            </a:prstGeom>
            <a:ln w="25400">
              <a:solidFill>
                <a:schemeClr val="tx2">
                  <a:lumMod val="60000"/>
                  <a:lumOff val="40000"/>
                </a:schemeClr>
              </a:solidFill>
              <a:prstDash val="dash"/>
            </a:ln>
          </p:spPr>
          <p:style>
            <a:lnRef idx="1">
              <a:schemeClr val="accent5"/>
            </a:lnRef>
            <a:fillRef idx="0">
              <a:schemeClr val="accent5"/>
            </a:fillRef>
            <a:effectRef idx="0">
              <a:schemeClr val="accent5"/>
            </a:effectRef>
            <a:fontRef idx="minor">
              <a:schemeClr val="tx1"/>
            </a:fontRef>
          </p:style>
        </p:cxnSp>
        <p:sp>
          <p:nvSpPr>
            <p:cNvPr id="47165" name="TextBox 39"/>
            <p:cNvSpPr txBox="1">
              <a:spLocks noChangeArrowheads="1"/>
            </p:cNvSpPr>
            <p:nvPr/>
          </p:nvSpPr>
          <p:spPr bwMode="auto">
            <a:xfrm>
              <a:off x="5715008" y="2773916"/>
              <a:ext cx="642942" cy="276999"/>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北京站</a:t>
              </a:r>
            </a:p>
          </p:txBody>
        </p:sp>
        <p:sp>
          <p:nvSpPr>
            <p:cNvPr id="47166" name="TextBox 40"/>
            <p:cNvSpPr txBox="1">
              <a:spLocks noChangeArrowheads="1"/>
            </p:cNvSpPr>
            <p:nvPr/>
          </p:nvSpPr>
          <p:spPr bwMode="auto">
            <a:xfrm>
              <a:off x="5572164" y="2071678"/>
              <a:ext cx="642910" cy="261610"/>
            </a:xfrm>
            <a:prstGeom prst="rect">
              <a:avLst/>
            </a:prstGeom>
            <a:noFill/>
            <a:ln w="9525">
              <a:noFill/>
              <a:miter lim="800000"/>
              <a:headEnd/>
              <a:tailEnd/>
            </a:ln>
          </p:spPr>
          <p:txBody>
            <a:bodyPr>
              <a:spAutoFit/>
            </a:bodyPr>
            <a:lstStyle/>
            <a:p>
              <a:r>
                <a:rPr lang="zh-CN" altLang="en-US" sz="1100">
                  <a:solidFill>
                    <a:srgbClr val="FF0000"/>
                  </a:solidFill>
                  <a:latin typeface="黑体" pitchFamily="2" charset="-122"/>
                  <a:ea typeface="黑体" pitchFamily="2" charset="-122"/>
                </a:rPr>
                <a:t>昌平区</a:t>
              </a:r>
            </a:p>
          </p:txBody>
        </p:sp>
        <p:sp>
          <p:nvSpPr>
            <p:cNvPr id="42" name="弧形 41"/>
            <p:cNvSpPr/>
            <p:nvPr/>
          </p:nvSpPr>
          <p:spPr>
            <a:xfrm rot="11460622">
              <a:off x="2697311" y="2044063"/>
              <a:ext cx="3488383" cy="668247"/>
            </a:xfrm>
            <a:prstGeom prst="arc">
              <a:avLst>
                <a:gd name="adj1" fmla="val 10829819"/>
                <a:gd name="adj2" fmla="val 21564053"/>
              </a:avLst>
            </a:prstGeom>
            <a:ln w="76200">
              <a:solidFill>
                <a:schemeClr val="accent6"/>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7168" name="Picture 34" descr="sohu"/>
            <p:cNvPicPr>
              <a:picLocks noChangeAspect="1" noChangeArrowheads="1"/>
            </p:cNvPicPr>
            <p:nvPr/>
          </p:nvPicPr>
          <p:blipFill>
            <a:blip r:embed="rId9"/>
            <a:srcRect/>
            <a:stretch>
              <a:fillRect/>
            </a:stretch>
          </p:blipFill>
          <p:spPr bwMode="auto">
            <a:xfrm>
              <a:off x="5500694" y="2357430"/>
              <a:ext cx="642942" cy="514949"/>
            </a:xfrm>
            <a:prstGeom prst="rect">
              <a:avLst/>
            </a:prstGeom>
            <a:noFill/>
            <a:ln w="9525">
              <a:noFill/>
              <a:miter lim="800000"/>
              <a:headEnd/>
              <a:tailEnd/>
            </a:ln>
          </p:spPr>
        </p:pic>
        <p:pic>
          <p:nvPicPr>
            <p:cNvPr id="47169" name="Picture 2"/>
            <p:cNvPicPr>
              <a:picLocks noChangeAspect="1" noChangeArrowheads="1"/>
            </p:cNvPicPr>
            <p:nvPr/>
          </p:nvPicPr>
          <p:blipFill>
            <a:blip r:embed="rId10"/>
            <a:srcRect/>
            <a:stretch>
              <a:fillRect/>
            </a:stretch>
          </p:blipFill>
          <p:spPr bwMode="auto">
            <a:xfrm>
              <a:off x="3786182" y="2214554"/>
              <a:ext cx="857256" cy="279920"/>
            </a:xfrm>
            <a:prstGeom prst="rect">
              <a:avLst/>
            </a:prstGeom>
            <a:noFill/>
            <a:ln w="9525">
              <a:noFill/>
              <a:miter lim="800000"/>
              <a:headEnd/>
              <a:tailEnd/>
            </a:ln>
          </p:spPr>
        </p:pic>
        <p:sp>
          <p:nvSpPr>
            <p:cNvPr id="45" name="椭圆 44"/>
            <p:cNvSpPr/>
            <p:nvPr/>
          </p:nvSpPr>
          <p:spPr>
            <a:xfrm>
              <a:off x="6296036" y="2581268"/>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46" name="弧形 45"/>
            <p:cNvSpPr/>
            <p:nvPr/>
          </p:nvSpPr>
          <p:spPr>
            <a:xfrm rot="8206472">
              <a:off x="1896348" y="2088123"/>
              <a:ext cx="802913" cy="572782"/>
            </a:xfrm>
            <a:prstGeom prst="arc">
              <a:avLst>
                <a:gd name="adj1" fmla="val 11277535"/>
                <a:gd name="adj2" fmla="val 17759472"/>
              </a:avLst>
            </a:prstGeom>
            <a:ln w="76200">
              <a:solidFill>
                <a:schemeClr val="accent6"/>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7174"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1952435" y="2060848"/>
              <a:ext cx="547863" cy="441645"/>
            </a:xfrm>
            <a:prstGeom prst="rect">
              <a:avLst/>
            </a:prstGeom>
            <a:noFill/>
            <a:ln w="9525">
              <a:noFill/>
              <a:miter lim="800000"/>
              <a:headEnd/>
              <a:tailEnd/>
            </a:ln>
          </p:spPr>
        </p:pic>
        <p:sp>
          <p:nvSpPr>
            <p:cNvPr id="48" name="弧形 47"/>
            <p:cNvSpPr/>
            <p:nvPr/>
          </p:nvSpPr>
          <p:spPr>
            <a:xfrm rot="2167919">
              <a:off x="4844908" y="2656010"/>
              <a:ext cx="1184881" cy="2437996"/>
            </a:xfrm>
            <a:prstGeom prst="arc">
              <a:avLst>
                <a:gd name="adj1" fmla="val 7541624"/>
                <a:gd name="adj2" fmla="val 15483351"/>
              </a:avLst>
            </a:prstGeom>
            <a:ln w="76200">
              <a:solidFill>
                <a:schemeClr val="accent5"/>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7176"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5286380" y="3214686"/>
              <a:ext cx="430989" cy="357190"/>
            </a:xfrm>
            <a:prstGeom prst="rect">
              <a:avLst/>
            </a:prstGeom>
            <a:noFill/>
            <a:ln w="9525">
              <a:noFill/>
              <a:miter lim="800000"/>
              <a:headEnd/>
              <a:tailEnd/>
            </a:ln>
          </p:spPr>
        </p:pic>
        <p:sp>
          <p:nvSpPr>
            <p:cNvPr id="50" name="弧形 49"/>
            <p:cNvSpPr/>
            <p:nvPr/>
          </p:nvSpPr>
          <p:spPr>
            <a:xfrm rot="11134707">
              <a:off x="5813471" y="3101507"/>
              <a:ext cx="461869" cy="1522524"/>
            </a:xfrm>
            <a:prstGeom prst="arc">
              <a:avLst>
                <a:gd name="adj1" fmla="val 16200000"/>
                <a:gd name="adj2" fmla="val 5454545"/>
              </a:avLst>
            </a:prstGeom>
            <a:ln w="76200">
              <a:solidFill>
                <a:srgbClr val="FFC000"/>
              </a:solidFill>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7178"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5929322" y="3714752"/>
              <a:ext cx="430989" cy="357190"/>
            </a:xfrm>
            <a:prstGeom prst="rect">
              <a:avLst/>
            </a:prstGeom>
            <a:noFill/>
            <a:ln w="9525">
              <a:noFill/>
              <a:miter lim="800000"/>
              <a:headEnd/>
              <a:tailEnd/>
            </a:ln>
          </p:spPr>
        </p:pic>
        <p:sp>
          <p:nvSpPr>
            <p:cNvPr id="52" name="弧形 51"/>
            <p:cNvSpPr/>
            <p:nvPr/>
          </p:nvSpPr>
          <p:spPr>
            <a:xfrm rot="11200031">
              <a:off x="5973274" y="4714600"/>
              <a:ext cx="356633" cy="499349"/>
            </a:xfrm>
            <a:prstGeom prst="arc">
              <a:avLst>
                <a:gd name="adj1" fmla="val 17024423"/>
                <a:gd name="adj2" fmla="val 3607512"/>
              </a:avLst>
            </a:prstGeom>
            <a:ln w="76200">
              <a:solidFill>
                <a:srgbClr val="FFC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53" name="椭圆 52"/>
            <p:cNvSpPr/>
            <p:nvPr/>
          </p:nvSpPr>
          <p:spPr>
            <a:xfrm>
              <a:off x="5929322" y="5143512"/>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pic>
          <p:nvPicPr>
            <p:cNvPr id="47183"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6072198" y="4857760"/>
              <a:ext cx="639426" cy="515456"/>
            </a:xfrm>
            <a:prstGeom prst="rect">
              <a:avLst/>
            </a:prstGeom>
            <a:noFill/>
            <a:ln w="9525">
              <a:noFill/>
              <a:miter lim="800000"/>
              <a:headEnd/>
              <a:tailEnd/>
            </a:ln>
          </p:spPr>
        </p:pic>
        <p:sp>
          <p:nvSpPr>
            <p:cNvPr id="55" name="椭圆 54"/>
            <p:cNvSpPr/>
            <p:nvPr/>
          </p:nvSpPr>
          <p:spPr>
            <a:xfrm>
              <a:off x="4071934" y="4643446"/>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56" name="弧形 55"/>
            <p:cNvSpPr/>
            <p:nvPr/>
          </p:nvSpPr>
          <p:spPr>
            <a:xfrm rot="1388989">
              <a:off x="4250520" y="4305819"/>
              <a:ext cx="500846" cy="856726"/>
            </a:xfrm>
            <a:prstGeom prst="arc">
              <a:avLst>
                <a:gd name="adj1" fmla="val 9794375"/>
                <a:gd name="adj2" fmla="val 15669104"/>
              </a:avLst>
            </a:prstGeom>
            <a:ln w="76200">
              <a:solidFill>
                <a:schemeClr val="accent5"/>
              </a:solidFill>
              <a:headEnd type="none"/>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7188"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4429124" y="4500570"/>
              <a:ext cx="546564" cy="440598"/>
            </a:xfrm>
            <a:prstGeom prst="rect">
              <a:avLst/>
            </a:prstGeom>
            <a:noFill/>
            <a:ln w="9525">
              <a:noFill/>
              <a:miter lim="800000"/>
              <a:headEnd/>
              <a:tailEnd/>
            </a:ln>
          </p:spPr>
        </p:pic>
        <p:pic>
          <p:nvPicPr>
            <p:cNvPr id="47189" name="Picture 224" descr="卫星"/>
            <p:cNvPicPr>
              <a:picLocks noChangeAspect="1" noChangeArrowheads="1"/>
            </p:cNvPicPr>
            <p:nvPr/>
          </p:nvPicPr>
          <p:blipFill>
            <a:blip r:embed="rId8">
              <a:clrChange>
                <a:clrFrom>
                  <a:srgbClr val="FFFFFF"/>
                </a:clrFrom>
                <a:clrTo>
                  <a:srgbClr val="FFFFFF">
                    <a:alpha val="0"/>
                  </a:srgbClr>
                </a:clrTo>
              </a:clrChange>
              <a:lum bright="18000"/>
            </a:blip>
            <a:srcRect/>
            <a:stretch>
              <a:fillRect/>
            </a:stretch>
          </p:blipFill>
          <p:spPr bwMode="auto">
            <a:xfrm>
              <a:off x="3929058" y="857232"/>
              <a:ext cx="1077913" cy="817563"/>
            </a:xfrm>
            <a:prstGeom prst="rect">
              <a:avLst/>
            </a:prstGeom>
            <a:noFill/>
            <a:ln w="9525">
              <a:noFill/>
              <a:miter lim="800000"/>
              <a:headEnd/>
              <a:tailEnd/>
            </a:ln>
          </p:spPr>
        </p:pic>
        <p:cxnSp>
          <p:nvCxnSpPr>
            <p:cNvPr id="59" name="直接连接符 58"/>
            <p:cNvCxnSpPr/>
            <p:nvPr/>
          </p:nvCxnSpPr>
          <p:spPr>
            <a:xfrm rot="10800000" flipV="1">
              <a:off x="3001327" y="1285249"/>
              <a:ext cx="1069901" cy="64376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3965499" y="1749768"/>
              <a:ext cx="712305" cy="72106"/>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49" idx="0"/>
            </p:cNvCxnSpPr>
            <p:nvPr/>
          </p:nvCxnSpPr>
          <p:spPr>
            <a:xfrm rot="16200000" flipH="1">
              <a:off x="4322259" y="2034705"/>
              <a:ext cx="1571480" cy="787322"/>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a:grpSpLocks/>
          </p:cNvGrpSpPr>
          <p:nvPr/>
        </p:nvGrpSpPr>
        <p:grpSpPr bwMode="auto">
          <a:xfrm>
            <a:off x="6335713" y="3175000"/>
            <a:ext cx="1581150" cy="2716213"/>
            <a:chOff x="10047505" y="3177366"/>
            <a:chExt cx="1581279" cy="2716529"/>
          </a:xfrm>
        </p:grpSpPr>
        <p:grpSp>
          <p:nvGrpSpPr>
            <p:cNvPr id="47115" name="组合 79"/>
            <p:cNvGrpSpPr>
              <a:grpSpLocks/>
            </p:cNvGrpSpPr>
            <p:nvPr/>
          </p:nvGrpSpPr>
          <p:grpSpPr bwMode="auto">
            <a:xfrm>
              <a:off x="10559231" y="5423964"/>
              <a:ext cx="503826" cy="469931"/>
              <a:chOff x="10908704" y="5384874"/>
              <a:chExt cx="503826" cy="469931"/>
            </a:xfrm>
          </p:grpSpPr>
          <p:sp>
            <p:nvSpPr>
              <p:cNvPr id="47134" name="椭圆 80"/>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82" name="椭圆 81"/>
              <p:cNvSpPr/>
              <p:nvPr/>
            </p:nvSpPr>
            <p:spPr bwMode="auto">
              <a:xfrm>
                <a:off x="11052669" y="5511865"/>
                <a:ext cx="215918" cy="185759"/>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7116" name="组合 82"/>
            <p:cNvGrpSpPr>
              <a:grpSpLocks/>
            </p:cNvGrpSpPr>
            <p:nvPr/>
          </p:nvGrpSpPr>
          <p:grpSpPr bwMode="auto">
            <a:xfrm>
              <a:off x="10829913" y="4827889"/>
              <a:ext cx="503826" cy="469931"/>
              <a:chOff x="10908704" y="5384874"/>
              <a:chExt cx="503826" cy="469931"/>
            </a:xfrm>
          </p:grpSpPr>
          <p:sp>
            <p:nvSpPr>
              <p:cNvPr id="47132" name="椭圆 83"/>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85" name="椭圆 84"/>
              <p:cNvSpPr/>
              <p:nvPr/>
            </p:nvSpPr>
            <p:spPr bwMode="auto">
              <a:xfrm>
                <a:off x="11053472" y="5512558"/>
                <a:ext cx="214329" cy="185760"/>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7117" name="组合 85"/>
            <p:cNvGrpSpPr>
              <a:grpSpLocks/>
            </p:cNvGrpSpPr>
            <p:nvPr/>
          </p:nvGrpSpPr>
          <p:grpSpPr bwMode="auto">
            <a:xfrm>
              <a:off x="10047505" y="4587270"/>
              <a:ext cx="503826" cy="469931"/>
              <a:chOff x="10908704" y="5384874"/>
              <a:chExt cx="503826" cy="469931"/>
            </a:xfrm>
          </p:grpSpPr>
          <p:sp>
            <p:nvSpPr>
              <p:cNvPr id="47130" name="椭圆 86"/>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88" name="椭圆 87"/>
              <p:cNvSpPr/>
              <p:nvPr/>
            </p:nvSpPr>
            <p:spPr bwMode="auto">
              <a:xfrm>
                <a:off x="11053178" y="5511849"/>
                <a:ext cx="214330" cy="185760"/>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7118" name="组合 88"/>
            <p:cNvGrpSpPr>
              <a:grpSpLocks/>
            </p:cNvGrpSpPr>
            <p:nvPr/>
          </p:nvGrpSpPr>
          <p:grpSpPr bwMode="auto">
            <a:xfrm>
              <a:off x="10191406" y="3875198"/>
              <a:ext cx="503826" cy="469931"/>
              <a:chOff x="10908704" y="5384874"/>
              <a:chExt cx="503826" cy="469931"/>
            </a:xfrm>
          </p:grpSpPr>
          <p:sp>
            <p:nvSpPr>
              <p:cNvPr id="47128" name="椭圆 89"/>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91" name="椭圆 90"/>
              <p:cNvSpPr/>
              <p:nvPr/>
            </p:nvSpPr>
            <p:spPr bwMode="auto">
              <a:xfrm>
                <a:off x="11053752" y="5512638"/>
                <a:ext cx="214329" cy="185760"/>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7119" name="组合 91"/>
            <p:cNvGrpSpPr>
              <a:grpSpLocks/>
            </p:cNvGrpSpPr>
            <p:nvPr/>
          </p:nvGrpSpPr>
          <p:grpSpPr bwMode="auto">
            <a:xfrm>
              <a:off x="10335307" y="3397816"/>
              <a:ext cx="503826" cy="469931"/>
              <a:chOff x="10908704" y="5384874"/>
              <a:chExt cx="503826" cy="469931"/>
            </a:xfrm>
          </p:grpSpPr>
          <p:sp>
            <p:nvSpPr>
              <p:cNvPr id="47126" name="椭圆 92"/>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94" name="椭圆 93"/>
              <p:cNvSpPr/>
              <p:nvPr/>
            </p:nvSpPr>
            <p:spPr bwMode="auto">
              <a:xfrm>
                <a:off x="11052737" y="5512128"/>
                <a:ext cx="215918" cy="185759"/>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7120" name="组合 94"/>
            <p:cNvGrpSpPr>
              <a:grpSpLocks/>
            </p:cNvGrpSpPr>
            <p:nvPr/>
          </p:nvGrpSpPr>
          <p:grpSpPr bwMode="auto">
            <a:xfrm>
              <a:off x="11124958" y="3177366"/>
              <a:ext cx="503826" cy="469931"/>
              <a:chOff x="10908704" y="5384874"/>
              <a:chExt cx="503826" cy="469931"/>
            </a:xfrm>
          </p:grpSpPr>
          <p:sp>
            <p:nvSpPr>
              <p:cNvPr id="47124" name="椭圆 95"/>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97" name="椭圆 96"/>
              <p:cNvSpPr/>
              <p:nvPr/>
            </p:nvSpPr>
            <p:spPr bwMode="auto">
              <a:xfrm>
                <a:off x="11053726" y="5511889"/>
                <a:ext cx="214329" cy="185760"/>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sp>
          <p:nvSpPr>
            <p:cNvPr id="98" name="弧形 97"/>
            <p:cNvSpPr/>
            <p:nvPr/>
          </p:nvSpPr>
          <p:spPr bwMode="auto">
            <a:xfrm rot="1228874">
              <a:off x="10712721" y="5088938"/>
              <a:ext cx="523918" cy="649364"/>
            </a:xfrm>
            <a:prstGeom prst="arc">
              <a:avLst>
                <a:gd name="adj1" fmla="val 15794388"/>
                <a:gd name="adj2" fmla="val 5359643"/>
              </a:avLst>
            </a:prstGeom>
            <a:ln w="38100">
              <a:solidFill>
                <a:srgbClr val="FF0000"/>
              </a:solidFill>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99" name="弧形 98"/>
            <p:cNvSpPr/>
            <p:nvPr/>
          </p:nvSpPr>
          <p:spPr bwMode="auto">
            <a:xfrm rot="9604942">
              <a:off x="10271360" y="4041066"/>
              <a:ext cx="897011" cy="1066924"/>
            </a:xfrm>
            <a:prstGeom prst="arc">
              <a:avLst>
                <a:gd name="adj1" fmla="val 16200000"/>
                <a:gd name="adj2" fmla="val 4168219"/>
              </a:avLst>
            </a:prstGeom>
            <a:ln w="3810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100" name="弧形 99"/>
            <p:cNvSpPr/>
            <p:nvPr/>
          </p:nvSpPr>
          <p:spPr bwMode="auto">
            <a:xfrm rot="15291976">
              <a:off x="10513464" y="3241685"/>
              <a:ext cx="555690" cy="1036722"/>
            </a:xfrm>
            <a:prstGeom prst="arc">
              <a:avLst>
                <a:gd name="adj1" fmla="val 14852487"/>
                <a:gd name="adj2" fmla="val 4168219"/>
              </a:avLst>
            </a:prstGeom>
            <a:ln w="3810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942CAD90-A26A-4710-927D-0354E0DF0A6A}"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典型的物联网搜索方式</a:t>
            </a:r>
          </a:p>
        </p:txBody>
      </p:sp>
      <p:sp>
        <p:nvSpPr>
          <p:cNvPr id="6" name="Rectangle 5"/>
          <p:cNvSpPr>
            <a:spLocks noChangeArrowheads="1"/>
          </p:cNvSpPr>
          <p:nvPr/>
        </p:nvSpPr>
        <p:spPr bwMode="auto">
          <a:xfrm>
            <a:off x="1403350" y="1289050"/>
            <a:ext cx="7710488"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49159" name="内容占位符 5"/>
          <p:cNvSpPr>
            <a:spLocks noGrp="1"/>
          </p:cNvSpPr>
          <p:nvPr>
            <p:ph idx="4294967295"/>
          </p:nvPr>
        </p:nvSpPr>
        <p:spPr>
          <a:xfrm>
            <a:off x="1476375" y="1341438"/>
            <a:ext cx="7488238" cy="5245100"/>
          </a:xfrm>
        </p:spPr>
        <p:txBody>
          <a:bodyPr/>
          <a:lstStyle/>
          <a:p>
            <a:r>
              <a:rPr lang="zh-CN" altLang="en-US" sz="2400" dirty="0" smtClean="0">
                <a:latin typeface="华文中宋"/>
                <a:ea typeface="华文中宋"/>
                <a:cs typeface="华文中宋"/>
              </a:rPr>
              <a:t>实例</a:t>
            </a:r>
            <a:r>
              <a:rPr lang="en-US" altLang="zh-CN" sz="2400" dirty="0" smtClean="0">
                <a:latin typeface="华文中宋"/>
                <a:ea typeface="华文中宋"/>
                <a:cs typeface="华文中宋"/>
              </a:rPr>
              <a:t>1</a:t>
            </a:r>
            <a:r>
              <a:rPr lang="zh-CN" altLang="en-US" sz="2400" dirty="0" smtClean="0">
                <a:latin typeface="华文中宋"/>
                <a:ea typeface="华文中宋"/>
                <a:cs typeface="华文中宋"/>
              </a:rPr>
              <a:t>（搜物体位置）：</a:t>
            </a:r>
            <a:endParaRPr lang="en-US" altLang="zh-CN" sz="2400" dirty="0" smtClean="0">
              <a:latin typeface="华文中宋"/>
              <a:ea typeface="华文中宋"/>
              <a:cs typeface="华文中宋"/>
            </a:endParaRPr>
          </a:p>
          <a:p>
            <a:pPr lvl="1" eaLnBrk="1" hangingPunct="1"/>
            <a:r>
              <a:rPr lang="zh-CN" altLang="en-US" sz="2000" dirty="0" smtClean="0">
                <a:latin typeface="华文中宋"/>
                <a:ea typeface="华文中宋"/>
                <a:cs typeface="华文中宋"/>
              </a:rPr>
              <a:t>在多式联运物联网中，可检索运载工具和货物的状态，包括当前位置和运输轨迹等</a:t>
            </a:r>
          </a:p>
          <a:p>
            <a:endParaRPr lang="en-US" altLang="zh-CN" sz="1400" dirty="0" smtClean="0">
              <a:latin typeface="华文中宋"/>
              <a:ea typeface="华文中宋"/>
              <a:cs typeface="华文中宋"/>
            </a:endParaRPr>
          </a:p>
        </p:txBody>
      </p:sp>
      <p:pic>
        <p:nvPicPr>
          <p:cNvPr id="49160" name="Picture 2"/>
          <p:cNvPicPr>
            <a:picLocks noChangeAspect="1" noChangeArrowheads="1"/>
          </p:cNvPicPr>
          <p:nvPr/>
        </p:nvPicPr>
        <p:blipFill>
          <a:blip r:embed="rId3"/>
          <a:srcRect/>
          <a:stretch>
            <a:fillRect/>
          </a:stretch>
        </p:blipFill>
        <p:spPr bwMode="auto">
          <a:xfrm>
            <a:off x="179388" y="6308725"/>
            <a:ext cx="1212850" cy="434975"/>
          </a:xfrm>
          <a:prstGeom prst="rect">
            <a:avLst/>
          </a:prstGeom>
          <a:noFill/>
          <a:ln w="9525">
            <a:noFill/>
            <a:miter lim="800000"/>
            <a:headEnd/>
            <a:tailEnd/>
          </a:ln>
        </p:spPr>
      </p:pic>
      <p:grpSp>
        <p:nvGrpSpPr>
          <p:cNvPr id="49161" name="组合 1"/>
          <p:cNvGrpSpPr>
            <a:grpSpLocks/>
          </p:cNvGrpSpPr>
          <p:nvPr/>
        </p:nvGrpSpPr>
        <p:grpSpPr bwMode="auto">
          <a:xfrm>
            <a:off x="1476375" y="2492375"/>
            <a:ext cx="4627563" cy="4249738"/>
            <a:chOff x="1692275" y="2492375"/>
            <a:chExt cx="7127875" cy="4249738"/>
          </a:xfrm>
        </p:grpSpPr>
        <p:grpSp>
          <p:nvGrpSpPr>
            <p:cNvPr id="49200" name="组合 15"/>
            <p:cNvGrpSpPr>
              <a:grpSpLocks/>
            </p:cNvGrpSpPr>
            <p:nvPr/>
          </p:nvGrpSpPr>
          <p:grpSpPr bwMode="auto">
            <a:xfrm>
              <a:off x="1692275" y="2492375"/>
              <a:ext cx="7127875" cy="4249738"/>
              <a:chOff x="393809" y="188640"/>
              <a:chExt cx="8750191" cy="6552728"/>
            </a:xfrm>
          </p:grpSpPr>
          <p:pic>
            <p:nvPicPr>
              <p:cNvPr id="49223" name="Picture 3" descr="C:\Documents and Settings\Administrator\桌面\0ef18920f27f577cac34de60.gif"/>
              <p:cNvPicPr>
                <a:picLocks noChangeAspect="1" noChangeArrowheads="1"/>
              </p:cNvPicPr>
              <p:nvPr/>
            </p:nvPicPr>
            <p:blipFill>
              <a:blip r:embed="rId4"/>
              <a:srcRect/>
              <a:stretch>
                <a:fillRect/>
              </a:stretch>
            </p:blipFill>
            <p:spPr bwMode="auto">
              <a:xfrm>
                <a:off x="393809" y="188640"/>
                <a:ext cx="8529278" cy="6552728"/>
              </a:xfrm>
              <a:prstGeom prst="rect">
                <a:avLst/>
              </a:prstGeom>
              <a:noFill/>
              <a:ln w="9525">
                <a:noFill/>
                <a:miter lim="800000"/>
                <a:headEnd/>
                <a:tailEnd/>
              </a:ln>
            </p:spPr>
          </p:pic>
          <p:pic>
            <p:nvPicPr>
              <p:cNvPr id="49224" name="Picture 6" descr="C:\Documents and Settings\Administrator\My Documents\Fetion\temp\525d05af7d59f6474b59c44edf5dd108.png"/>
              <p:cNvPicPr>
                <a:picLocks noChangeAspect="1" noChangeArrowheads="1"/>
              </p:cNvPicPr>
              <p:nvPr/>
            </p:nvPicPr>
            <p:blipFill>
              <a:blip r:embed="rId5">
                <a:lum bright="-8000" contrast="30000"/>
              </a:blip>
              <a:srcRect/>
              <a:stretch>
                <a:fillRect/>
              </a:stretch>
            </p:blipFill>
            <p:spPr bwMode="auto">
              <a:xfrm>
                <a:off x="6786578" y="5210663"/>
                <a:ext cx="521726" cy="526943"/>
              </a:xfrm>
              <a:prstGeom prst="rect">
                <a:avLst/>
              </a:prstGeom>
              <a:noFill/>
              <a:ln w="9525">
                <a:noFill/>
                <a:miter lim="800000"/>
                <a:headEnd/>
                <a:tailEnd/>
              </a:ln>
            </p:spPr>
          </p:pic>
          <p:pic>
            <p:nvPicPr>
              <p:cNvPr id="49225" name="Picture 8" descr="C:\Documents and Settings\Administrator\My Documents\Fetion\temp\525d05af7d59f6474b59c44edf5dd108.png"/>
              <p:cNvPicPr>
                <a:picLocks noChangeAspect="1" noChangeArrowheads="1"/>
              </p:cNvPicPr>
              <p:nvPr/>
            </p:nvPicPr>
            <p:blipFill>
              <a:blip r:embed="rId5"/>
              <a:srcRect/>
              <a:stretch>
                <a:fillRect/>
              </a:stretch>
            </p:blipFill>
            <p:spPr bwMode="auto">
              <a:xfrm>
                <a:off x="7650907" y="3857627"/>
                <a:ext cx="449485" cy="453979"/>
              </a:xfrm>
              <a:prstGeom prst="rect">
                <a:avLst/>
              </a:prstGeom>
              <a:noFill/>
              <a:ln w="9525">
                <a:noFill/>
                <a:miter lim="800000"/>
                <a:headEnd/>
                <a:tailEnd/>
              </a:ln>
            </p:spPr>
          </p:pic>
          <p:sp>
            <p:nvSpPr>
              <p:cNvPr id="21" name="椭圆 20"/>
              <p:cNvSpPr/>
              <p:nvPr/>
            </p:nvSpPr>
            <p:spPr>
              <a:xfrm>
                <a:off x="7000892" y="5000636"/>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22" name="椭圆 21"/>
              <p:cNvSpPr/>
              <p:nvPr/>
            </p:nvSpPr>
            <p:spPr>
              <a:xfrm>
                <a:off x="7286644" y="4000504"/>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pic>
            <p:nvPicPr>
              <p:cNvPr id="49232"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6500826" y="2714620"/>
                <a:ext cx="430989" cy="357190"/>
              </a:xfrm>
              <a:prstGeom prst="rect">
                <a:avLst/>
              </a:prstGeom>
              <a:noFill/>
              <a:ln w="9525">
                <a:noFill/>
                <a:miter lim="800000"/>
                <a:headEnd/>
                <a:tailEnd/>
              </a:ln>
            </p:spPr>
          </p:pic>
          <p:pic>
            <p:nvPicPr>
              <p:cNvPr id="49233"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7355720" y="3500439"/>
                <a:ext cx="430989" cy="357190"/>
              </a:xfrm>
              <a:prstGeom prst="rect">
                <a:avLst/>
              </a:prstGeom>
              <a:noFill/>
              <a:ln w="9525">
                <a:noFill/>
                <a:miter lim="800000"/>
                <a:headEnd/>
                <a:tailEnd/>
              </a:ln>
            </p:spPr>
          </p:pic>
          <p:sp>
            <p:nvSpPr>
              <p:cNvPr id="26" name="椭圆 25"/>
              <p:cNvSpPr/>
              <p:nvPr/>
            </p:nvSpPr>
            <p:spPr>
              <a:xfrm>
                <a:off x="2285984" y="2643182"/>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49237" name="TextBox 26"/>
              <p:cNvSpPr txBox="1">
                <a:spLocks noChangeArrowheads="1"/>
              </p:cNvSpPr>
              <p:nvPr/>
            </p:nvSpPr>
            <p:spPr bwMode="auto">
              <a:xfrm>
                <a:off x="8001024" y="3929066"/>
                <a:ext cx="928662" cy="276999"/>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上海港</a:t>
                </a:r>
              </a:p>
            </p:txBody>
          </p:sp>
          <p:sp>
            <p:nvSpPr>
              <p:cNvPr id="49238" name="TextBox 27"/>
              <p:cNvSpPr txBox="1">
                <a:spLocks noChangeArrowheads="1"/>
              </p:cNvSpPr>
              <p:nvPr/>
            </p:nvSpPr>
            <p:spPr bwMode="auto">
              <a:xfrm>
                <a:off x="7786710" y="3500438"/>
                <a:ext cx="928662" cy="276999"/>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上海站</a:t>
                </a:r>
              </a:p>
            </p:txBody>
          </p:sp>
          <p:sp>
            <p:nvSpPr>
              <p:cNvPr id="29" name="椭圆 28"/>
              <p:cNvSpPr/>
              <p:nvPr/>
            </p:nvSpPr>
            <p:spPr>
              <a:xfrm>
                <a:off x="6143636" y="2428868"/>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30" name="弧形 29"/>
              <p:cNvSpPr/>
              <p:nvPr/>
            </p:nvSpPr>
            <p:spPr>
              <a:xfrm>
                <a:off x="6001135" y="2428366"/>
                <a:ext cx="429256" cy="572782"/>
              </a:xfrm>
              <a:prstGeom prst="arc">
                <a:avLst>
                  <a:gd name="adj1" fmla="val 16912456"/>
                  <a:gd name="adj2" fmla="val 316485"/>
                </a:avLst>
              </a:prstGeom>
              <a:ln w="76200">
                <a:solidFill>
                  <a:srgbClr val="00B050"/>
                </a:solidFill>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9243"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6072198" y="1885590"/>
                <a:ext cx="588034" cy="474028"/>
              </a:xfrm>
              <a:prstGeom prst="rect">
                <a:avLst/>
              </a:prstGeom>
              <a:noFill/>
              <a:ln w="9525">
                <a:noFill/>
                <a:miter lim="800000"/>
                <a:headEnd/>
                <a:tailEnd/>
              </a:ln>
            </p:spPr>
          </p:pic>
          <p:pic>
            <p:nvPicPr>
              <p:cNvPr id="49244"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6572264" y="2428868"/>
                <a:ext cx="357190" cy="287939"/>
              </a:xfrm>
              <a:prstGeom prst="rect">
                <a:avLst/>
              </a:prstGeom>
              <a:noFill/>
              <a:ln w="9525">
                <a:noFill/>
                <a:miter lim="800000"/>
                <a:headEnd/>
                <a:tailEnd/>
              </a:ln>
            </p:spPr>
          </p:pic>
          <p:pic>
            <p:nvPicPr>
              <p:cNvPr id="49245" name="Picture 8" descr="C:\Documents and Settings\Administrator\My Documents\Fetion\temp\525d05af7d59f6474b59c44edf5dd108.png"/>
              <p:cNvPicPr>
                <a:picLocks noChangeAspect="1" noChangeArrowheads="1"/>
              </p:cNvPicPr>
              <p:nvPr/>
            </p:nvPicPr>
            <p:blipFill>
              <a:blip r:embed="rId5"/>
              <a:srcRect/>
              <a:stretch>
                <a:fillRect/>
              </a:stretch>
            </p:blipFill>
            <p:spPr bwMode="auto">
              <a:xfrm>
                <a:off x="7643834" y="4572007"/>
                <a:ext cx="528566" cy="533851"/>
              </a:xfrm>
              <a:prstGeom prst="rect">
                <a:avLst/>
              </a:prstGeom>
              <a:noFill/>
              <a:ln w="9525">
                <a:noFill/>
                <a:miter lim="800000"/>
                <a:headEnd/>
                <a:tailEnd/>
              </a:ln>
            </p:spPr>
          </p:pic>
          <p:pic>
            <p:nvPicPr>
              <p:cNvPr id="49246"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6643702" y="3357562"/>
                <a:ext cx="430989" cy="357190"/>
              </a:xfrm>
              <a:prstGeom prst="rect">
                <a:avLst/>
              </a:prstGeom>
              <a:noFill/>
              <a:ln w="9525">
                <a:noFill/>
                <a:miter lim="800000"/>
                <a:headEnd/>
                <a:tailEnd/>
              </a:ln>
            </p:spPr>
          </p:pic>
          <p:pic>
            <p:nvPicPr>
              <p:cNvPr id="49247" name="Picture 224" descr="卫星"/>
              <p:cNvPicPr>
                <a:picLocks noChangeAspect="1" noChangeArrowheads="1"/>
              </p:cNvPicPr>
              <p:nvPr/>
            </p:nvPicPr>
            <p:blipFill>
              <a:blip r:embed="rId8">
                <a:clrChange>
                  <a:clrFrom>
                    <a:srgbClr val="FFFFFF"/>
                  </a:clrFrom>
                  <a:clrTo>
                    <a:srgbClr val="FFFFFF">
                      <a:alpha val="0"/>
                    </a:srgbClr>
                  </a:clrTo>
                </a:clrChange>
                <a:lum bright="18000"/>
              </a:blip>
              <a:srcRect/>
              <a:stretch>
                <a:fillRect/>
              </a:stretch>
            </p:blipFill>
            <p:spPr bwMode="auto">
              <a:xfrm>
                <a:off x="8066087" y="2143116"/>
                <a:ext cx="1077913" cy="817563"/>
              </a:xfrm>
              <a:prstGeom prst="rect">
                <a:avLst/>
              </a:prstGeom>
              <a:noFill/>
              <a:ln w="9525">
                <a:noFill/>
                <a:miter lim="800000"/>
                <a:headEnd/>
                <a:tailEnd/>
              </a:ln>
            </p:spPr>
          </p:pic>
          <p:sp>
            <p:nvSpPr>
              <p:cNvPr id="49248" name="TextBox 35"/>
              <p:cNvSpPr txBox="1">
                <a:spLocks noChangeArrowheads="1"/>
              </p:cNvSpPr>
              <p:nvPr/>
            </p:nvSpPr>
            <p:spPr bwMode="auto">
              <a:xfrm>
                <a:off x="6572296" y="4714884"/>
                <a:ext cx="928662" cy="427108"/>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厦门港</a:t>
                </a:r>
              </a:p>
            </p:txBody>
          </p:sp>
          <p:cxnSp>
            <p:nvCxnSpPr>
              <p:cNvPr id="37" name="直接连接符 36"/>
              <p:cNvCxnSpPr/>
              <p:nvPr/>
            </p:nvCxnSpPr>
            <p:spPr>
              <a:xfrm rot="10800000" flipV="1">
                <a:off x="7072771" y="2643772"/>
                <a:ext cx="1212719" cy="71475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rot="10800000">
                <a:off x="7000729" y="2499351"/>
                <a:ext cx="1065631" cy="51404"/>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a:off x="7465063" y="3393043"/>
                <a:ext cx="1715898" cy="501298"/>
              </a:xfrm>
              <a:prstGeom prst="line">
                <a:avLst/>
              </a:prstGeom>
              <a:ln w="25400">
                <a:solidFill>
                  <a:schemeClr val="tx2">
                    <a:lumMod val="60000"/>
                    <a:lumOff val="40000"/>
                  </a:schemeClr>
                </a:solidFill>
                <a:prstDash val="dash"/>
              </a:ln>
            </p:spPr>
            <p:style>
              <a:lnRef idx="1">
                <a:schemeClr val="accent5"/>
              </a:lnRef>
              <a:fillRef idx="0">
                <a:schemeClr val="accent5"/>
              </a:fillRef>
              <a:effectRef idx="0">
                <a:schemeClr val="accent5"/>
              </a:effectRef>
              <a:fontRef idx="minor">
                <a:schemeClr val="tx1"/>
              </a:fontRef>
            </p:style>
          </p:cxnSp>
          <p:sp>
            <p:nvSpPr>
              <p:cNvPr id="49252" name="TextBox 39"/>
              <p:cNvSpPr txBox="1">
                <a:spLocks noChangeArrowheads="1"/>
              </p:cNvSpPr>
              <p:nvPr/>
            </p:nvSpPr>
            <p:spPr bwMode="auto">
              <a:xfrm>
                <a:off x="5715008" y="2773916"/>
                <a:ext cx="642942" cy="276999"/>
              </a:xfrm>
              <a:prstGeom prst="rect">
                <a:avLst/>
              </a:prstGeom>
              <a:noFill/>
              <a:ln w="9525">
                <a:noFill/>
                <a:miter lim="800000"/>
                <a:headEnd/>
                <a:tailEnd/>
              </a:ln>
            </p:spPr>
            <p:txBody>
              <a:bodyPr>
                <a:spAutoFit/>
              </a:bodyPr>
              <a:lstStyle/>
              <a:p>
                <a:r>
                  <a:rPr lang="zh-CN" altLang="en-US" sz="1200">
                    <a:solidFill>
                      <a:srgbClr val="FF0000"/>
                    </a:solidFill>
                    <a:latin typeface="黑体" pitchFamily="2" charset="-122"/>
                    <a:ea typeface="黑体" pitchFamily="2" charset="-122"/>
                  </a:rPr>
                  <a:t>北京站</a:t>
                </a:r>
              </a:p>
            </p:txBody>
          </p:sp>
          <p:sp>
            <p:nvSpPr>
              <p:cNvPr id="49253" name="TextBox 40"/>
              <p:cNvSpPr txBox="1">
                <a:spLocks noChangeArrowheads="1"/>
              </p:cNvSpPr>
              <p:nvPr/>
            </p:nvSpPr>
            <p:spPr bwMode="auto">
              <a:xfrm>
                <a:off x="5572164" y="2071678"/>
                <a:ext cx="642910" cy="261610"/>
              </a:xfrm>
              <a:prstGeom prst="rect">
                <a:avLst/>
              </a:prstGeom>
              <a:noFill/>
              <a:ln w="9525">
                <a:noFill/>
                <a:miter lim="800000"/>
                <a:headEnd/>
                <a:tailEnd/>
              </a:ln>
            </p:spPr>
            <p:txBody>
              <a:bodyPr>
                <a:spAutoFit/>
              </a:bodyPr>
              <a:lstStyle/>
              <a:p>
                <a:r>
                  <a:rPr lang="zh-CN" altLang="en-US" sz="1100">
                    <a:solidFill>
                      <a:srgbClr val="FF0000"/>
                    </a:solidFill>
                    <a:latin typeface="黑体" pitchFamily="2" charset="-122"/>
                    <a:ea typeface="黑体" pitchFamily="2" charset="-122"/>
                  </a:rPr>
                  <a:t>昌平区</a:t>
                </a:r>
              </a:p>
            </p:txBody>
          </p:sp>
          <p:sp>
            <p:nvSpPr>
              <p:cNvPr id="42" name="弧形 41"/>
              <p:cNvSpPr/>
              <p:nvPr/>
            </p:nvSpPr>
            <p:spPr>
              <a:xfrm rot="11460622">
                <a:off x="2696176" y="2044063"/>
                <a:ext cx="3488069" cy="668247"/>
              </a:xfrm>
              <a:prstGeom prst="arc">
                <a:avLst>
                  <a:gd name="adj1" fmla="val 10829819"/>
                  <a:gd name="adj2" fmla="val 21564053"/>
                </a:avLst>
              </a:prstGeom>
              <a:ln w="76200">
                <a:solidFill>
                  <a:schemeClr val="accent6"/>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9255" name="Picture 34" descr="sohu"/>
              <p:cNvPicPr>
                <a:picLocks noChangeAspect="1" noChangeArrowheads="1"/>
              </p:cNvPicPr>
              <p:nvPr/>
            </p:nvPicPr>
            <p:blipFill>
              <a:blip r:embed="rId9"/>
              <a:srcRect/>
              <a:stretch>
                <a:fillRect/>
              </a:stretch>
            </p:blipFill>
            <p:spPr bwMode="auto">
              <a:xfrm>
                <a:off x="5500694" y="2357430"/>
                <a:ext cx="642942" cy="514949"/>
              </a:xfrm>
              <a:prstGeom prst="rect">
                <a:avLst/>
              </a:prstGeom>
              <a:noFill/>
              <a:ln w="9525">
                <a:noFill/>
                <a:miter lim="800000"/>
                <a:headEnd/>
                <a:tailEnd/>
              </a:ln>
            </p:spPr>
          </p:pic>
          <p:pic>
            <p:nvPicPr>
              <p:cNvPr id="49256" name="Picture 2"/>
              <p:cNvPicPr>
                <a:picLocks noChangeAspect="1" noChangeArrowheads="1"/>
              </p:cNvPicPr>
              <p:nvPr/>
            </p:nvPicPr>
            <p:blipFill>
              <a:blip r:embed="rId10"/>
              <a:srcRect/>
              <a:stretch>
                <a:fillRect/>
              </a:stretch>
            </p:blipFill>
            <p:spPr bwMode="auto">
              <a:xfrm>
                <a:off x="3786182" y="2214554"/>
                <a:ext cx="857256" cy="279920"/>
              </a:xfrm>
              <a:prstGeom prst="rect">
                <a:avLst/>
              </a:prstGeom>
              <a:noFill/>
              <a:ln w="9525">
                <a:noFill/>
                <a:miter lim="800000"/>
                <a:headEnd/>
                <a:tailEnd/>
              </a:ln>
            </p:spPr>
          </p:pic>
          <p:sp>
            <p:nvSpPr>
              <p:cNvPr id="45" name="椭圆 44"/>
              <p:cNvSpPr/>
              <p:nvPr/>
            </p:nvSpPr>
            <p:spPr>
              <a:xfrm>
                <a:off x="6296036" y="2581268"/>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46" name="弧形 45"/>
              <p:cNvSpPr/>
              <p:nvPr/>
            </p:nvSpPr>
            <p:spPr>
              <a:xfrm rot="8206472">
                <a:off x="1897702" y="2088123"/>
                <a:ext cx="801474" cy="572782"/>
              </a:xfrm>
              <a:prstGeom prst="arc">
                <a:avLst>
                  <a:gd name="adj1" fmla="val 11277535"/>
                  <a:gd name="adj2" fmla="val 17759472"/>
                </a:avLst>
              </a:prstGeom>
              <a:ln w="76200">
                <a:solidFill>
                  <a:schemeClr val="accent6"/>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9261"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1952435" y="2060848"/>
                <a:ext cx="547863" cy="441645"/>
              </a:xfrm>
              <a:prstGeom prst="rect">
                <a:avLst/>
              </a:prstGeom>
              <a:noFill/>
              <a:ln w="9525">
                <a:noFill/>
                <a:miter lim="800000"/>
                <a:headEnd/>
                <a:tailEnd/>
              </a:ln>
            </p:spPr>
          </p:pic>
          <p:sp>
            <p:nvSpPr>
              <p:cNvPr id="48" name="弧形 47"/>
              <p:cNvSpPr/>
              <p:nvPr/>
            </p:nvSpPr>
            <p:spPr>
              <a:xfrm rot="2167919">
                <a:off x="4845450" y="2656010"/>
                <a:ext cx="1185702" cy="2437996"/>
              </a:xfrm>
              <a:prstGeom prst="arc">
                <a:avLst>
                  <a:gd name="adj1" fmla="val 7541624"/>
                  <a:gd name="adj2" fmla="val 15483351"/>
                </a:avLst>
              </a:prstGeom>
              <a:ln w="76200">
                <a:solidFill>
                  <a:schemeClr val="accent5"/>
                </a:solidFill>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9263"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5286380" y="3214686"/>
                <a:ext cx="430989" cy="357190"/>
              </a:xfrm>
              <a:prstGeom prst="rect">
                <a:avLst/>
              </a:prstGeom>
              <a:noFill/>
              <a:ln w="9525">
                <a:noFill/>
                <a:miter lim="800000"/>
                <a:headEnd/>
                <a:tailEnd/>
              </a:ln>
            </p:spPr>
          </p:pic>
          <p:sp>
            <p:nvSpPr>
              <p:cNvPr id="50" name="弧形 49"/>
              <p:cNvSpPr/>
              <p:nvPr/>
            </p:nvSpPr>
            <p:spPr>
              <a:xfrm rot="11134707">
                <a:off x="5812024" y="3101507"/>
                <a:ext cx="462274" cy="1522524"/>
              </a:xfrm>
              <a:prstGeom prst="arc">
                <a:avLst>
                  <a:gd name="adj1" fmla="val 16200000"/>
                  <a:gd name="adj2" fmla="val 5454545"/>
                </a:avLst>
              </a:prstGeom>
              <a:ln w="76200">
                <a:solidFill>
                  <a:srgbClr val="FFC000"/>
                </a:solidFill>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9265" name="Picture 10" descr="C:\Documents and Settings\Administrator\My Documents\Fetion\temp\e9370c666a60797c60d8ee0712ea2059.png"/>
              <p:cNvPicPr>
                <a:picLocks noChangeAspect="1" noChangeArrowheads="1"/>
              </p:cNvPicPr>
              <p:nvPr/>
            </p:nvPicPr>
            <p:blipFill>
              <a:blip r:embed="rId6"/>
              <a:srcRect/>
              <a:stretch>
                <a:fillRect/>
              </a:stretch>
            </p:blipFill>
            <p:spPr bwMode="auto">
              <a:xfrm>
                <a:off x="5929322" y="3714752"/>
                <a:ext cx="430989" cy="357190"/>
              </a:xfrm>
              <a:prstGeom prst="rect">
                <a:avLst/>
              </a:prstGeom>
              <a:noFill/>
              <a:ln w="9525">
                <a:noFill/>
                <a:miter lim="800000"/>
                <a:headEnd/>
                <a:tailEnd/>
              </a:ln>
            </p:spPr>
          </p:pic>
          <p:sp>
            <p:nvSpPr>
              <p:cNvPr id="52" name="弧形 51"/>
              <p:cNvSpPr/>
              <p:nvPr/>
            </p:nvSpPr>
            <p:spPr>
              <a:xfrm rot="11200031">
                <a:off x="5974120" y="4714600"/>
                <a:ext cx="357211" cy="499349"/>
              </a:xfrm>
              <a:prstGeom prst="arc">
                <a:avLst>
                  <a:gd name="adj1" fmla="val 17024423"/>
                  <a:gd name="adj2" fmla="val 3607512"/>
                </a:avLst>
              </a:prstGeom>
              <a:ln w="76200">
                <a:solidFill>
                  <a:srgbClr val="FFC000"/>
                </a:solidFill>
                <a:headEnd type="stealth"/>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53" name="椭圆 52"/>
              <p:cNvSpPr/>
              <p:nvPr/>
            </p:nvSpPr>
            <p:spPr>
              <a:xfrm>
                <a:off x="5929322" y="5143512"/>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pic>
            <p:nvPicPr>
              <p:cNvPr id="49270"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6072198" y="4857760"/>
                <a:ext cx="639426" cy="515456"/>
              </a:xfrm>
              <a:prstGeom prst="rect">
                <a:avLst/>
              </a:prstGeom>
              <a:noFill/>
              <a:ln w="9525">
                <a:noFill/>
                <a:miter lim="800000"/>
                <a:headEnd/>
                <a:tailEnd/>
              </a:ln>
            </p:spPr>
          </p:pic>
          <p:sp>
            <p:nvSpPr>
              <p:cNvPr id="55" name="椭圆 54"/>
              <p:cNvSpPr/>
              <p:nvPr/>
            </p:nvSpPr>
            <p:spPr>
              <a:xfrm>
                <a:off x="4071934" y="4643446"/>
                <a:ext cx="142876" cy="142876"/>
              </a:xfrm>
              <a:prstGeom prst="ellipse">
                <a:avLst/>
              </a:prstGeom>
              <a:ln/>
            </p:spPr>
            <p:style>
              <a:lnRef idx="0">
                <a:schemeClr val="accent6"/>
              </a:lnRef>
              <a:fillRef idx="3">
                <a:schemeClr val="accent6"/>
              </a:fillRef>
              <a:effectRef idx="3">
                <a:schemeClr val="accent6"/>
              </a:effectRef>
              <a:fontRef idx="minor">
                <a:schemeClr val="lt1"/>
              </a:fontRef>
            </p:style>
            <p:txBody>
              <a:bodyPr anchor="ctr"/>
              <a:lstStyle/>
              <a:p>
                <a:pPr algn="ctr">
                  <a:defRPr/>
                </a:pPr>
                <a:endParaRPr lang="zh-CN" altLang="en-US">
                  <a:solidFill>
                    <a:prstClr val="white"/>
                  </a:solidFill>
                </a:endParaRPr>
              </a:p>
            </p:txBody>
          </p:sp>
          <p:sp>
            <p:nvSpPr>
              <p:cNvPr id="56" name="弧形 55"/>
              <p:cNvSpPr/>
              <p:nvPr/>
            </p:nvSpPr>
            <p:spPr>
              <a:xfrm rot="1388989">
                <a:off x="4251098" y="4305819"/>
                <a:ext cx="501296" cy="856726"/>
              </a:xfrm>
              <a:prstGeom prst="arc">
                <a:avLst>
                  <a:gd name="adj1" fmla="val 9794375"/>
                  <a:gd name="adj2" fmla="val 15669104"/>
                </a:avLst>
              </a:prstGeom>
              <a:ln w="76200">
                <a:solidFill>
                  <a:schemeClr val="accent5"/>
                </a:solidFill>
                <a:headEnd type="none"/>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pic>
            <p:nvPicPr>
              <p:cNvPr id="49275" name="Picture 14" descr="C:\Documents and Settings\Administrator\My Documents\Fetion\temp\1fe004f55276da7ba3eba93cd6db259c.png"/>
              <p:cNvPicPr>
                <a:picLocks noChangeAspect="1" noChangeArrowheads="1"/>
              </p:cNvPicPr>
              <p:nvPr/>
            </p:nvPicPr>
            <p:blipFill>
              <a:blip r:embed="rId7"/>
              <a:srcRect/>
              <a:stretch>
                <a:fillRect/>
              </a:stretch>
            </p:blipFill>
            <p:spPr bwMode="auto">
              <a:xfrm>
                <a:off x="4429124" y="4500570"/>
                <a:ext cx="546564" cy="440598"/>
              </a:xfrm>
              <a:prstGeom prst="rect">
                <a:avLst/>
              </a:prstGeom>
              <a:noFill/>
              <a:ln w="9525">
                <a:noFill/>
                <a:miter lim="800000"/>
                <a:headEnd/>
                <a:tailEnd/>
              </a:ln>
            </p:spPr>
          </p:pic>
          <p:pic>
            <p:nvPicPr>
              <p:cNvPr id="49276" name="Picture 224" descr="卫星"/>
              <p:cNvPicPr>
                <a:picLocks noChangeAspect="1" noChangeArrowheads="1"/>
              </p:cNvPicPr>
              <p:nvPr/>
            </p:nvPicPr>
            <p:blipFill>
              <a:blip r:embed="rId8">
                <a:clrChange>
                  <a:clrFrom>
                    <a:srgbClr val="FFFFFF"/>
                  </a:clrFrom>
                  <a:clrTo>
                    <a:srgbClr val="FFFFFF">
                      <a:alpha val="0"/>
                    </a:srgbClr>
                  </a:clrTo>
                </a:clrChange>
                <a:lum bright="18000"/>
              </a:blip>
              <a:srcRect/>
              <a:stretch>
                <a:fillRect/>
              </a:stretch>
            </p:blipFill>
            <p:spPr bwMode="auto">
              <a:xfrm>
                <a:off x="3929058" y="857232"/>
                <a:ext cx="1077913" cy="817563"/>
              </a:xfrm>
              <a:prstGeom prst="rect">
                <a:avLst/>
              </a:prstGeom>
              <a:noFill/>
              <a:ln w="9525">
                <a:noFill/>
                <a:miter lim="800000"/>
                <a:headEnd/>
                <a:tailEnd/>
              </a:ln>
            </p:spPr>
          </p:pic>
          <p:cxnSp>
            <p:nvCxnSpPr>
              <p:cNvPr id="59" name="直接连接符 58"/>
              <p:cNvCxnSpPr/>
              <p:nvPr/>
            </p:nvCxnSpPr>
            <p:spPr>
              <a:xfrm rot="10800000" flipV="1">
                <a:off x="3002357" y="1285249"/>
                <a:ext cx="1068634" cy="643769"/>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rot="5400000">
                <a:off x="3965487" y="1748299"/>
                <a:ext cx="712305" cy="75045"/>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rot="16200000" flipH="1">
                <a:off x="4322365" y="2033633"/>
                <a:ext cx="1571480" cy="78946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grpSp>
        <p:grpSp>
          <p:nvGrpSpPr>
            <p:cNvPr id="49201" name="组合 11"/>
            <p:cNvGrpSpPr>
              <a:grpSpLocks/>
            </p:cNvGrpSpPr>
            <p:nvPr/>
          </p:nvGrpSpPr>
          <p:grpSpPr bwMode="auto">
            <a:xfrm>
              <a:off x="6335557" y="3175000"/>
              <a:ext cx="1581279" cy="2716529"/>
              <a:chOff x="10047505" y="3177366"/>
              <a:chExt cx="1581279" cy="2716529"/>
            </a:xfrm>
          </p:grpSpPr>
          <p:grpSp>
            <p:nvGrpSpPr>
              <p:cNvPr id="49202" name="组合 79"/>
              <p:cNvGrpSpPr>
                <a:grpSpLocks/>
              </p:cNvGrpSpPr>
              <p:nvPr/>
            </p:nvGrpSpPr>
            <p:grpSpPr bwMode="auto">
              <a:xfrm>
                <a:off x="10559231" y="5423964"/>
                <a:ext cx="503826" cy="469931"/>
                <a:chOff x="10908704" y="5384874"/>
                <a:chExt cx="503826" cy="469931"/>
              </a:xfrm>
            </p:grpSpPr>
            <p:sp>
              <p:nvSpPr>
                <p:cNvPr id="49221" name="椭圆 80"/>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82" name="椭圆 81"/>
                <p:cNvSpPr/>
                <p:nvPr/>
              </p:nvSpPr>
              <p:spPr bwMode="auto">
                <a:xfrm>
                  <a:off x="11052532" y="5511589"/>
                  <a:ext cx="220072" cy="185737"/>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9203" name="组合 82"/>
              <p:cNvGrpSpPr>
                <a:grpSpLocks/>
              </p:cNvGrpSpPr>
              <p:nvPr/>
            </p:nvGrpSpPr>
            <p:grpSpPr bwMode="auto">
              <a:xfrm>
                <a:off x="10829913" y="4827889"/>
                <a:ext cx="503826" cy="469931"/>
                <a:chOff x="10908704" y="5384874"/>
                <a:chExt cx="503826" cy="469931"/>
              </a:xfrm>
            </p:grpSpPr>
            <p:sp>
              <p:nvSpPr>
                <p:cNvPr id="49219" name="椭圆 83"/>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85" name="椭圆 84"/>
                <p:cNvSpPr/>
                <p:nvPr/>
              </p:nvSpPr>
              <p:spPr bwMode="auto">
                <a:xfrm>
                  <a:off x="11053271" y="5512351"/>
                  <a:ext cx="215181" cy="185738"/>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9204" name="组合 85"/>
              <p:cNvGrpSpPr>
                <a:grpSpLocks/>
              </p:cNvGrpSpPr>
              <p:nvPr/>
            </p:nvGrpSpPr>
            <p:grpSpPr bwMode="auto">
              <a:xfrm>
                <a:off x="10047505" y="4587270"/>
                <a:ext cx="503826" cy="469931"/>
                <a:chOff x="10908704" y="5384874"/>
                <a:chExt cx="503826" cy="469931"/>
              </a:xfrm>
            </p:grpSpPr>
            <p:sp>
              <p:nvSpPr>
                <p:cNvPr id="49217" name="椭圆 86"/>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88" name="椭圆 87"/>
                <p:cNvSpPr/>
                <p:nvPr/>
              </p:nvSpPr>
              <p:spPr bwMode="auto">
                <a:xfrm>
                  <a:off x="11053202" y="5511670"/>
                  <a:ext cx="215181" cy="185738"/>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9205" name="组合 88"/>
              <p:cNvGrpSpPr>
                <a:grpSpLocks/>
              </p:cNvGrpSpPr>
              <p:nvPr/>
            </p:nvGrpSpPr>
            <p:grpSpPr bwMode="auto">
              <a:xfrm>
                <a:off x="10191406" y="3875198"/>
                <a:ext cx="503826" cy="469931"/>
                <a:chOff x="10908704" y="5384874"/>
                <a:chExt cx="503826" cy="469931"/>
              </a:xfrm>
            </p:grpSpPr>
            <p:sp>
              <p:nvSpPr>
                <p:cNvPr id="49215" name="椭圆 89"/>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91" name="椭圆 90"/>
                <p:cNvSpPr/>
                <p:nvPr/>
              </p:nvSpPr>
              <p:spPr bwMode="auto">
                <a:xfrm>
                  <a:off x="11053570" y="5512542"/>
                  <a:ext cx="215181" cy="185738"/>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9206" name="组合 91"/>
              <p:cNvGrpSpPr>
                <a:grpSpLocks/>
              </p:cNvGrpSpPr>
              <p:nvPr/>
            </p:nvGrpSpPr>
            <p:grpSpPr bwMode="auto">
              <a:xfrm>
                <a:off x="10335307" y="3397816"/>
                <a:ext cx="503826" cy="469931"/>
                <a:chOff x="10908704" y="5384874"/>
                <a:chExt cx="503826" cy="469931"/>
              </a:xfrm>
            </p:grpSpPr>
            <p:sp>
              <p:nvSpPr>
                <p:cNvPr id="49213" name="椭圆 92"/>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94" name="椭圆 93"/>
                <p:cNvSpPr/>
                <p:nvPr/>
              </p:nvSpPr>
              <p:spPr bwMode="auto">
                <a:xfrm>
                  <a:off x="11053938" y="5512087"/>
                  <a:ext cx="215181" cy="185737"/>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grpSp>
            <p:nvGrpSpPr>
              <p:cNvPr id="49207" name="组合 94"/>
              <p:cNvGrpSpPr>
                <a:grpSpLocks/>
              </p:cNvGrpSpPr>
              <p:nvPr/>
            </p:nvGrpSpPr>
            <p:grpSpPr bwMode="auto">
              <a:xfrm>
                <a:off x="11124958" y="3177366"/>
                <a:ext cx="503826" cy="469931"/>
                <a:chOff x="10908704" y="5384874"/>
                <a:chExt cx="503826" cy="469931"/>
              </a:xfrm>
            </p:grpSpPr>
            <p:sp>
              <p:nvSpPr>
                <p:cNvPr id="49211" name="椭圆 95"/>
                <p:cNvSpPr>
                  <a:spLocks noChangeArrowheads="1"/>
                </p:cNvSpPr>
                <p:nvPr/>
              </p:nvSpPr>
              <p:spPr bwMode="auto">
                <a:xfrm>
                  <a:off x="10908704" y="5384874"/>
                  <a:ext cx="503826" cy="469931"/>
                </a:xfrm>
                <a:prstGeom prst="ellipse">
                  <a:avLst/>
                </a:prstGeom>
                <a:noFill/>
                <a:ln w="28575" algn="ctr">
                  <a:solidFill>
                    <a:srgbClr val="FF0000"/>
                  </a:solidFill>
                  <a:prstDash val="dashDot"/>
                  <a:round/>
                  <a:headEnd/>
                  <a:tailEnd/>
                </a:ln>
              </p:spPr>
              <p:txBody>
                <a:bodyPr/>
                <a:lstStyle/>
                <a:p>
                  <a:pPr eaLnBrk="0" hangingPunct="0"/>
                  <a:endParaRPr lang="zh-CN" altLang="en-US"/>
                </a:p>
              </p:txBody>
            </p:sp>
            <p:sp>
              <p:nvSpPr>
                <p:cNvPr id="97" name="椭圆 96"/>
                <p:cNvSpPr/>
                <p:nvPr/>
              </p:nvSpPr>
              <p:spPr bwMode="auto">
                <a:xfrm>
                  <a:off x="11054100" y="5511874"/>
                  <a:ext cx="215181" cy="185738"/>
                </a:xfrm>
                <a:prstGeom prst="ellipse">
                  <a:avLst/>
                </a:prstGeom>
                <a:ln w="28575">
                  <a:solidFill>
                    <a:schemeClr val="accent5">
                      <a:lumMod val="75000"/>
                    </a:schemeClr>
                  </a:solidFill>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a:lstStyle/>
                <a:p>
                  <a:pPr eaLnBrk="0" hangingPunct="0">
                    <a:defRPr/>
                  </a:pPr>
                  <a:endParaRPr lang="zh-CN" altLang="en-US">
                    <a:solidFill>
                      <a:schemeClr val="tx1"/>
                    </a:solidFill>
                    <a:latin typeface="Arial" pitchFamily="34" charset="0"/>
                  </a:endParaRPr>
                </a:p>
              </p:txBody>
            </p:sp>
          </p:grpSp>
          <p:sp>
            <p:nvSpPr>
              <p:cNvPr id="98" name="弧形 97"/>
              <p:cNvSpPr/>
              <p:nvPr/>
            </p:nvSpPr>
            <p:spPr bwMode="auto">
              <a:xfrm rot="1228874">
                <a:off x="10712840" y="5088716"/>
                <a:ext cx="525726" cy="649288"/>
              </a:xfrm>
              <a:prstGeom prst="arc">
                <a:avLst>
                  <a:gd name="adj1" fmla="val 15794388"/>
                  <a:gd name="adj2" fmla="val 5359643"/>
                </a:avLst>
              </a:prstGeom>
              <a:ln w="38100">
                <a:solidFill>
                  <a:srgbClr val="FF0000"/>
                </a:solidFill>
                <a:head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99" name="弧形 98"/>
              <p:cNvSpPr/>
              <p:nvPr/>
            </p:nvSpPr>
            <p:spPr bwMode="auto">
              <a:xfrm rot="9604942">
                <a:off x="10272697" y="4040966"/>
                <a:ext cx="897402" cy="1066800"/>
              </a:xfrm>
              <a:prstGeom prst="arc">
                <a:avLst>
                  <a:gd name="adj1" fmla="val 16200000"/>
                  <a:gd name="adj2" fmla="val 4168219"/>
                </a:avLst>
              </a:prstGeom>
              <a:ln w="3810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sp>
            <p:nvSpPr>
              <p:cNvPr id="100" name="弧形 99"/>
              <p:cNvSpPr/>
              <p:nvPr/>
            </p:nvSpPr>
            <p:spPr bwMode="auto">
              <a:xfrm rot="15291976">
                <a:off x="10514497" y="3240365"/>
                <a:ext cx="555625" cy="1039226"/>
              </a:xfrm>
              <a:prstGeom prst="arc">
                <a:avLst>
                  <a:gd name="adj1" fmla="val 14852487"/>
                  <a:gd name="adj2" fmla="val 4168219"/>
                </a:avLst>
              </a:prstGeom>
              <a:ln w="38100">
                <a:solidFill>
                  <a:srgbClr val="FF0000"/>
                </a:solidFill>
                <a:headEnd type="none"/>
                <a:tailEnd type="stealth"/>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solidFill>
                    <a:prstClr val="black"/>
                  </a:solidFill>
                </a:endParaRPr>
              </a:p>
            </p:txBody>
          </p:sp>
        </p:grpSp>
      </p:grpSp>
      <p:sp>
        <p:nvSpPr>
          <p:cNvPr id="77" name="右箭头 76"/>
          <p:cNvSpPr/>
          <p:nvPr/>
        </p:nvSpPr>
        <p:spPr bwMode="auto">
          <a:xfrm>
            <a:off x="6042025" y="4271963"/>
            <a:ext cx="474663" cy="603250"/>
          </a:xfrm>
          <a:prstGeom prst="rightArrow">
            <a:avLst/>
          </a:prstGeom>
          <a:ln>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a:lstStyle/>
          <a:p>
            <a:pPr eaLnBrk="0" hangingPunct="0">
              <a:defRPr/>
            </a:pPr>
            <a:endParaRPr lang="zh-CN" altLang="en-US">
              <a:solidFill>
                <a:schemeClr val="tx1"/>
              </a:solidFill>
              <a:latin typeface="Arial" pitchFamily="34" charset="0"/>
            </a:endParaRPr>
          </a:p>
        </p:txBody>
      </p:sp>
      <p:grpSp>
        <p:nvGrpSpPr>
          <p:cNvPr id="4" name="组合 3"/>
          <p:cNvGrpSpPr>
            <a:grpSpLocks/>
          </p:cNvGrpSpPr>
          <p:nvPr/>
        </p:nvGrpSpPr>
        <p:grpSpPr bwMode="auto">
          <a:xfrm>
            <a:off x="6516688" y="2341563"/>
            <a:ext cx="2303462" cy="776287"/>
            <a:chOff x="6516216" y="2341094"/>
            <a:chExt cx="2304256" cy="776993"/>
          </a:xfrm>
        </p:grpSpPr>
        <p:sp>
          <p:nvSpPr>
            <p:cNvPr id="49198" name="圆角矩形 77"/>
            <p:cNvSpPr>
              <a:spLocks noChangeArrowheads="1"/>
            </p:cNvSpPr>
            <p:nvPr/>
          </p:nvSpPr>
          <p:spPr bwMode="auto">
            <a:xfrm>
              <a:off x="6516510" y="2341094"/>
              <a:ext cx="1512168" cy="360040"/>
            </a:xfrm>
            <a:prstGeom prst="roundRect">
              <a:avLst>
                <a:gd name="adj" fmla="val 16667"/>
              </a:avLst>
            </a:prstGeom>
            <a:noFill/>
            <a:ln w="9525" algn="ctr">
              <a:noFill/>
              <a:round/>
              <a:headEnd/>
              <a:tailEnd/>
            </a:ln>
          </p:spPr>
          <p:txBody>
            <a:bodyPr/>
            <a:lstStyle/>
            <a:p>
              <a:pPr eaLnBrk="0" hangingPunct="0"/>
              <a:r>
                <a:rPr lang="zh-CN" altLang="en-US" b="1">
                  <a:solidFill>
                    <a:srgbClr val="C00000"/>
                  </a:solidFill>
                  <a:latin typeface="微软雅黑"/>
                  <a:ea typeface="微软雅黑"/>
                  <a:cs typeface="微软雅黑"/>
                </a:rPr>
                <a:t>搜索结果：</a:t>
              </a:r>
            </a:p>
          </p:txBody>
        </p:sp>
        <p:sp>
          <p:nvSpPr>
            <p:cNvPr id="79" name="圆角矩形 78"/>
            <p:cNvSpPr/>
            <p:nvPr/>
          </p:nvSpPr>
          <p:spPr bwMode="auto">
            <a:xfrm>
              <a:off x="6516216" y="2757397"/>
              <a:ext cx="2304256" cy="360690"/>
            </a:xfrm>
            <a:prstGeom prst="roundRect">
              <a:avLst/>
            </a:prstGeom>
            <a:noFill/>
            <a:ln w="9525" cap="flat" cmpd="sng" algn="ctr">
              <a:noFill/>
              <a:prstDash val="solid"/>
              <a:round/>
              <a:headEnd type="none" w="med" len="med"/>
              <a:tailEnd type="none" w="med" len="med"/>
            </a:ln>
            <a:effectLst/>
            <a:extLst/>
          </p:spPr>
          <p:txBody>
            <a:bodyPr/>
            <a:lstStyle/>
            <a:p>
              <a:pPr eaLnBrk="0" hangingPunct="0">
                <a:defRPr/>
              </a:pPr>
              <a:r>
                <a:rPr lang="zh-CN" altLang="en-US" dirty="0">
                  <a:solidFill>
                    <a:schemeClr val="tx2">
                      <a:lumMod val="75000"/>
                    </a:schemeClr>
                  </a:solidFill>
                  <a:latin typeface="微软雅黑" pitchFamily="34" charset="-122"/>
                  <a:ea typeface="微软雅黑" pitchFamily="34" charset="-122"/>
                </a:rPr>
                <a:t>货物</a:t>
              </a:r>
              <a:r>
                <a:rPr lang="en-US" altLang="zh-CN" dirty="0">
                  <a:solidFill>
                    <a:schemeClr val="tx2">
                      <a:lumMod val="75000"/>
                    </a:schemeClr>
                  </a:solidFill>
                  <a:latin typeface="微软雅黑" pitchFamily="34" charset="-122"/>
                  <a:ea typeface="微软雅黑" pitchFamily="34" charset="-122"/>
                </a:rPr>
                <a:t>A</a:t>
              </a:r>
              <a:r>
                <a:rPr lang="zh-CN" altLang="en-US" dirty="0">
                  <a:solidFill>
                    <a:schemeClr val="tx2">
                      <a:lumMod val="75000"/>
                    </a:schemeClr>
                  </a:solidFill>
                  <a:latin typeface="微软雅黑" pitchFamily="34" charset="-122"/>
                  <a:ea typeface="微软雅黑" pitchFamily="34" charset="-122"/>
                </a:rPr>
                <a:t>的运输轨迹：</a:t>
              </a:r>
            </a:p>
          </p:txBody>
        </p:sp>
      </p:grpSp>
      <p:graphicFrame>
        <p:nvGraphicFramePr>
          <p:cNvPr id="49281" name="Group 129"/>
          <p:cNvGraphicFramePr>
            <a:graphicFrameLocks noGrp="1"/>
          </p:cNvGraphicFramePr>
          <p:nvPr/>
        </p:nvGraphicFramePr>
        <p:xfrm>
          <a:off x="6542088" y="3175000"/>
          <a:ext cx="2466975" cy="3577590"/>
        </p:xfrm>
        <a:graphic>
          <a:graphicData uri="http://schemas.openxmlformats.org/drawingml/2006/table">
            <a:tbl>
              <a:tblPr/>
              <a:tblGrid>
                <a:gridCol w="822325"/>
                <a:gridCol w="688975"/>
                <a:gridCol w="955675"/>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FFFFFF"/>
                          </a:solidFill>
                          <a:effectLst/>
                          <a:latin typeface="Calibri" pitchFamily="34" charset="0"/>
                          <a:ea typeface="宋体" charset="-122"/>
                        </a:rPr>
                        <a:t>位置</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FFFFFF"/>
                          </a:solidFill>
                          <a:effectLst/>
                          <a:latin typeface="Calibri" pitchFamily="34" charset="0"/>
                          <a:ea typeface="宋体" charset="-122"/>
                        </a:rPr>
                        <a:t>时间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rgbClr val="FFFFFF"/>
                          </a:solidFill>
                          <a:effectLst/>
                          <a:latin typeface="Calibri" pitchFamily="34" charset="0"/>
                          <a:ea typeface="宋体" charset="-122"/>
                        </a:rPr>
                        <a:t>数据来源</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厦门港</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4.10</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12:30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厦门物流</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上海港</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4.11</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09:30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东方联运</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南京火车站物流中心</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4.11</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
                      </a:r>
                      <a:br>
                        <a:rPr kumimoji="0" lang="en-US" altLang="zh-CN" sz="1200" b="1" i="0" u="none" strike="noStrike" cap="none" normalizeH="0" baseline="0" smtClean="0">
                          <a:ln>
                            <a:noFill/>
                          </a:ln>
                          <a:solidFill>
                            <a:srgbClr val="000000"/>
                          </a:solidFill>
                          <a:effectLst/>
                          <a:latin typeface="Calibri" pitchFamily="34" charset="0"/>
                          <a:ea typeface="宋体" charset="-122"/>
                        </a:rPr>
                      </a:br>
                      <a:r>
                        <a:rPr kumimoji="0" lang="en-US" altLang="zh-CN" sz="1200" b="1" i="0" u="none" strike="noStrike" cap="none" normalizeH="0" baseline="0" smtClean="0">
                          <a:ln>
                            <a:noFill/>
                          </a:ln>
                          <a:solidFill>
                            <a:srgbClr val="000000"/>
                          </a:solidFill>
                          <a:effectLst/>
                          <a:latin typeface="Calibri" pitchFamily="34" charset="0"/>
                          <a:ea typeface="宋体" charset="-122"/>
                        </a:rPr>
                        <a:t>15:00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南京交通局</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南京到北京</a:t>
                      </a:r>
                      <a:r>
                        <a:rPr kumimoji="0" lang="en-GB" altLang="zh-CN" sz="1200" b="1" i="0" u="none" strike="noStrike" cap="none" normalizeH="0" baseline="0" smtClean="0">
                          <a:ln>
                            <a:noFill/>
                          </a:ln>
                          <a:solidFill>
                            <a:srgbClr val="000000"/>
                          </a:solidFill>
                          <a:effectLst/>
                          <a:latin typeface="Calibri" pitchFamily="34" charset="0"/>
                          <a:ea typeface="宋体" charset="-122"/>
                        </a:rPr>
                        <a:t>XX</a:t>
                      </a:r>
                      <a:r>
                        <a:rPr kumimoji="0" lang="zh-CN" altLang="en-US" sz="1200" b="1" i="0" u="none" strike="noStrike" cap="none" normalizeH="0" baseline="0" smtClean="0">
                          <a:ln>
                            <a:noFill/>
                          </a:ln>
                          <a:solidFill>
                            <a:srgbClr val="000000"/>
                          </a:solidFill>
                          <a:effectLst/>
                          <a:latin typeface="Calibri" pitchFamily="34" charset="0"/>
                          <a:ea typeface="宋体" charset="-122"/>
                        </a:rPr>
                        <a:t>次列车上</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4.11</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19:30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XX</a:t>
                      </a:r>
                      <a:r>
                        <a:rPr kumimoji="0" lang="zh-CN" altLang="en-US" sz="1200" b="1" i="0" u="none" strike="noStrike" cap="none" normalizeH="0" baseline="0" smtClean="0">
                          <a:ln>
                            <a:noFill/>
                          </a:ln>
                          <a:solidFill>
                            <a:srgbClr val="000000"/>
                          </a:solidFill>
                          <a:effectLst/>
                          <a:latin typeface="Calibri" pitchFamily="34" charset="0"/>
                          <a:ea typeface="宋体" charset="-122"/>
                        </a:rPr>
                        <a:t>次列车</a:t>
                      </a:r>
                      <a:r>
                        <a:rPr kumimoji="0" lang="en-US" altLang="zh-CN" sz="1200" b="1" i="0" u="none" strike="noStrike" cap="none" normalizeH="0" baseline="0" smtClean="0">
                          <a:ln>
                            <a:noFill/>
                          </a:ln>
                          <a:solidFill>
                            <a:srgbClr val="000000"/>
                          </a:solidFill>
                          <a:effectLst/>
                          <a:latin typeface="Calibri" pitchFamily="34" charset="0"/>
                          <a:ea typeface="宋体" charset="-122"/>
                        </a:rPr>
                        <a:t>RFID</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r>
              <a:tr h="4746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北京汽车站</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smtClean="0">
                          <a:ln>
                            <a:noFill/>
                          </a:ln>
                          <a:solidFill>
                            <a:srgbClr val="000000"/>
                          </a:solidFill>
                          <a:effectLst/>
                          <a:latin typeface="Calibri" pitchFamily="34" charset="0"/>
                          <a:ea typeface="宋体" charset="-122"/>
                        </a:rPr>
                        <a:t>4.12</a:t>
                      </a:r>
                      <a:r>
                        <a:rPr kumimoji="0" lang="zh-CN" altLang="en-US" sz="1200" b="1" i="0" u="none" strike="noStrike" cap="none" normalizeH="0" baseline="0" smtClean="0">
                          <a:ln>
                            <a:noFill/>
                          </a:ln>
                          <a:solidFill>
                            <a:srgbClr val="000000"/>
                          </a:solidFill>
                          <a:effectLst/>
                          <a:latin typeface="Calibri" pitchFamily="34" charset="0"/>
                          <a:ea typeface="宋体" charset="-122"/>
                        </a:rPr>
                        <a:t>日</a:t>
                      </a:r>
                      <a:r>
                        <a:rPr kumimoji="0" lang="en-US" altLang="zh-CN" sz="1200" b="1" i="0" u="none" strike="noStrike" cap="none" normalizeH="0" baseline="0" smtClean="0">
                          <a:ln>
                            <a:noFill/>
                          </a:ln>
                          <a:solidFill>
                            <a:srgbClr val="000000"/>
                          </a:solidFill>
                          <a:effectLst/>
                          <a:latin typeface="Calibri" pitchFamily="34" charset="0"/>
                          <a:ea typeface="宋体" charset="-122"/>
                        </a:rPr>
                        <a:t>8:30</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smtClean="0">
                          <a:ln>
                            <a:noFill/>
                          </a:ln>
                          <a:solidFill>
                            <a:srgbClr val="000000"/>
                          </a:solidFill>
                          <a:effectLst/>
                          <a:latin typeface="Calibri" pitchFamily="34" charset="0"/>
                          <a:ea typeface="宋体" charset="-122"/>
                        </a:rPr>
                        <a:t>顺丰物流</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DE5FE"/>
                    </a:solidFill>
                  </a:tcPr>
                </a:tc>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GB" altLang="zh-CN" sz="1200" b="1" i="0" u="none" strike="noStrike" cap="none" normalizeH="0" baseline="0" smtClean="0">
                          <a:ln>
                            <a:noFill/>
                          </a:ln>
                          <a:solidFill>
                            <a:srgbClr val="000000"/>
                          </a:solidFill>
                          <a:effectLst/>
                          <a:latin typeface="Calibri" pitchFamily="34" charset="0"/>
                          <a:ea typeface="宋体" charset="-122"/>
                        </a:rPr>
                        <a:t>…….</a:t>
                      </a:r>
                      <a:endParaRPr kumimoji="0" lang="zh-CN" altLang="en-US" sz="1200" b="1" i="0" u="none" strike="noStrike" cap="none" normalizeH="0" baseline="0" smtClean="0">
                        <a:ln>
                          <a:noFill/>
                        </a:ln>
                        <a:solidFill>
                          <a:srgbClr val="000000"/>
                        </a:solidFill>
                        <a:effectLst/>
                        <a:latin typeface="Calibri" pitchFamily="34" charset="0"/>
                        <a:ea typeface="宋体"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F3FF"/>
                    </a:solidFill>
                  </a:tcPr>
                </a:tc>
              </a:tr>
            </a:tbl>
          </a:graphicData>
        </a:graphic>
      </p:graphicFrame>
      <p:sp>
        <p:nvSpPr>
          <p:cNvPr id="84" name="矩形 83"/>
          <p:cNvSpPr/>
          <p:nvPr/>
        </p:nvSpPr>
        <p:spPr bwMode="auto">
          <a:xfrm>
            <a:off x="-1588" y="1289050"/>
            <a:ext cx="1404938" cy="555625"/>
          </a:xfrm>
          <a:prstGeom prst="rect">
            <a:avLst/>
          </a:prstGeom>
          <a:solidFill>
            <a:schemeClr val="accent6">
              <a:lumMod val="20000"/>
              <a:lumOff val="80000"/>
            </a:schemeClr>
          </a:solidFill>
          <a:ln w="9525">
            <a:noFill/>
            <a:miter lim="800000"/>
            <a:headEnd/>
            <a:tailEnd/>
          </a:ln>
        </p:spPr>
        <p:txBody>
          <a:bodyPr lIns="0" tIns="0" rIns="0" bIns="0" anchor="ctr"/>
          <a:lstStyle/>
          <a:p>
            <a:pPr algn="ctr">
              <a:defRPr/>
            </a:pPr>
            <a:endParaRPr lang="zh-CN" altLang="en-US" sz="1400" dirty="0">
              <a:solidFill>
                <a:prstClr val="black"/>
              </a:solidFill>
              <a:latin typeface="Times New Roman" pitchFamily="18" charset="0"/>
              <a:ea typeface="+mn-ea"/>
            </a:endParaRPr>
          </a:p>
        </p:txBody>
      </p:sp>
      <p:sp>
        <p:nvSpPr>
          <p:cNvPr id="86" name="矩形 7"/>
          <p:cNvSpPr>
            <a:spLocks noChangeArrowheads="1"/>
          </p:cNvSpPr>
          <p:nvPr/>
        </p:nvSpPr>
        <p:spPr bwMode="auto">
          <a:xfrm>
            <a:off x="-1588" y="1341438"/>
            <a:ext cx="1404938" cy="503237"/>
          </a:xfrm>
          <a:prstGeom prst="rect">
            <a:avLst/>
          </a:prstGeom>
          <a:solidFill>
            <a:srgbClr val="FFFF00"/>
          </a:solidFill>
          <a:ln w="9525">
            <a:noFill/>
            <a:miter lim="800000"/>
            <a:headEnd/>
            <a:tailEnd/>
          </a:ln>
        </p:spPr>
        <p:txBody>
          <a:bodyPr lIns="0" tIns="0" rIns="0" bIns="0" anchor="ctr"/>
          <a:lstStyle/>
          <a:p>
            <a:pPr algn="ctr"/>
            <a:endParaRPr lang="zh-CN" altLang="en-US" sz="1400">
              <a:solidFill>
                <a:srgbClr val="000000"/>
              </a:solidFill>
              <a:latin typeface="Times New Roman"/>
            </a:endParaRPr>
          </a:p>
        </p:txBody>
      </p:sp>
      <p:sp>
        <p:nvSpPr>
          <p:cNvPr id="87" name="内容占位符 2"/>
          <p:cNvSpPr txBox="1">
            <a:spLocks/>
          </p:cNvSpPr>
          <p:nvPr/>
        </p:nvSpPr>
        <p:spPr bwMode="auto">
          <a:xfrm>
            <a:off x="-36513" y="1289050"/>
            <a:ext cx="1439863" cy="555625"/>
          </a:xfrm>
          <a:prstGeom prst="rect">
            <a:avLst/>
          </a:prstGeom>
          <a:noFill/>
          <a:ln w="9525">
            <a:noFill/>
            <a:miter lim="800000"/>
            <a:headEnd/>
            <a:tailEnd/>
          </a:ln>
        </p:spPr>
        <p:txBody>
          <a:bodyPr/>
          <a:lstStyle/>
          <a:p>
            <a:pPr>
              <a:lnSpc>
                <a:spcPct val="130000"/>
              </a:lnSpc>
              <a:spcBef>
                <a:spcPct val="20000"/>
              </a:spcBef>
              <a:buFont typeface="Arial" charset="0"/>
              <a:buNone/>
            </a:pPr>
            <a:r>
              <a:rPr lang="zh-CN" altLang="en-US" sz="2400" b="1" dirty="0">
                <a:solidFill>
                  <a:srgbClr val="0070C0"/>
                </a:solidFill>
                <a:latin typeface="微软雅黑"/>
                <a:ea typeface="微软雅黑"/>
                <a:cs typeface="微软雅黑"/>
              </a:rPr>
              <a:t>物体</a:t>
            </a:r>
            <a:r>
              <a:rPr lang="zh-CN" altLang="en-US" sz="2400" b="1" dirty="0" smtClean="0">
                <a:solidFill>
                  <a:srgbClr val="0070C0"/>
                </a:solidFill>
                <a:latin typeface="微软雅黑"/>
                <a:ea typeface="微软雅黑"/>
                <a:cs typeface="微软雅黑"/>
              </a:rPr>
              <a:t>搜索</a:t>
            </a:r>
            <a:endParaRPr lang="zh-CN" altLang="en-US" sz="2400" b="1" dirty="0">
              <a:solidFill>
                <a:srgbClr val="0070C0"/>
              </a:solidFill>
              <a:latin typeface="微软雅黑"/>
              <a:ea typeface="微软雅黑"/>
              <a:cs typeface="微软雅黑"/>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par>
                                <p:cTn id="12" presetID="22" presetClass="entr" presetSubtype="8" fill="hold" nodeType="withEffect">
                                  <p:stCondLst>
                                    <p:cond delay="0"/>
                                  </p:stCondLst>
                                  <p:childTnLst>
                                    <p:set>
                                      <p:cBhvr>
                                        <p:cTn id="13" dur="1" fill="hold">
                                          <p:stCondLst>
                                            <p:cond delay="0"/>
                                          </p:stCondLst>
                                        </p:cTn>
                                        <p:tgtEl>
                                          <p:spTgt spid="49281"/>
                                        </p:tgtEl>
                                        <p:attrNameLst>
                                          <p:attrName>style.visibility</p:attrName>
                                        </p:attrNameLst>
                                      </p:cBhvr>
                                      <p:to>
                                        <p:strVal val="visible"/>
                                      </p:to>
                                    </p:set>
                                    <p:animEffect transition="in" filter="wipe(left)">
                                      <p:cBhvr>
                                        <p:cTn id="14" dur="500"/>
                                        <p:tgtEl>
                                          <p:spTgt spid="49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04531591-0C5E-4099-BD8D-60FB4426B78D}" type="datetime1">
              <a:rPr lang="zh-CN" altLang="en-US" smtClean="0">
                <a:latin typeface="Arial" charset="0"/>
                <a:ea typeface="宋体" charset="-122"/>
                <a:sym typeface="Arial" charset="0"/>
              </a:rPr>
              <a:pPr fontAlgn="base">
                <a:spcBef>
                  <a:spcPct val="0"/>
                </a:spcBef>
                <a:spcAft>
                  <a:spcPct val="0"/>
                </a:spcAft>
              </a:pPr>
              <a:t>9/28/14</a:t>
            </a:fld>
            <a:endParaRPr lang="en-US" altLang="zh-CN" sz="1800" smtClean="0">
              <a:solidFill>
                <a:srgbClr val="000000"/>
              </a:solidFill>
              <a:latin typeface="Arial" charset="0"/>
              <a:ea typeface="宋体" charset="-122"/>
              <a:sym typeface="Arial" charset="0"/>
            </a:endParaRPr>
          </a:p>
        </p:txBody>
      </p:sp>
      <p:sp>
        <p:nvSpPr>
          <p:cNvPr id="5" name="标题 1"/>
          <p:cNvSpPr>
            <a:spLocks noGrp="1"/>
          </p:cNvSpPr>
          <p:nvPr>
            <p:ph type="title" idx="4294967295"/>
          </p:nvPr>
        </p:nvSpPr>
        <p:spPr>
          <a:xfrm>
            <a:off x="357188" y="500063"/>
            <a:ext cx="7000875" cy="647700"/>
          </a:xfrm>
        </p:spPr>
        <p:txBody>
          <a:bodyPr/>
          <a:lstStyle/>
          <a:p>
            <a:pPr algn="l" eaLnBrk="1" hangingPunct="1">
              <a:defRPr/>
            </a:pPr>
            <a:r>
              <a:rPr lang="zh-CN" altLang="en-US" sz="3200" b="1" kern="1200" dirty="0">
                <a:solidFill>
                  <a:srgbClr val="003399"/>
                </a:solidFill>
                <a:latin typeface="华文中宋" pitchFamily="2" charset="-122"/>
                <a:ea typeface="华文中宋" pitchFamily="2" charset="-122"/>
              </a:rPr>
              <a:t>典型的物联网搜索方式</a:t>
            </a:r>
          </a:p>
        </p:txBody>
      </p:sp>
      <p:sp>
        <p:nvSpPr>
          <p:cNvPr id="7" name="矩形 6"/>
          <p:cNvSpPr/>
          <p:nvPr/>
        </p:nvSpPr>
        <p:spPr bwMode="auto">
          <a:xfrm>
            <a:off x="-1588" y="1289050"/>
            <a:ext cx="1404938" cy="555625"/>
          </a:xfrm>
          <a:prstGeom prst="rect">
            <a:avLst/>
          </a:prstGeom>
          <a:solidFill>
            <a:schemeClr val="accent6">
              <a:lumMod val="20000"/>
              <a:lumOff val="80000"/>
            </a:schemeClr>
          </a:solidFill>
          <a:ln w="9525">
            <a:noFill/>
            <a:miter lim="800000"/>
            <a:headEnd/>
            <a:tailEnd/>
          </a:ln>
        </p:spPr>
        <p:txBody>
          <a:bodyPr lIns="0" tIns="0" rIns="0" bIns="0" anchor="ctr"/>
          <a:lstStyle/>
          <a:p>
            <a:pPr algn="ctr">
              <a:defRPr/>
            </a:pPr>
            <a:endParaRPr lang="zh-CN" altLang="en-US" sz="1400" dirty="0">
              <a:solidFill>
                <a:prstClr val="black"/>
              </a:solidFill>
              <a:latin typeface="Times New Roman" pitchFamily="18" charset="0"/>
              <a:ea typeface="+mn-ea"/>
            </a:endParaRPr>
          </a:p>
        </p:txBody>
      </p:sp>
      <p:sp>
        <p:nvSpPr>
          <p:cNvPr id="55300" name="矩形 7"/>
          <p:cNvSpPr>
            <a:spLocks noChangeArrowheads="1"/>
          </p:cNvSpPr>
          <p:nvPr/>
        </p:nvSpPr>
        <p:spPr bwMode="auto">
          <a:xfrm>
            <a:off x="-1588" y="1341438"/>
            <a:ext cx="1404938" cy="503237"/>
          </a:xfrm>
          <a:prstGeom prst="rect">
            <a:avLst/>
          </a:prstGeom>
          <a:solidFill>
            <a:srgbClr val="FFFF00"/>
          </a:solidFill>
          <a:ln w="9525">
            <a:noFill/>
            <a:miter lim="800000"/>
            <a:headEnd/>
            <a:tailEnd/>
          </a:ln>
        </p:spPr>
        <p:txBody>
          <a:bodyPr lIns="0" tIns="0" rIns="0" bIns="0" anchor="ctr"/>
          <a:lstStyle/>
          <a:p>
            <a:pPr algn="ctr"/>
            <a:endParaRPr lang="zh-CN" altLang="en-US" sz="1400">
              <a:solidFill>
                <a:srgbClr val="000000"/>
              </a:solidFill>
              <a:latin typeface="Times New Roman"/>
            </a:endParaRPr>
          </a:p>
        </p:txBody>
      </p:sp>
      <p:sp>
        <p:nvSpPr>
          <p:cNvPr id="55301" name="内容占位符 2"/>
          <p:cNvSpPr txBox="1">
            <a:spLocks/>
          </p:cNvSpPr>
          <p:nvPr/>
        </p:nvSpPr>
        <p:spPr bwMode="auto">
          <a:xfrm>
            <a:off x="-36513" y="1289050"/>
            <a:ext cx="1439863" cy="555625"/>
          </a:xfrm>
          <a:prstGeom prst="rect">
            <a:avLst/>
          </a:prstGeom>
          <a:noFill/>
          <a:ln w="9525">
            <a:noFill/>
            <a:miter lim="800000"/>
            <a:headEnd/>
            <a:tailEnd/>
          </a:ln>
        </p:spPr>
        <p:txBody>
          <a:bodyPr/>
          <a:lstStyle/>
          <a:p>
            <a:pPr>
              <a:lnSpc>
                <a:spcPct val="130000"/>
              </a:lnSpc>
              <a:spcBef>
                <a:spcPct val="20000"/>
              </a:spcBef>
              <a:buFont typeface="Arial" charset="0"/>
              <a:buNone/>
            </a:pPr>
            <a:r>
              <a:rPr lang="zh-CN" altLang="en-US" sz="2400" b="1" dirty="0" smtClean="0">
                <a:solidFill>
                  <a:srgbClr val="0070C0"/>
                </a:solidFill>
                <a:latin typeface="微软雅黑"/>
                <a:ea typeface="微软雅黑"/>
                <a:cs typeface="微软雅黑"/>
              </a:rPr>
              <a:t>设备搜索</a:t>
            </a:r>
            <a:endParaRPr lang="zh-CN" altLang="en-US" sz="2400" b="1" dirty="0">
              <a:solidFill>
                <a:srgbClr val="0070C0"/>
              </a:solidFill>
              <a:latin typeface="微软雅黑"/>
              <a:ea typeface="微软雅黑"/>
              <a:cs typeface="微软雅黑"/>
            </a:endParaRPr>
          </a:p>
        </p:txBody>
      </p:sp>
      <p:sp>
        <p:nvSpPr>
          <p:cNvPr id="6" name="Rectangle 5"/>
          <p:cNvSpPr>
            <a:spLocks noChangeArrowheads="1"/>
          </p:cNvSpPr>
          <p:nvPr/>
        </p:nvSpPr>
        <p:spPr bwMode="auto">
          <a:xfrm>
            <a:off x="1403350" y="1289050"/>
            <a:ext cx="7710488" cy="546100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55303" name="内容占位符 5"/>
          <p:cNvSpPr>
            <a:spLocks noGrp="1"/>
          </p:cNvSpPr>
          <p:nvPr>
            <p:ph idx="4294967295"/>
          </p:nvPr>
        </p:nvSpPr>
        <p:spPr>
          <a:xfrm>
            <a:off x="1476375" y="1341438"/>
            <a:ext cx="5472113" cy="1655762"/>
          </a:xfrm>
        </p:spPr>
        <p:txBody>
          <a:bodyPr/>
          <a:lstStyle/>
          <a:p>
            <a:r>
              <a:rPr lang="zh-CN" altLang="en-US" sz="2400" dirty="0" smtClean="0">
                <a:latin typeface="华文中宋"/>
                <a:ea typeface="华文中宋"/>
                <a:cs typeface="华文中宋"/>
              </a:rPr>
              <a:t>实例</a:t>
            </a:r>
            <a:r>
              <a:rPr lang="en-US" altLang="zh-CN" sz="2400" dirty="0" smtClean="0">
                <a:latin typeface="华文中宋"/>
                <a:ea typeface="华文中宋"/>
                <a:cs typeface="华文中宋"/>
              </a:rPr>
              <a:t>2</a:t>
            </a:r>
            <a:r>
              <a:rPr lang="zh-CN" altLang="en-US" sz="2400" dirty="0" smtClean="0">
                <a:latin typeface="华文中宋"/>
                <a:ea typeface="华文中宋"/>
                <a:cs typeface="华文中宋"/>
              </a:rPr>
              <a:t>（搜设备状态）：</a:t>
            </a:r>
            <a:endParaRPr lang="en-US" altLang="zh-CN" sz="2400" dirty="0" smtClean="0">
              <a:latin typeface="华文中宋"/>
              <a:ea typeface="华文中宋"/>
              <a:cs typeface="华文中宋"/>
            </a:endParaRPr>
          </a:p>
          <a:p>
            <a:pPr lvl="1"/>
            <a:r>
              <a:rPr lang="zh-CN" altLang="en-US" sz="2000" b="1" dirty="0" smtClean="0">
                <a:latin typeface="Calibri" pitchFamily="34" charset="0"/>
                <a:ea typeface="宋体" charset="-122"/>
              </a:rPr>
              <a:t>在智能电力物联网中，搜索线路、器件的当前与历史状态，以提前对可能的故障范围进行判断，并及时排除</a:t>
            </a:r>
            <a:endParaRPr lang="en-US" altLang="zh-CN" sz="2000" b="1" dirty="0" smtClean="0">
              <a:latin typeface="Calibri" pitchFamily="34" charset="0"/>
              <a:ea typeface="宋体" charset="-122"/>
            </a:endParaRPr>
          </a:p>
        </p:txBody>
      </p:sp>
      <p:pic>
        <p:nvPicPr>
          <p:cNvPr id="55304" name="Picture 2"/>
          <p:cNvPicPr>
            <a:picLocks noChangeAspect="1" noChangeArrowheads="1"/>
          </p:cNvPicPr>
          <p:nvPr/>
        </p:nvPicPr>
        <p:blipFill>
          <a:blip r:embed="rId3"/>
          <a:srcRect/>
          <a:stretch>
            <a:fillRect/>
          </a:stretch>
        </p:blipFill>
        <p:spPr bwMode="auto">
          <a:xfrm>
            <a:off x="179388" y="6308725"/>
            <a:ext cx="1212850" cy="434975"/>
          </a:xfrm>
          <a:prstGeom prst="rect">
            <a:avLst/>
          </a:prstGeom>
          <a:noFill/>
          <a:ln w="9525">
            <a:noFill/>
            <a:miter lim="800000"/>
            <a:headEnd/>
            <a:tailEnd/>
          </a:ln>
        </p:spPr>
      </p:pic>
      <p:pic>
        <p:nvPicPr>
          <p:cNvPr id="55305" name="图片 14" descr="u=4074057388,1056817707&amp;fm=21&amp;gp=0 - 副本 (2).jpg"/>
          <p:cNvPicPr>
            <a:picLocks noChangeAspect="1"/>
          </p:cNvPicPr>
          <p:nvPr/>
        </p:nvPicPr>
        <p:blipFill>
          <a:blip r:embed="rId4"/>
          <a:srcRect/>
          <a:stretch>
            <a:fillRect/>
          </a:stretch>
        </p:blipFill>
        <p:spPr bwMode="auto">
          <a:xfrm>
            <a:off x="6938963" y="1412875"/>
            <a:ext cx="1917700" cy="1643063"/>
          </a:xfrm>
          <a:prstGeom prst="rect">
            <a:avLst/>
          </a:prstGeom>
          <a:noFill/>
          <a:ln w="9525">
            <a:noFill/>
            <a:miter lim="800000"/>
            <a:headEnd/>
            <a:tailEnd/>
          </a:ln>
        </p:spPr>
      </p:pic>
      <p:grpSp>
        <p:nvGrpSpPr>
          <p:cNvPr id="55306" name="组合 144"/>
          <p:cNvGrpSpPr>
            <a:grpSpLocks/>
          </p:cNvGrpSpPr>
          <p:nvPr/>
        </p:nvGrpSpPr>
        <p:grpSpPr bwMode="auto">
          <a:xfrm>
            <a:off x="1476375" y="2984500"/>
            <a:ext cx="7488238" cy="3643313"/>
            <a:chOff x="1475656" y="2984412"/>
            <a:chExt cx="7488832" cy="3643338"/>
          </a:xfrm>
        </p:grpSpPr>
        <p:pic>
          <p:nvPicPr>
            <p:cNvPr id="55318" name="图片 15" descr="131010321618 - 副本.jpg"/>
            <p:cNvPicPr>
              <a:picLocks noChangeAspect="1"/>
            </p:cNvPicPr>
            <p:nvPr/>
          </p:nvPicPr>
          <p:blipFill>
            <a:blip r:embed="rId5"/>
            <a:srcRect/>
            <a:stretch>
              <a:fillRect/>
            </a:stretch>
          </p:blipFill>
          <p:spPr bwMode="auto">
            <a:xfrm>
              <a:off x="6178406" y="5699056"/>
              <a:ext cx="725424" cy="762000"/>
            </a:xfrm>
            <a:prstGeom prst="rect">
              <a:avLst/>
            </a:prstGeom>
            <a:noFill/>
            <a:ln w="9525">
              <a:noFill/>
              <a:miter lim="800000"/>
              <a:headEnd/>
              <a:tailEnd/>
            </a:ln>
          </p:spPr>
        </p:pic>
        <p:pic>
          <p:nvPicPr>
            <p:cNvPr id="55319" name="图片 16" descr="131010321618 - 副本.jpg"/>
            <p:cNvPicPr>
              <a:picLocks noChangeAspect="1"/>
            </p:cNvPicPr>
            <p:nvPr/>
          </p:nvPicPr>
          <p:blipFill>
            <a:blip r:embed="rId5"/>
            <a:srcRect/>
            <a:stretch>
              <a:fillRect/>
            </a:stretch>
          </p:blipFill>
          <p:spPr bwMode="auto">
            <a:xfrm>
              <a:off x="7107100" y="4770362"/>
              <a:ext cx="725424" cy="762000"/>
            </a:xfrm>
            <a:prstGeom prst="rect">
              <a:avLst/>
            </a:prstGeom>
            <a:noFill/>
            <a:ln w="9525">
              <a:noFill/>
              <a:miter lim="800000"/>
              <a:headEnd/>
              <a:tailEnd/>
            </a:ln>
          </p:spPr>
        </p:pic>
        <p:pic>
          <p:nvPicPr>
            <p:cNvPr id="55320" name="图片 17" descr="131010321618 - 副本.jpg"/>
            <p:cNvPicPr>
              <a:picLocks noChangeAspect="1"/>
            </p:cNvPicPr>
            <p:nvPr/>
          </p:nvPicPr>
          <p:blipFill>
            <a:blip r:embed="rId5"/>
            <a:srcRect/>
            <a:stretch>
              <a:fillRect/>
            </a:stretch>
          </p:blipFill>
          <p:spPr bwMode="auto">
            <a:xfrm>
              <a:off x="8107232" y="3841668"/>
              <a:ext cx="725424" cy="762000"/>
            </a:xfrm>
            <a:prstGeom prst="rect">
              <a:avLst/>
            </a:prstGeom>
            <a:noFill/>
            <a:ln w="9525">
              <a:noFill/>
              <a:miter lim="800000"/>
              <a:headEnd/>
              <a:tailEnd/>
            </a:ln>
          </p:spPr>
        </p:pic>
        <p:pic>
          <p:nvPicPr>
            <p:cNvPr id="55321" name="图片 18" descr="131010321618 - 副本.jpg"/>
            <p:cNvPicPr>
              <a:picLocks noChangeAspect="1"/>
            </p:cNvPicPr>
            <p:nvPr/>
          </p:nvPicPr>
          <p:blipFill>
            <a:blip r:embed="rId5"/>
            <a:srcRect/>
            <a:stretch>
              <a:fillRect/>
            </a:stretch>
          </p:blipFill>
          <p:spPr bwMode="auto">
            <a:xfrm>
              <a:off x="8107232" y="5699056"/>
              <a:ext cx="725424" cy="762000"/>
            </a:xfrm>
            <a:prstGeom prst="rect">
              <a:avLst/>
            </a:prstGeom>
            <a:noFill/>
            <a:ln w="9525">
              <a:noFill/>
              <a:miter lim="800000"/>
              <a:headEnd/>
              <a:tailEnd/>
            </a:ln>
          </p:spPr>
        </p:pic>
        <p:pic>
          <p:nvPicPr>
            <p:cNvPr id="55322" name="图片 19" descr="131010321618 - 副本.jpg"/>
            <p:cNvPicPr>
              <a:picLocks noChangeAspect="1"/>
            </p:cNvPicPr>
            <p:nvPr/>
          </p:nvPicPr>
          <p:blipFill>
            <a:blip r:embed="rId5"/>
            <a:srcRect/>
            <a:stretch>
              <a:fillRect/>
            </a:stretch>
          </p:blipFill>
          <p:spPr bwMode="auto">
            <a:xfrm>
              <a:off x="6035530" y="3913106"/>
              <a:ext cx="725424" cy="762000"/>
            </a:xfrm>
            <a:prstGeom prst="rect">
              <a:avLst/>
            </a:prstGeom>
            <a:noFill/>
            <a:ln w="9525">
              <a:noFill/>
              <a:miter lim="800000"/>
              <a:headEnd/>
              <a:tailEnd/>
            </a:ln>
          </p:spPr>
        </p:pic>
        <p:sp>
          <p:nvSpPr>
            <p:cNvPr id="55323" name="AutoShape 34"/>
            <p:cNvSpPr>
              <a:spLocks noChangeArrowheads="1"/>
            </p:cNvSpPr>
            <p:nvPr/>
          </p:nvSpPr>
          <p:spPr bwMode="auto">
            <a:xfrm>
              <a:off x="7321414" y="3127288"/>
              <a:ext cx="1643074" cy="454113"/>
            </a:xfrm>
            <a:prstGeom prst="wedgeRectCallout">
              <a:avLst>
                <a:gd name="adj1" fmla="val 13315"/>
                <a:gd name="adj2" fmla="val 101532"/>
              </a:avLst>
            </a:prstGeom>
            <a:solidFill>
              <a:srgbClr val="CCFFCC"/>
            </a:solidFill>
            <a:ln w="9525">
              <a:solidFill>
                <a:srgbClr val="99CCFF"/>
              </a:solidFill>
              <a:miter lim="800000"/>
              <a:headEnd/>
              <a:tailEnd/>
            </a:ln>
          </p:spPr>
          <p:txBody>
            <a:bodyPr wrap="none" anchor="ctr"/>
            <a:lstStyle/>
            <a:p>
              <a:r>
                <a:rPr lang="zh-CN" altLang="en-US">
                  <a:solidFill>
                    <a:srgbClr val="000000"/>
                  </a:solidFill>
                  <a:latin typeface="华文中宋"/>
                  <a:ea typeface="华文中宋"/>
                  <a:cs typeface="华文中宋"/>
                </a:rPr>
                <a:t>电线故障感应</a:t>
              </a:r>
            </a:p>
          </p:txBody>
        </p:sp>
        <p:sp>
          <p:nvSpPr>
            <p:cNvPr id="55324" name="AutoShape 34"/>
            <p:cNvSpPr>
              <a:spLocks noChangeArrowheads="1"/>
            </p:cNvSpPr>
            <p:nvPr/>
          </p:nvSpPr>
          <p:spPr bwMode="auto">
            <a:xfrm>
              <a:off x="5392588" y="3127288"/>
              <a:ext cx="1643074" cy="454113"/>
            </a:xfrm>
            <a:prstGeom prst="wedgeRectCallout">
              <a:avLst>
                <a:gd name="adj1" fmla="val 13315"/>
                <a:gd name="adj2" fmla="val 101532"/>
              </a:avLst>
            </a:prstGeom>
            <a:solidFill>
              <a:srgbClr val="CCFFCC"/>
            </a:solidFill>
            <a:ln w="9525">
              <a:solidFill>
                <a:srgbClr val="99CCFF"/>
              </a:solidFill>
              <a:miter lim="800000"/>
              <a:headEnd/>
              <a:tailEnd/>
            </a:ln>
          </p:spPr>
          <p:txBody>
            <a:bodyPr wrap="none" anchor="ctr"/>
            <a:lstStyle/>
            <a:p>
              <a:r>
                <a:rPr lang="zh-CN" altLang="en-US">
                  <a:solidFill>
                    <a:srgbClr val="000000"/>
                  </a:solidFill>
                  <a:latin typeface="华文中宋"/>
                  <a:ea typeface="华文中宋"/>
                  <a:cs typeface="华文中宋"/>
                </a:rPr>
                <a:t>电线故障感应</a:t>
              </a:r>
            </a:p>
          </p:txBody>
        </p:sp>
        <p:cxnSp>
          <p:nvCxnSpPr>
            <p:cNvPr id="55325" name="直接连接符 22"/>
            <p:cNvCxnSpPr>
              <a:cxnSpLocks noChangeShapeType="1"/>
            </p:cNvCxnSpPr>
            <p:nvPr/>
          </p:nvCxnSpPr>
          <p:spPr bwMode="auto">
            <a:xfrm rot="16200000" flipH="1">
              <a:off x="6514543" y="4558805"/>
              <a:ext cx="476256" cy="708858"/>
            </a:xfrm>
            <a:prstGeom prst="line">
              <a:avLst/>
            </a:prstGeom>
            <a:noFill/>
            <a:ln w="9525" algn="ctr">
              <a:solidFill>
                <a:schemeClr val="tx1"/>
              </a:solidFill>
              <a:round/>
              <a:headEnd/>
              <a:tailEnd/>
            </a:ln>
          </p:spPr>
        </p:cxnSp>
        <p:cxnSp>
          <p:nvCxnSpPr>
            <p:cNvPr id="55326" name="直接连接符 23"/>
            <p:cNvCxnSpPr>
              <a:cxnSpLocks noChangeShapeType="1"/>
            </p:cNvCxnSpPr>
            <p:nvPr/>
          </p:nvCxnSpPr>
          <p:spPr bwMode="auto">
            <a:xfrm flipV="1">
              <a:off x="7832524" y="4603668"/>
              <a:ext cx="637420" cy="547694"/>
            </a:xfrm>
            <a:prstGeom prst="line">
              <a:avLst/>
            </a:prstGeom>
            <a:noFill/>
            <a:ln w="9525" algn="ctr">
              <a:solidFill>
                <a:schemeClr val="tx1"/>
              </a:solidFill>
              <a:round/>
              <a:headEnd/>
              <a:tailEnd/>
            </a:ln>
          </p:spPr>
        </p:cxnSp>
        <p:cxnSp>
          <p:nvCxnSpPr>
            <p:cNvPr id="55327" name="直接连接符 24"/>
            <p:cNvCxnSpPr>
              <a:cxnSpLocks noChangeShapeType="1"/>
            </p:cNvCxnSpPr>
            <p:nvPr/>
          </p:nvCxnSpPr>
          <p:spPr bwMode="auto">
            <a:xfrm rot="16200000" flipV="1">
              <a:off x="7877387" y="5106499"/>
              <a:ext cx="547694" cy="637420"/>
            </a:xfrm>
            <a:prstGeom prst="line">
              <a:avLst/>
            </a:prstGeom>
            <a:noFill/>
            <a:ln w="9525" algn="ctr">
              <a:solidFill>
                <a:schemeClr val="tx1"/>
              </a:solidFill>
              <a:round/>
              <a:headEnd/>
              <a:tailEnd/>
            </a:ln>
          </p:spPr>
        </p:cxnSp>
        <p:cxnSp>
          <p:nvCxnSpPr>
            <p:cNvPr id="55328" name="直接连接符 25"/>
            <p:cNvCxnSpPr>
              <a:cxnSpLocks noChangeShapeType="1"/>
            </p:cNvCxnSpPr>
            <p:nvPr/>
          </p:nvCxnSpPr>
          <p:spPr bwMode="auto">
            <a:xfrm flipV="1">
              <a:off x="6903830" y="5532362"/>
              <a:ext cx="565982" cy="547694"/>
            </a:xfrm>
            <a:prstGeom prst="line">
              <a:avLst/>
            </a:prstGeom>
            <a:noFill/>
            <a:ln w="9525" algn="ctr">
              <a:solidFill>
                <a:schemeClr val="tx1"/>
              </a:solidFill>
              <a:round/>
              <a:headEnd/>
              <a:tailEnd/>
            </a:ln>
          </p:spPr>
        </p:cxnSp>
        <p:sp>
          <p:nvSpPr>
            <p:cNvPr id="55329" name="AutoShape 34"/>
            <p:cNvSpPr>
              <a:spLocks noChangeArrowheads="1"/>
            </p:cNvSpPr>
            <p:nvPr/>
          </p:nvSpPr>
          <p:spPr bwMode="auto">
            <a:xfrm>
              <a:off x="5035398" y="4984676"/>
              <a:ext cx="1643074" cy="454113"/>
            </a:xfrm>
            <a:prstGeom prst="wedgeRectCallout">
              <a:avLst>
                <a:gd name="adj1" fmla="val 33718"/>
                <a:gd name="adj2" fmla="val 98176"/>
              </a:avLst>
            </a:prstGeom>
            <a:solidFill>
              <a:srgbClr val="CCFFCC"/>
            </a:solidFill>
            <a:ln w="9525">
              <a:solidFill>
                <a:srgbClr val="99CCFF"/>
              </a:solidFill>
              <a:miter lim="800000"/>
              <a:headEnd/>
              <a:tailEnd/>
            </a:ln>
          </p:spPr>
          <p:txBody>
            <a:bodyPr wrap="none" anchor="ctr"/>
            <a:lstStyle/>
            <a:p>
              <a:r>
                <a:rPr lang="zh-CN" altLang="en-US">
                  <a:solidFill>
                    <a:srgbClr val="000000"/>
                  </a:solidFill>
                  <a:latin typeface="华文中宋"/>
                  <a:ea typeface="华文中宋"/>
                  <a:cs typeface="华文中宋"/>
                </a:rPr>
                <a:t>电线故障感应</a:t>
              </a:r>
            </a:p>
          </p:txBody>
        </p:sp>
        <p:sp>
          <p:nvSpPr>
            <p:cNvPr id="55330" name="左箭头 27"/>
            <p:cNvSpPr>
              <a:spLocks noChangeArrowheads="1"/>
            </p:cNvSpPr>
            <p:nvPr/>
          </p:nvSpPr>
          <p:spPr bwMode="auto">
            <a:xfrm>
              <a:off x="3606638" y="3984544"/>
              <a:ext cx="2143140" cy="285752"/>
            </a:xfrm>
            <a:prstGeom prst="leftArrow">
              <a:avLst>
                <a:gd name="adj1" fmla="val 50000"/>
                <a:gd name="adj2" fmla="val 50000"/>
              </a:avLst>
            </a:prstGeom>
            <a:solidFill>
              <a:schemeClr val="accent1"/>
            </a:solidFill>
            <a:ln w="9525" algn="ctr">
              <a:solidFill>
                <a:schemeClr val="tx1"/>
              </a:solidFill>
              <a:round/>
              <a:headEnd/>
              <a:tailEnd/>
            </a:ln>
          </p:spPr>
          <p:txBody>
            <a:bodyPr/>
            <a:lstStyle/>
            <a:p>
              <a:pPr eaLnBrk="0" hangingPunct="0"/>
              <a:endParaRPr lang="zh-CN" altLang="en-US">
                <a:solidFill>
                  <a:srgbClr val="000000"/>
                </a:solidFill>
              </a:endParaRPr>
            </a:p>
          </p:txBody>
        </p:sp>
        <p:pic>
          <p:nvPicPr>
            <p:cNvPr id="55331" name="图片 28" descr="image083 - 副本.jpg"/>
            <p:cNvPicPr>
              <a:picLocks noChangeAspect="1"/>
            </p:cNvPicPr>
            <p:nvPr/>
          </p:nvPicPr>
          <p:blipFill>
            <a:blip r:embed="rId6"/>
            <a:srcRect/>
            <a:stretch>
              <a:fillRect/>
            </a:stretch>
          </p:blipFill>
          <p:spPr bwMode="auto">
            <a:xfrm>
              <a:off x="3250872" y="5484742"/>
              <a:ext cx="602758" cy="1143008"/>
            </a:xfrm>
            <a:prstGeom prst="rect">
              <a:avLst/>
            </a:prstGeom>
            <a:noFill/>
            <a:ln w="9525">
              <a:noFill/>
              <a:miter lim="800000"/>
              <a:headEnd/>
              <a:tailEnd/>
            </a:ln>
          </p:spPr>
        </p:pic>
        <p:sp>
          <p:nvSpPr>
            <p:cNvPr id="55332" name="AutoShape 34"/>
            <p:cNvSpPr>
              <a:spLocks noChangeArrowheads="1"/>
            </p:cNvSpPr>
            <p:nvPr/>
          </p:nvSpPr>
          <p:spPr bwMode="auto">
            <a:xfrm>
              <a:off x="4077064" y="5841932"/>
              <a:ext cx="1143008" cy="454113"/>
            </a:xfrm>
            <a:prstGeom prst="wedgeRectCallout">
              <a:avLst>
                <a:gd name="adj1" fmla="val -70389"/>
                <a:gd name="adj2" fmla="val 14278"/>
              </a:avLst>
            </a:prstGeom>
            <a:solidFill>
              <a:srgbClr val="CCFFCC"/>
            </a:solidFill>
            <a:ln w="9525">
              <a:solidFill>
                <a:srgbClr val="99CCFF"/>
              </a:solidFill>
              <a:miter lim="800000"/>
              <a:headEnd/>
              <a:tailEnd/>
            </a:ln>
          </p:spPr>
          <p:txBody>
            <a:bodyPr wrap="none" anchor="ctr"/>
            <a:lstStyle/>
            <a:p>
              <a:r>
                <a:rPr lang="zh-CN" altLang="en-US">
                  <a:solidFill>
                    <a:srgbClr val="000000"/>
                  </a:solidFill>
                  <a:latin typeface="华文中宋"/>
                  <a:ea typeface="华文中宋"/>
                  <a:cs typeface="华文中宋"/>
                </a:rPr>
                <a:t>搜索终端</a:t>
              </a:r>
            </a:p>
          </p:txBody>
        </p:sp>
        <p:pic>
          <p:nvPicPr>
            <p:cNvPr id="55333" name="图片 30" descr="u=1915630683,914113175&amp;fm=23&amp;gp=0.jpg"/>
            <p:cNvPicPr>
              <a:picLocks noChangeAspect="1"/>
            </p:cNvPicPr>
            <p:nvPr/>
          </p:nvPicPr>
          <p:blipFill>
            <a:blip r:embed="rId7"/>
            <a:srcRect/>
            <a:stretch>
              <a:fillRect/>
            </a:stretch>
          </p:blipFill>
          <p:spPr bwMode="auto">
            <a:xfrm>
              <a:off x="2677944" y="3055850"/>
              <a:ext cx="775612" cy="1357322"/>
            </a:xfrm>
            <a:prstGeom prst="rect">
              <a:avLst/>
            </a:prstGeom>
            <a:noFill/>
            <a:ln w="9525">
              <a:noFill/>
              <a:miter lim="800000"/>
              <a:headEnd/>
              <a:tailEnd/>
            </a:ln>
          </p:spPr>
        </p:pic>
        <p:sp>
          <p:nvSpPr>
            <p:cNvPr id="55334" name="AutoShape 34"/>
            <p:cNvSpPr>
              <a:spLocks noChangeArrowheads="1"/>
            </p:cNvSpPr>
            <p:nvPr/>
          </p:nvSpPr>
          <p:spPr bwMode="auto">
            <a:xfrm>
              <a:off x="3749514" y="2984412"/>
              <a:ext cx="928694" cy="785818"/>
            </a:xfrm>
            <a:prstGeom prst="wedgeRectCallout">
              <a:avLst>
                <a:gd name="adj1" fmla="val -78370"/>
                <a:gd name="adj2" fmla="val 13889"/>
              </a:avLst>
            </a:prstGeom>
            <a:solidFill>
              <a:srgbClr val="CCFFCC"/>
            </a:solidFill>
            <a:ln w="9525">
              <a:solidFill>
                <a:srgbClr val="99CCFF"/>
              </a:solidFill>
              <a:miter lim="800000"/>
              <a:headEnd/>
              <a:tailEnd/>
            </a:ln>
          </p:spPr>
          <p:txBody>
            <a:bodyPr wrap="none" anchor="ctr"/>
            <a:lstStyle/>
            <a:p>
              <a:r>
                <a:rPr lang="zh-CN" altLang="en-US">
                  <a:solidFill>
                    <a:srgbClr val="000000"/>
                  </a:solidFill>
                  <a:latin typeface="华文中宋"/>
                  <a:ea typeface="华文中宋"/>
                  <a:cs typeface="华文中宋"/>
                </a:rPr>
                <a:t>服务器</a:t>
              </a:r>
            </a:p>
          </p:txBody>
        </p:sp>
        <p:sp>
          <p:nvSpPr>
            <p:cNvPr id="55335" name="上下箭头 32"/>
            <p:cNvSpPr>
              <a:spLocks noChangeArrowheads="1"/>
            </p:cNvSpPr>
            <p:nvPr/>
          </p:nvSpPr>
          <p:spPr bwMode="auto">
            <a:xfrm rot="-1316703">
              <a:off x="3035134" y="4484610"/>
              <a:ext cx="357190" cy="888606"/>
            </a:xfrm>
            <a:prstGeom prst="upDownArrow">
              <a:avLst>
                <a:gd name="adj1" fmla="val 50000"/>
                <a:gd name="adj2" fmla="val 49997"/>
              </a:avLst>
            </a:prstGeom>
            <a:solidFill>
              <a:schemeClr val="accent1"/>
            </a:solidFill>
            <a:ln w="9525" algn="ctr">
              <a:solidFill>
                <a:schemeClr val="tx1"/>
              </a:solidFill>
              <a:round/>
              <a:headEnd/>
              <a:tailEnd/>
            </a:ln>
          </p:spPr>
          <p:txBody>
            <a:bodyPr/>
            <a:lstStyle/>
            <a:p>
              <a:pPr eaLnBrk="0" hangingPunct="0"/>
              <a:endParaRPr lang="zh-CN" altLang="en-US">
                <a:solidFill>
                  <a:srgbClr val="000000"/>
                </a:solidFill>
              </a:endParaRPr>
            </a:p>
          </p:txBody>
        </p:sp>
        <p:grpSp>
          <p:nvGrpSpPr>
            <p:cNvPr id="55336" name="Group 4"/>
            <p:cNvGrpSpPr>
              <a:grpSpLocks noChangeAspect="1"/>
            </p:cNvGrpSpPr>
            <p:nvPr/>
          </p:nvGrpSpPr>
          <p:grpSpPr bwMode="auto">
            <a:xfrm>
              <a:off x="1475656" y="5445224"/>
              <a:ext cx="1143248" cy="1087106"/>
              <a:chOff x="572" y="2024"/>
              <a:chExt cx="448" cy="426"/>
            </a:xfrm>
          </p:grpSpPr>
          <p:sp>
            <p:nvSpPr>
              <p:cNvPr id="55338" name="AutoShape 3"/>
              <p:cNvSpPr>
                <a:spLocks noChangeAspect="1" noChangeArrowheads="1" noTextEdit="1"/>
              </p:cNvSpPr>
              <p:nvPr/>
            </p:nvSpPr>
            <p:spPr bwMode="auto">
              <a:xfrm>
                <a:off x="572" y="2024"/>
                <a:ext cx="448" cy="426"/>
              </a:xfrm>
              <a:prstGeom prst="rect">
                <a:avLst/>
              </a:prstGeom>
              <a:noFill/>
              <a:ln w="9525">
                <a:noFill/>
                <a:miter lim="800000"/>
                <a:headEnd/>
                <a:tailEnd/>
              </a:ln>
            </p:spPr>
            <p:txBody>
              <a:bodyPr/>
              <a:lstStyle/>
              <a:p>
                <a:endParaRPr lang="zh-CN" altLang="en-US"/>
              </a:p>
            </p:txBody>
          </p:sp>
          <p:sp>
            <p:nvSpPr>
              <p:cNvPr id="55339" name="Freeform 5"/>
              <p:cNvSpPr>
                <a:spLocks/>
              </p:cNvSpPr>
              <p:nvPr/>
            </p:nvSpPr>
            <p:spPr bwMode="auto">
              <a:xfrm>
                <a:off x="881" y="2145"/>
                <a:ext cx="136" cy="277"/>
              </a:xfrm>
              <a:custGeom>
                <a:avLst/>
                <a:gdLst>
                  <a:gd name="T0" fmla="*/ 1 w 682"/>
                  <a:gd name="T1" fmla="*/ 1 h 1383"/>
                  <a:gd name="T2" fmla="*/ 1 w 682"/>
                  <a:gd name="T3" fmla="*/ 1 h 1383"/>
                  <a:gd name="T4" fmla="*/ 1 w 682"/>
                  <a:gd name="T5" fmla="*/ 2 h 1383"/>
                  <a:gd name="T6" fmla="*/ 1 w 682"/>
                  <a:gd name="T7" fmla="*/ 3 h 1383"/>
                  <a:gd name="T8" fmla="*/ 0 w 682"/>
                  <a:gd name="T9" fmla="*/ 3 h 1383"/>
                  <a:gd name="T10" fmla="*/ 0 w 682"/>
                  <a:gd name="T11" fmla="*/ 4 h 1383"/>
                  <a:gd name="T12" fmla="*/ 0 w 682"/>
                  <a:gd name="T13" fmla="*/ 5 h 1383"/>
                  <a:gd name="T14" fmla="*/ 0 w 682"/>
                  <a:gd name="T15" fmla="*/ 6 h 1383"/>
                  <a:gd name="T16" fmla="*/ 1 w 682"/>
                  <a:gd name="T17" fmla="*/ 7 h 1383"/>
                  <a:gd name="T18" fmla="*/ 1 w 682"/>
                  <a:gd name="T19" fmla="*/ 8 h 1383"/>
                  <a:gd name="T20" fmla="*/ 1 w 682"/>
                  <a:gd name="T21" fmla="*/ 9 h 1383"/>
                  <a:gd name="T22" fmla="*/ 1 w 682"/>
                  <a:gd name="T23" fmla="*/ 10 h 1383"/>
                  <a:gd name="T24" fmla="*/ 0 w 682"/>
                  <a:gd name="T25" fmla="*/ 10 h 1383"/>
                  <a:gd name="T26" fmla="*/ 0 w 682"/>
                  <a:gd name="T27" fmla="*/ 10 h 1383"/>
                  <a:gd name="T28" fmla="*/ 1 w 682"/>
                  <a:gd name="T29" fmla="*/ 10 h 1383"/>
                  <a:gd name="T30" fmla="*/ 1 w 682"/>
                  <a:gd name="T31" fmla="*/ 10 h 1383"/>
                  <a:gd name="T32" fmla="*/ 1 w 682"/>
                  <a:gd name="T33" fmla="*/ 10 h 1383"/>
                  <a:gd name="T34" fmla="*/ 1 w 682"/>
                  <a:gd name="T35" fmla="*/ 11 h 1383"/>
                  <a:gd name="T36" fmla="*/ 2 w 682"/>
                  <a:gd name="T37" fmla="*/ 11 h 1383"/>
                  <a:gd name="T38" fmla="*/ 2 w 682"/>
                  <a:gd name="T39" fmla="*/ 11 h 1383"/>
                  <a:gd name="T40" fmla="*/ 2 w 682"/>
                  <a:gd name="T41" fmla="*/ 11 h 1383"/>
                  <a:gd name="T42" fmla="*/ 3 w 682"/>
                  <a:gd name="T43" fmla="*/ 11 h 1383"/>
                  <a:gd name="T44" fmla="*/ 3 w 682"/>
                  <a:gd name="T45" fmla="*/ 11 h 1383"/>
                  <a:gd name="T46" fmla="*/ 4 w 682"/>
                  <a:gd name="T47" fmla="*/ 11 h 1383"/>
                  <a:gd name="T48" fmla="*/ 5 w 682"/>
                  <a:gd name="T49" fmla="*/ 11 h 1383"/>
                  <a:gd name="T50" fmla="*/ 5 w 682"/>
                  <a:gd name="T51" fmla="*/ 11 h 1383"/>
                  <a:gd name="T52" fmla="*/ 5 w 682"/>
                  <a:gd name="T53" fmla="*/ 10 h 1383"/>
                  <a:gd name="T54" fmla="*/ 5 w 682"/>
                  <a:gd name="T55" fmla="*/ 9 h 1383"/>
                  <a:gd name="T56" fmla="*/ 5 w 682"/>
                  <a:gd name="T57" fmla="*/ 7 h 1383"/>
                  <a:gd name="T58" fmla="*/ 5 w 682"/>
                  <a:gd name="T59" fmla="*/ 4 h 1383"/>
                  <a:gd name="T60" fmla="*/ 5 w 682"/>
                  <a:gd name="T61" fmla="*/ 2 h 1383"/>
                  <a:gd name="T62" fmla="*/ 5 w 682"/>
                  <a:gd name="T63" fmla="*/ 1 h 1383"/>
                  <a:gd name="T64" fmla="*/ 4 w 682"/>
                  <a:gd name="T65" fmla="*/ 0 h 1383"/>
                  <a:gd name="T66" fmla="*/ 4 w 682"/>
                  <a:gd name="T67" fmla="*/ 0 h 1383"/>
                  <a:gd name="T68" fmla="*/ 3 w 682"/>
                  <a:gd name="T69" fmla="*/ 0 h 1383"/>
                  <a:gd name="T70" fmla="*/ 3 w 682"/>
                  <a:gd name="T71" fmla="*/ 0 h 1383"/>
                  <a:gd name="T72" fmla="*/ 2 w 682"/>
                  <a:gd name="T73" fmla="*/ 0 h 1383"/>
                  <a:gd name="T74" fmla="*/ 2 w 682"/>
                  <a:gd name="T75" fmla="*/ 0 h 1383"/>
                  <a:gd name="T76" fmla="*/ 2 w 682"/>
                  <a:gd name="T77" fmla="*/ 0 h 1383"/>
                  <a:gd name="T78" fmla="*/ 1 w 682"/>
                  <a:gd name="T79" fmla="*/ 1 h 138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82"/>
                  <a:gd name="T121" fmla="*/ 0 h 1383"/>
                  <a:gd name="T122" fmla="*/ 682 w 682"/>
                  <a:gd name="T123" fmla="*/ 1383 h 138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82" h="1383">
                    <a:moveTo>
                      <a:pt x="161" y="94"/>
                    </a:moveTo>
                    <a:lnTo>
                      <a:pt x="158" y="100"/>
                    </a:lnTo>
                    <a:lnTo>
                      <a:pt x="150" y="116"/>
                    </a:lnTo>
                    <a:lnTo>
                      <a:pt x="138" y="142"/>
                    </a:lnTo>
                    <a:lnTo>
                      <a:pt x="123" y="176"/>
                    </a:lnTo>
                    <a:lnTo>
                      <a:pt x="104" y="216"/>
                    </a:lnTo>
                    <a:lnTo>
                      <a:pt x="85" y="263"/>
                    </a:lnTo>
                    <a:lnTo>
                      <a:pt x="67" y="316"/>
                    </a:lnTo>
                    <a:lnTo>
                      <a:pt x="48" y="372"/>
                    </a:lnTo>
                    <a:lnTo>
                      <a:pt x="31" y="431"/>
                    </a:lnTo>
                    <a:lnTo>
                      <a:pt x="16" y="493"/>
                    </a:lnTo>
                    <a:lnTo>
                      <a:pt x="7" y="554"/>
                    </a:lnTo>
                    <a:lnTo>
                      <a:pt x="1" y="616"/>
                    </a:lnTo>
                    <a:lnTo>
                      <a:pt x="0" y="677"/>
                    </a:lnTo>
                    <a:lnTo>
                      <a:pt x="7" y="736"/>
                    </a:lnTo>
                    <a:lnTo>
                      <a:pt x="21" y="789"/>
                    </a:lnTo>
                    <a:lnTo>
                      <a:pt x="44" y="840"/>
                    </a:lnTo>
                    <a:lnTo>
                      <a:pt x="88" y="927"/>
                    </a:lnTo>
                    <a:lnTo>
                      <a:pt x="114" y="998"/>
                    </a:lnTo>
                    <a:lnTo>
                      <a:pt x="126" y="1056"/>
                    </a:lnTo>
                    <a:lnTo>
                      <a:pt x="126" y="1102"/>
                    </a:lnTo>
                    <a:lnTo>
                      <a:pt x="116" y="1139"/>
                    </a:lnTo>
                    <a:lnTo>
                      <a:pt x="102" y="1167"/>
                    </a:lnTo>
                    <a:lnTo>
                      <a:pt x="84" y="1189"/>
                    </a:lnTo>
                    <a:lnTo>
                      <a:pt x="67" y="1207"/>
                    </a:lnTo>
                    <a:lnTo>
                      <a:pt x="60" y="1215"/>
                    </a:lnTo>
                    <a:lnTo>
                      <a:pt x="58" y="1224"/>
                    </a:lnTo>
                    <a:lnTo>
                      <a:pt x="58" y="1233"/>
                    </a:lnTo>
                    <a:lnTo>
                      <a:pt x="61" y="1244"/>
                    </a:lnTo>
                    <a:lnTo>
                      <a:pt x="67" y="1254"/>
                    </a:lnTo>
                    <a:lnTo>
                      <a:pt x="76" y="1265"/>
                    </a:lnTo>
                    <a:lnTo>
                      <a:pt x="87" y="1276"/>
                    </a:lnTo>
                    <a:lnTo>
                      <a:pt x="100" y="1286"/>
                    </a:lnTo>
                    <a:lnTo>
                      <a:pt x="115" y="1297"/>
                    </a:lnTo>
                    <a:lnTo>
                      <a:pt x="133" y="1307"/>
                    </a:lnTo>
                    <a:lnTo>
                      <a:pt x="152" y="1316"/>
                    </a:lnTo>
                    <a:lnTo>
                      <a:pt x="174" y="1325"/>
                    </a:lnTo>
                    <a:lnTo>
                      <a:pt x="196" y="1334"/>
                    </a:lnTo>
                    <a:lnTo>
                      <a:pt x="220" y="1342"/>
                    </a:lnTo>
                    <a:lnTo>
                      <a:pt x="247" y="1347"/>
                    </a:lnTo>
                    <a:lnTo>
                      <a:pt x="273" y="1353"/>
                    </a:lnTo>
                    <a:lnTo>
                      <a:pt x="301" y="1358"/>
                    </a:lnTo>
                    <a:lnTo>
                      <a:pt x="333" y="1365"/>
                    </a:lnTo>
                    <a:lnTo>
                      <a:pt x="365" y="1371"/>
                    </a:lnTo>
                    <a:lnTo>
                      <a:pt x="400" y="1377"/>
                    </a:lnTo>
                    <a:lnTo>
                      <a:pt x="434" y="1381"/>
                    </a:lnTo>
                    <a:lnTo>
                      <a:pt x="469" y="1383"/>
                    </a:lnTo>
                    <a:lnTo>
                      <a:pt x="503" y="1381"/>
                    </a:lnTo>
                    <a:lnTo>
                      <a:pt x="535" y="1373"/>
                    </a:lnTo>
                    <a:lnTo>
                      <a:pt x="567" y="1361"/>
                    </a:lnTo>
                    <a:lnTo>
                      <a:pt x="595" y="1343"/>
                    </a:lnTo>
                    <a:lnTo>
                      <a:pt x="620" y="1315"/>
                    </a:lnTo>
                    <a:lnTo>
                      <a:pt x="642" y="1280"/>
                    </a:lnTo>
                    <a:lnTo>
                      <a:pt x="660" y="1235"/>
                    </a:lnTo>
                    <a:lnTo>
                      <a:pt x="673" y="1180"/>
                    </a:lnTo>
                    <a:lnTo>
                      <a:pt x="681" y="1113"/>
                    </a:lnTo>
                    <a:lnTo>
                      <a:pt x="682" y="1033"/>
                    </a:lnTo>
                    <a:lnTo>
                      <a:pt x="678" y="862"/>
                    </a:lnTo>
                    <a:lnTo>
                      <a:pt x="674" y="698"/>
                    </a:lnTo>
                    <a:lnTo>
                      <a:pt x="669" y="543"/>
                    </a:lnTo>
                    <a:lnTo>
                      <a:pt x="659" y="404"/>
                    </a:lnTo>
                    <a:lnTo>
                      <a:pt x="643" y="281"/>
                    </a:lnTo>
                    <a:lnTo>
                      <a:pt x="622" y="180"/>
                    </a:lnTo>
                    <a:lnTo>
                      <a:pt x="593" y="104"/>
                    </a:lnTo>
                    <a:lnTo>
                      <a:pt x="555" y="57"/>
                    </a:lnTo>
                    <a:lnTo>
                      <a:pt x="532" y="42"/>
                    </a:lnTo>
                    <a:lnTo>
                      <a:pt x="506" y="30"/>
                    </a:lnTo>
                    <a:lnTo>
                      <a:pt x="479" y="19"/>
                    </a:lnTo>
                    <a:lnTo>
                      <a:pt x="450" y="11"/>
                    </a:lnTo>
                    <a:lnTo>
                      <a:pt x="422" y="5"/>
                    </a:lnTo>
                    <a:lnTo>
                      <a:pt x="392" y="1"/>
                    </a:lnTo>
                    <a:lnTo>
                      <a:pt x="363" y="0"/>
                    </a:lnTo>
                    <a:lnTo>
                      <a:pt x="333" y="1"/>
                    </a:lnTo>
                    <a:lnTo>
                      <a:pt x="305" y="4"/>
                    </a:lnTo>
                    <a:lnTo>
                      <a:pt x="277" y="10"/>
                    </a:lnTo>
                    <a:lnTo>
                      <a:pt x="252" y="19"/>
                    </a:lnTo>
                    <a:lnTo>
                      <a:pt x="228" y="29"/>
                    </a:lnTo>
                    <a:lnTo>
                      <a:pt x="206" y="42"/>
                    </a:lnTo>
                    <a:lnTo>
                      <a:pt x="189" y="57"/>
                    </a:lnTo>
                    <a:lnTo>
                      <a:pt x="173" y="75"/>
                    </a:lnTo>
                    <a:lnTo>
                      <a:pt x="161" y="94"/>
                    </a:lnTo>
                    <a:close/>
                  </a:path>
                </a:pathLst>
              </a:custGeom>
              <a:solidFill>
                <a:srgbClr val="FFFFFF"/>
              </a:solidFill>
              <a:ln w="9525">
                <a:noFill/>
                <a:round/>
                <a:headEnd/>
                <a:tailEnd/>
              </a:ln>
            </p:spPr>
            <p:txBody>
              <a:bodyPr/>
              <a:lstStyle/>
              <a:p>
                <a:endParaRPr lang="zh-CN" altLang="en-US"/>
              </a:p>
            </p:txBody>
          </p:sp>
          <p:sp>
            <p:nvSpPr>
              <p:cNvPr id="55340" name="Freeform 6"/>
              <p:cNvSpPr>
                <a:spLocks/>
              </p:cNvSpPr>
              <p:nvPr/>
            </p:nvSpPr>
            <p:spPr bwMode="auto">
              <a:xfrm>
                <a:off x="884" y="2147"/>
                <a:ext cx="131" cy="274"/>
              </a:xfrm>
              <a:custGeom>
                <a:avLst/>
                <a:gdLst>
                  <a:gd name="T0" fmla="*/ 1 w 657"/>
                  <a:gd name="T1" fmla="*/ 1 h 1368"/>
                  <a:gd name="T2" fmla="*/ 1 w 657"/>
                  <a:gd name="T3" fmla="*/ 1 h 1368"/>
                  <a:gd name="T4" fmla="*/ 1 w 657"/>
                  <a:gd name="T5" fmla="*/ 2 h 1368"/>
                  <a:gd name="T6" fmla="*/ 1 w 657"/>
                  <a:gd name="T7" fmla="*/ 2 h 1368"/>
                  <a:gd name="T8" fmla="*/ 0 w 657"/>
                  <a:gd name="T9" fmla="*/ 3 h 1368"/>
                  <a:gd name="T10" fmla="*/ 0 w 657"/>
                  <a:gd name="T11" fmla="*/ 4 h 1368"/>
                  <a:gd name="T12" fmla="*/ 0 w 657"/>
                  <a:gd name="T13" fmla="*/ 5 h 1368"/>
                  <a:gd name="T14" fmla="*/ 0 w 657"/>
                  <a:gd name="T15" fmla="*/ 6 h 1368"/>
                  <a:gd name="T16" fmla="*/ 1 w 657"/>
                  <a:gd name="T17" fmla="*/ 7 h 1368"/>
                  <a:gd name="T18" fmla="*/ 1 w 657"/>
                  <a:gd name="T19" fmla="*/ 8 h 1368"/>
                  <a:gd name="T20" fmla="*/ 1 w 657"/>
                  <a:gd name="T21" fmla="*/ 9 h 1368"/>
                  <a:gd name="T22" fmla="*/ 1 w 657"/>
                  <a:gd name="T23" fmla="*/ 9 h 1368"/>
                  <a:gd name="T24" fmla="*/ 0 w 657"/>
                  <a:gd name="T25" fmla="*/ 10 h 1368"/>
                  <a:gd name="T26" fmla="*/ 0 w 657"/>
                  <a:gd name="T27" fmla="*/ 10 h 1368"/>
                  <a:gd name="T28" fmla="*/ 0 w 657"/>
                  <a:gd name="T29" fmla="*/ 10 h 1368"/>
                  <a:gd name="T30" fmla="*/ 1 w 657"/>
                  <a:gd name="T31" fmla="*/ 10 h 1368"/>
                  <a:gd name="T32" fmla="*/ 1 w 657"/>
                  <a:gd name="T33" fmla="*/ 10 h 1368"/>
                  <a:gd name="T34" fmla="*/ 1 w 657"/>
                  <a:gd name="T35" fmla="*/ 10 h 1368"/>
                  <a:gd name="T36" fmla="*/ 2 w 657"/>
                  <a:gd name="T37" fmla="*/ 11 h 1368"/>
                  <a:gd name="T38" fmla="*/ 2 w 657"/>
                  <a:gd name="T39" fmla="*/ 11 h 1368"/>
                  <a:gd name="T40" fmla="*/ 2 w 657"/>
                  <a:gd name="T41" fmla="*/ 11 h 1368"/>
                  <a:gd name="T42" fmla="*/ 3 w 657"/>
                  <a:gd name="T43" fmla="*/ 11 h 1368"/>
                  <a:gd name="T44" fmla="*/ 3 w 657"/>
                  <a:gd name="T45" fmla="*/ 11 h 1368"/>
                  <a:gd name="T46" fmla="*/ 4 w 657"/>
                  <a:gd name="T47" fmla="*/ 11 h 1368"/>
                  <a:gd name="T48" fmla="*/ 4 w 657"/>
                  <a:gd name="T49" fmla="*/ 11 h 1368"/>
                  <a:gd name="T50" fmla="*/ 5 w 657"/>
                  <a:gd name="T51" fmla="*/ 10 h 1368"/>
                  <a:gd name="T52" fmla="*/ 5 w 657"/>
                  <a:gd name="T53" fmla="*/ 10 h 1368"/>
                  <a:gd name="T54" fmla="*/ 5 w 657"/>
                  <a:gd name="T55" fmla="*/ 9 h 1368"/>
                  <a:gd name="T56" fmla="*/ 5 w 657"/>
                  <a:gd name="T57" fmla="*/ 7 h 1368"/>
                  <a:gd name="T58" fmla="*/ 5 w 657"/>
                  <a:gd name="T59" fmla="*/ 4 h 1368"/>
                  <a:gd name="T60" fmla="*/ 5 w 657"/>
                  <a:gd name="T61" fmla="*/ 2 h 1368"/>
                  <a:gd name="T62" fmla="*/ 5 w 657"/>
                  <a:gd name="T63" fmla="*/ 1 h 1368"/>
                  <a:gd name="T64" fmla="*/ 4 w 657"/>
                  <a:gd name="T65" fmla="*/ 0 h 1368"/>
                  <a:gd name="T66" fmla="*/ 4 w 657"/>
                  <a:gd name="T67" fmla="*/ 0 h 1368"/>
                  <a:gd name="T68" fmla="*/ 3 w 657"/>
                  <a:gd name="T69" fmla="*/ 0 h 1368"/>
                  <a:gd name="T70" fmla="*/ 3 w 657"/>
                  <a:gd name="T71" fmla="*/ 0 h 1368"/>
                  <a:gd name="T72" fmla="*/ 2 w 657"/>
                  <a:gd name="T73" fmla="*/ 0 h 1368"/>
                  <a:gd name="T74" fmla="*/ 2 w 657"/>
                  <a:gd name="T75" fmla="*/ 0 h 1368"/>
                  <a:gd name="T76" fmla="*/ 2 w 657"/>
                  <a:gd name="T77" fmla="*/ 0 h 1368"/>
                  <a:gd name="T78" fmla="*/ 1 w 657"/>
                  <a:gd name="T79" fmla="*/ 1 h 136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57"/>
                  <a:gd name="T121" fmla="*/ 0 h 1368"/>
                  <a:gd name="T122" fmla="*/ 657 w 657"/>
                  <a:gd name="T123" fmla="*/ 1368 h 136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57" h="1368">
                    <a:moveTo>
                      <a:pt x="155" y="92"/>
                    </a:moveTo>
                    <a:lnTo>
                      <a:pt x="152" y="98"/>
                    </a:lnTo>
                    <a:lnTo>
                      <a:pt x="144" y="114"/>
                    </a:lnTo>
                    <a:lnTo>
                      <a:pt x="133" y="138"/>
                    </a:lnTo>
                    <a:lnTo>
                      <a:pt x="118" y="172"/>
                    </a:lnTo>
                    <a:lnTo>
                      <a:pt x="100" y="213"/>
                    </a:lnTo>
                    <a:lnTo>
                      <a:pt x="83" y="260"/>
                    </a:lnTo>
                    <a:lnTo>
                      <a:pt x="64" y="312"/>
                    </a:lnTo>
                    <a:lnTo>
                      <a:pt x="46" y="367"/>
                    </a:lnTo>
                    <a:lnTo>
                      <a:pt x="30" y="426"/>
                    </a:lnTo>
                    <a:lnTo>
                      <a:pt x="16" y="486"/>
                    </a:lnTo>
                    <a:lnTo>
                      <a:pt x="6" y="548"/>
                    </a:lnTo>
                    <a:lnTo>
                      <a:pt x="0" y="609"/>
                    </a:lnTo>
                    <a:lnTo>
                      <a:pt x="0" y="669"/>
                    </a:lnTo>
                    <a:lnTo>
                      <a:pt x="7" y="727"/>
                    </a:lnTo>
                    <a:lnTo>
                      <a:pt x="20" y="781"/>
                    </a:lnTo>
                    <a:lnTo>
                      <a:pt x="42" y="830"/>
                    </a:lnTo>
                    <a:lnTo>
                      <a:pt x="85" y="916"/>
                    </a:lnTo>
                    <a:lnTo>
                      <a:pt x="111" y="987"/>
                    </a:lnTo>
                    <a:lnTo>
                      <a:pt x="122" y="1045"/>
                    </a:lnTo>
                    <a:lnTo>
                      <a:pt x="122" y="1090"/>
                    </a:lnTo>
                    <a:lnTo>
                      <a:pt x="113" y="1127"/>
                    </a:lnTo>
                    <a:lnTo>
                      <a:pt x="99" y="1155"/>
                    </a:lnTo>
                    <a:lnTo>
                      <a:pt x="82" y="1177"/>
                    </a:lnTo>
                    <a:lnTo>
                      <a:pt x="65" y="1194"/>
                    </a:lnTo>
                    <a:lnTo>
                      <a:pt x="57" y="1202"/>
                    </a:lnTo>
                    <a:lnTo>
                      <a:pt x="54" y="1212"/>
                    </a:lnTo>
                    <a:lnTo>
                      <a:pt x="53" y="1222"/>
                    </a:lnTo>
                    <a:lnTo>
                      <a:pt x="56" y="1232"/>
                    </a:lnTo>
                    <a:lnTo>
                      <a:pt x="62" y="1243"/>
                    </a:lnTo>
                    <a:lnTo>
                      <a:pt x="69" y="1253"/>
                    </a:lnTo>
                    <a:lnTo>
                      <a:pt x="80" y="1264"/>
                    </a:lnTo>
                    <a:lnTo>
                      <a:pt x="94" y="1274"/>
                    </a:lnTo>
                    <a:lnTo>
                      <a:pt x="109" y="1285"/>
                    </a:lnTo>
                    <a:lnTo>
                      <a:pt x="126" y="1293"/>
                    </a:lnTo>
                    <a:lnTo>
                      <a:pt x="146" y="1303"/>
                    </a:lnTo>
                    <a:lnTo>
                      <a:pt x="167" y="1312"/>
                    </a:lnTo>
                    <a:lnTo>
                      <a:pt x="189" y="1320"/>
                    </a:lnTo>
                    <a:lnTo>
                      <a:pt x="213" y="1326"/>
                    </a:lnTo>
                    <a:lnTo>
                      <a:pt x="238" y="1333"/>
                    </a:lnTo>
                    <a:lnTo>
                      <a:pt x="263" y="1337"/>
                    </a:lnTo>
                    <a:lnTo>
                      <a:pt x="291" y="1343"/>
                    </a:lnTo>
                    <a:lnTo>
                      <a:pt x="322" y="1349"/>
                    </a:lnTo>
                    <a:lnTo>
                      <a:pt x="352" y="1356"/>
                    </a:lnTo>
                    <a:lnTo>
                      <a:pt x="385" y="1361"/>
                    </a:lnTo>
                    <a:lnTo>
                      <a:pt x="419" y="1366"/>
                    </a:lnTo>
                    <a:lnTo>
                      <a:pt x="452" y="1368"/>
                    </a:lnTo>
                    <a:lnTo>
                      <a:pt x="485" y="1366"/>
                    </a:lnTo>
                    <a:lnTo>
                      <a:pt x="517" y="1358"/>
                    </a:lnTo>
                    <a:lnTo>
                      <a:pt x="546" y="1346"/>
                    </a:lnTo>
                    <a:lnTo>
                      <a:pt x="574" y="1327"/>
                    </a:lnTo>
                    <a:lnTo>
                      <a:pt x="598" y="1301"/>
                    </a:lnTo>
                    <a:lnTo>
                      <a:pt x="619" y="1266"/>
                    </a:lnTo>
                    <a:lnTo>
                      <a:pt x="636" y="1221"/>
                    </a:lnTo>
                    <a:lnTo>
                      <a:pt x="648" y="1166"/>
                    </a:lnTo>
                    <a:lnTo>
                      <a:pt x="656" y="1100"/>
                    </a:lnTo>
                    <a:lnTo>
                      <a:pt x="657" y="1021"/>
                    </a:lnTo>
                    <a:lnTo>
                      <a:pt x="654" y="852"/>
                    </a:lnTo>
                    <a:lnTo>
                      <a:pt x="650" y="690"/>
                    </a:lnTo>
                    <a:lnTo>
                      <a:pt x="645" y="537"/>
                    </a:lnTo>
                    <a:lnTo>
                      <a:pt x="635" y="399"/>
                    </a:lnTo>
                    <a:lnTo>
                      <a:pt x="621" y="278"/>
                    </a:lnTo>
                    <a:lnTo>
                      <a:pt x="601" y="178"/>
                    </a:lnTo>
                    <a:lnTo>
                      <a:pt x="573" y="102"/>
                    </a:lnTo>
                    <a:lnTo>
                      <a:pt x="535" y="55"/>
                    </a:lnTo>
                    <a:lnTo>
                      <a:pt x="513" y="41"/>
                    </a:lnTo>
                    <a:lnTo>
                      <a:pt x="488" y="27"/>
                    </a:lnTo>
                    <a:lnTo>
                      <a:pt x="463" y="18"/>
                    </a:lnTo>
                    <a:lnTo>
                      <a:pt x="436" y="10"/>
                    </a:lnTo>
                    <a:lnTo>
                      <a:pt x="407" y="4"/>
                    </a:lnTo>
                    <a:lnTo>
                      <a:pt x="379" y="1"/>
                    </a:lnTo>
                    <a:lnTo>
                      <a:pt x="350" y="0"/>
                    </a:lnTo>
                    <a:lnTo>
                      <a:pt x="322" y="1"/>
                    </a:lnTo>
                    <a:lnTo>
                      <a:pt x="294" y="4"/>
                    </a:lnTo>
                    <a:lnTo>
                      <a:pt x="268" y="10"/>
                    </a:lnTo>
                    <a:lnTo>
                      <a:pt x="243" y="18"/>
                    </a:lnTo>
                    <a:lnTo>
                      <a:pt x="220" y="27"/>
                    </a:lnTo>
                    <a:lnTo>
                      <a:pt x="199" y="41"/>
                    </a:lnTo>
                    <a:lnTo>
                      <a:pt x="181" y="55"/>
                    </a:lnTo>
                    <a:lnTo>
                      <a:pt x="166" y="73"/>
                    </a:lnTo>
                    <a:lnTo>
                      <a:pt x="155" y="92"/>
                    </a:lnTo>
                    <a:close/>
                  </a:path>
                </a:pathLst>
              </a:custGeom>
              <a:solidFill>
                <a:srgbClr val="FCF9F7"/>
              </a:solidFill>
              <a:ln w="9525">
                <a:noFill/>
                <a:round/>
                <a:headEnd/>
                <a:tailEnd/>
              </a:ln>
            </p:spPr>
            <p:txBody>
              <a:bodyPr/>
              <a:lstStyle/>
              <a:p>
                <a:endParaRPr lang="zh-CN" altLang="en-US"/>
              </a:p>
            </p:txBody>
          </p:sp>
          <p:sp>
            <p:nvSpPr>
              <p:cNvPr id="55341" name="Freeform 7"/>
              <p:cNvSpPr>
                <a:spLocks/>
              </p:cNvSpPr>
              <p:nvPr/>
            </p:nvSpPr>
            <p:spPr bwMode="auto">
              <a:xfrm>
                <a:off x="887" y="2150"/>
                <a:ext cx="127" cy="270"/>
              </a:xfrm>
              <a:custGeom>
                <a:avLst/>
                <a:gdLst>
                  <a:gd name="T0" fmla="*/ 1 w 632"/>
                  <a:gd name="T1" fmla="*/ 1 h 1353"/>
                  <a:gd name="T2" fmla="*/ 1 w 632"/>
                  <a:gd name="T3" fmla="*/ 1 h 1353"/>
                  <a:gd name="T4" fmla="*/ 1 w 632"/>
                  <a:gd name="T5" fmla="*/ 2 h 1353"/>
                  <a:gd name="T6" fmla="*/ 0 w 632"/>
                  <a:gd name="T7" fmla="*/ 2 h 1353"/>
                  <a:gd name="T8" fmla="*/ 0 w 632"/>
                  <a:gd name="T9" fmla="*/ 3 h 1353"/>
                  <a:gd name="T10" fmla="*/ 0 w 632"/>
                  <a:gd name="T11" fmla="*/ 4 h 1353"/>
                  <a:gd name="T12" fmla="*/ 0 w 632"/>
                  <a:gd name="T13" fmla="*/ 5 h 1353"/>
                  <a:gd name="T14" fmla="*/ 0 w 632"/>
                  <a:gd name="T15" fmla="*/ 6 h 1353"/>
                  <a:gd name="T16" fmla="*/ 1 w 632"/>
                  <a:gd name="T17" fmla="*/ 7 h 1353"/>
                  <a:gd name="T18" fmla="*/ 1 w 632"/>
                  <a:gd name="T19" fmla="*/ 8 h 1353"/>
                  <a:gd name="T20" fmla="*/ 1 w 632"/>
                  <a:gd name="T21" fmla="*/ 9 h 1353"/>
                  <a:gd name="T22" fmla="*/ 1 w 632"/>
                  <a:gd name="T23" fmla="*/ 9 h 1353"/>
                  <a:gd name="T24" fmla="*/ 0 w 632"/>
                  <a:gd name="T25" fmla="*/ 9 h 1353"/>
                  <a:gd name="T26" fmla="*/ 0 w 632"/>
                  <a:gd name="T27" fmla="*/ 10 h 1353"/>
                  <a:gd name="T28" fmla="*/ 0 w 632"/>
                  <a:gd name="T29" fmla="*/ 10 h 1353"/>
                  <a:gd name="T30" fmla="*/ 1 w 632"/>
                  <a:gd name="T31" fmla="*/ 10 h 1353"/>
                  <a:gd name="T32" fmla="*/ 1 w 632"/>
                  <a:gd name="T33" fmla="*/ 10 h 1353"/>
                  <a:gd name="T34" fmla="*/ 1 w 632"/>
                  <a:gd name="T35" fmla="*/ 10 h 1353"/>
                  <a:gd name="T36" fmla="*/ 1 w 632"/>
                  <a:gd name="T37" fmla="*/ 10 h 1353"/>
                  <a:gd name="T38" fmla="*/ 2 w 632"/>
                  <a:gd name="T39" fmla="*/ 10 h 1353"/>
                  <a:gd name="T40" fmla="*/ 2 w 632"/>
                  <a:gd name="T41" fmla="*/ 11 h 1353"/>
                  <a:gd name="T42" fmla="*/ 3 w 632"/>
                  <a:gd name="T43" fmla="*/ 11 h 1353"/>
                  <a:gd name="T44" fmla="*/ 3 w 632"/>
                  <a:gd name="T45" fmla="*/ 11 h 1353"/>
                  <a:gd name="T46" fmla="*/ 4 w 632"/>
                  <a:gd name="T47" fmla="*/ 11 h 1353"/>
                  <a:gd name="T48" fmla="*/ 4 w 632"/>
                  <a:gd name="T49" fmla="*/ 11 h 1353"/>
                  <a:gd name="T50" fmla="*/ 5 w 632"/>
                  <a:gd name="T51" fmla="*/ 10 h 1353"/>
                  <a:gd name="T52" fmla="*/ 5 w 632"/>
                  <a:gd name="T53" fmla="*/ 10 h 1353"/>
                  <a:gd name="T54" fmla="*/ 5 w 632"/>
                  <a:gd name="T55" fmla="*/ 9 h 1353"/>
                  <a:gd name="T56" fmla="*/ 5 w 632"/>
                  <a:gd name="T57" fmla="*/ 7 h 1353"/>
                  <a:gd name="T58" fmla="*/ 5 w 632"/>
                  <a:gd name="T59" fmla="*/ 4 h 1353"/>
                  <a:gd name="T60" fmla="*/ 5 w 632"/>
                  <a:gd name="T61" fmla="*/ 2 h 1353"/>
                  <a:gd name="T62" fmla="*/ 4 w 632"/>
                  <a:gd name="T63" fmla="*/ 1 h 1353"/>
                  <a:gd name="T64" fmla="*/ 4 w 632"/>
                  <a:gd name="T65" fmla="*/ 0 h 1353"/>
                  <a:gd name="T66" fmla="*/ 4 w 632"/>
                  <a:gd name="T67" fmla="*/ 0 h 1353"/>
                  <a:gd name="T68" fmla="*/ 3 w 632"/>
                  <a:gd name="T69" fmla="*/ 0 h 1353"/>
                  <a:gd name="T70" fmla="*/ 3 w 632"/>
                  <a:gd name="T71" fmla="*/ 0 h 1353"/>
                  <a:gd name="T72" fmla="*/ 2 w 632"/>
                  <a:gd name="T73" fmla="*/ 0 h 1353"/>
                  <a:gd name="T74" fmla="*/ 2 w 632"/>
                  <a:gd name="T75" fmla="*/ 0 h 1353"/>
                  <a:gd name="T76" fmla="*/ 2 w 632"/>
                  <a:gd name="T77" fmla="*/ 0 h 1353"/>
                  <a:gd name="T78" fmla="*/ 1 w 632"/>
                  <a:gd name="T79" fmla="*/ 1 h 13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32"/>
                  <a:gd name="T121" fmla="*/ 0 h 1353"/>
                  <a:gd name="T122" fmla="*/ 632 w 632"/>
                  <a:gd name="T123" fmla="*/ 1353 h 13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32" h="1353">
                    <a:moveTo>
                      <a:pt x="149" y="92"/>
                    </a:moveTo>
                    <a:lnTo>
                      <a:pt x="147" y="98"/>
                    </a:lnTo>
                    <a:lnTo>
                      <a:pt x="139" y="113"/>
                    </a:lnTo>
                    <a:lnTo>
                      <a:pt x="127" y="138"/>
                    </a:lnTo>
                    <a:lnTo>
                      <a:pt x="113" y="171"/>
                    </a:lnTo>
                    <a:lnTo>
                      <a:pt x="96" y="212"/>
                    </a:lnTo>
                    <a:lnTo>
                      <a:pt x="79" y="258"/>
                    </a:lnTo>
                    <a:lnTo>
                      <a:pt x="61" y="309"/>
                    </a:lnTo>
                    <a:lnTo>
                      <a:pt x="44" y="365"/>
                    </a:lnTo>
                    <a:lnTo>
                      <a:pt x="28" y="423"/>
                    </a:lnTo>
                    <a:lnTo>
                      <a:pt x="15" y="482"/>
                    </a:lnTo>
                    <a:lnTo>
                      <a:pt x="5" y="544"/>
                    </a:lnTo>
                    <a:lnTo>
                      <a:pt x="1" y="604"/>
                    </a:lnTo>
                    <a:lnTo>
                      <a:pt x="0" y="663"/>
                    </a:lnTo>
                    <a:lnTo>
                      <a:pt x="6" y="720"/>
                    </a:lnTo>
                    <a:lnTo>
                      <a:pt x="20" y="773"/>
                    </a:lnTo>
                    <a:lnTo>
                      <a:pt x="40" y="822"/>
                    </a:lnTo>
                    <a:lnTo>
                      <a:pt x="82" y="907"/>
                    </a:lnTo>
                    <a:lnTo>
                      <a:pt x="106" y="977"/>
                    </a:lnTo>
                    <a:lnTo>
                      <a:pt x="117" y="1034"/>
                    </a:lnTo>
                    <a:lnTo>
                      <a:pt x="117" y="1080"/>
                    </a:lnTo>
                    <a:lnTo>
                      <a:pt x="109" y="1116"/>
                    </a:lnTo>
                    <a:lnTo>
                      <a:pt x="95" y="1143"/>
                    </a:lnTo>
                    <a:lnTo>
                      <a:pt x="79" y="1164"/>
                    </a:lnTo>
                    <a:lnTo>
                      <a:pt x="62" y="1180"/>
                    </a:lnTo>
                    <a:lnTo>
                      <a:pt x="55" y="1190"/>
                    </a:lnTo>
                    <a:lnTo>
                      <a:pt x="49" y="1200"/>
                    </a:lnTo>
                    <a:lnTo>
                      <a:pt x="48" y="1210"/>
                    </a:lnTo>
                    <a:lnTo>
                      <a:pt x="50" y="1221"/>
                    </a:lnTo>
                    <a:lnTo>
                      <a:pt x="56" y="1231"/>
                    </a:lnTo>
                    <a:lnTo>
                      <a:pt x="63" y="1242"/>
                    </a:lnTo>
                    <a:lnTo>
                      <a:pt x="74" y="1252"/>
                    </a:lnTo>
                    <a:lnTo>
                      <a:pt x="88" y="1262"/>
                    </a:lnTo>
                    <a:lnTo>
                      <a:pt x="102" y="1271"/>
                    </a:lnTo>
                    <a:lnTo>
                      <a:pt x="119" y="1281"/>
                    </a:lnTo>
                    <a:lnTo>
                      <a:pt x="138" y="1290"/>
                    </a:lnTo>
                    <a:lnTo>
                      <a:pt x="159" y="1298"/>
                    </a:lnTo>
                    <a:lnTo>
                      <a:pt x="181" y="1305"/>
                    </a:lnTo>
                    <a:lnTo>
                      <a:pt x="204" y="1312"/>
                    </a:lnTo>
                    <a:lnTo>
                      <a:pt x="228" y="1319"/>
                    </a:lnTo>
                    <a:lnTo>
                      <a:pt x="253" y="1323"/>
                    </a:lnTo>
                    <a:lnTo>
                      <a:pt x="279" y="1329"/>
                    </a:lnTo>
                    <a:lnTo>
                      <a:pt x="309" y="1335"/>
                    </a:lnTo>
                    <a:lnTo>
                      <a:pt x="339" y="1342"/>
                    </a:lnTo>
                    <a:lnTo>
                      <a:pt x="370" y="1347"/>
                    </a:lnTo>
                    <a:lnTo>
                      <a:pt x="402" y="1352"/>
                    </a:lnTo>
                    <a:lnTo>
                      <a:pt x="435" y="1353"/>
                    </a:lnTo>
                    <a:lnTo>
                      <a:pt x="466" y="1352"/>
                    </a:lnTo>
                    <a:lnTo>
                      <a:pt x="496" y="1344"/>
                    </a:lnTo>
                    <a:lnTo>
                      <a:pt x="525" y="1332"/>
                    </a:lnTo>
                    <a:lnTo>
                      <a:pt x="551" y="1313"/>
                    </a:lnTo>
                    <a:lnTo>
                      <a:pt x="575" y="1287"/>
                    </a:lnTo>
                    <a:lnTo>
                      <a:pt x="596" y="1253"/>
                    </a:lnTo>
                    <a:lnTo>
                      <a:pt x="612" y="1209"/>
                    </a:lnTo>
                    <a:lnTo>
                      <a:pt x="623" y="1154"/>
                    </a:lnTo>
                    <a:lnTo>
                      <a:pt x="631" y="1088"/>
                    </a:lnTo>
                    <a:lnTo>
                      <a:pt x="632" y="1010"/>
                    </a:lnTo>
                    <a:lnTo>
                      <a:pt x="629" y="843"/>
                    </a:lnTo>
                    <a:lnTo>
                      <a:pt x="626" y="683"/>
                    </a:lnTo>
                    <a:lnTo>
                      <a:pt x="620" y="533"/>
                    </a:lnTo>
                    <a:lnTo>
                      <a:pt x="611" y="395"/>
                    </a:lnTo>
                    <a:lnTo>
                      <a:pt x="597" y="276"/>
                    </a:lnTo>
                    <a:lnTo>
                      <a:pt x="577" y="176"/>
                    </a:lnTo>
                    <a:lnTo>
                      <a:pt x="551" y="101"/>
                    </a:lnTo>
                    <a:lnTo>
                      <a:pt x="515" y="55"/>
                    </a:lnTo>
                    <a:lnTo>
                      <a:pt x="493" y="41"/>
                    </a:lnTo>
                    <a:lnTo>
                      <a:pt x="470" y="29"/>
                    </a:lnTo>
                    <a:lnTo>
                      <a:pt x="445" y="19"/>
                    </a:lnTo>
                    <a:lnTo>
                      <a:pt x="419" y="10"/>
                    </a:lnTo>
                    <a:lnTo>
                      <a:pt x="391" y="4"/>
                    </a:lnTo>
                    <a:lnTo>
                      <a:pt x="364" y="1"/>
                    </a:lnTo>
                    <a:lnTo>
                      <a:pt x="336" y="0"/>
                    </a:lnTo>
                    <a:lnTo>
                      <a:pt x="309" y="1"/>
                    </a:lnTo>
                    <a:lnTo>
                      <a:pt x="283" y="4"/>
                    </a:lnTo>
                    <a:lnTo>
                      <a:pt x="257" y="10"/>
                    </a:lnTo>
                    <a:lnTo>
                      <a:pt x="233" y="18"/>
                    </a:lnTo>
                    <a:lnTo>
                      <a:pt x="211" y="29"/>
                    </a:lnTo>
                    <a:lnTo>
                      <a:pt x="192" y="41"/>
                    </a:lnTo>
                    <a:lnTo>
                      <a:pt x="174" y="55"/>
                    </a:lnTo>
                    <a:lnTo>
                      <a:pt x="160" y="72"/>
                    </a:lnTo>
                    <a:lnTo>
                      <a:pt x="149" y="92"/>
                    </a:lnTo>
                    <a:close/>
                  </a:path>
                </a:pathLst>
              </a:custGeom>
              <a:solidFill>
                <a:srgbClr val="FCF7F2"/>
              </a:solidFill>
              <a:ln w="9525">
                <a:noFill/>
                <a:round/>
                <a:headEnd/>
                <a:tailEnd/>
              </a:ln>
            </p:spPr>
            <p:txBody>
              <a:bodyPr/>
              <a:lstStyle/>
              <a:p>
                <a:endParaRPr lang="zh-CN" altLang="en-US"/>
              </a:p>
            </p:txBody>
          </p:sp>
          <p:sp>
            <p:nvSpPr>
              <p:cNvPr id="55342" name="Freeform 8"/>
              <p:cNvSpPr>
                <a:spLocks/>
              </p:cNvSpPr>
              <p:nvPr/>
            </p:nvSpPr>
            <p:spPr bwMode="auto">
              <a:xfrm>
                <a:off x="890" y="2152"/>
                <a:ext cx="122" cy="268"/>
              </a:xfrm>
              <a:custGeom>
                <a:avLst/>
                <a:gdLst>
                  <a:gd name="T0" fmla="*/ 1 w 607"/>
                  <a:gd name="T1" fmla="*/ 1 h 1338"/>
                  <a:gd name="T2" fmla="*/ 1 w 607"/>
                  <a:gd name="T3" fmla="*/ 1 h 1338"/>
                  <a:gd name="T4" fmla="*/ 1 w 607"/>
                  <a:gd name="T5" fmla="*/ 2 h 1338"/>
                  <a:gd name="T6" fmla="*/ 0 w 607"/>
                  <a:gd name="T7" fmla="*/ 2 h 1338"/>
                  <a:gd name="T8" fmla="*/ 0 w 607"/>
                  <a:gd name="T9" fmla="*/ 3 h 1338"/>
                  <a:gd name="T10" fmla="*/ 0 w 607"/>
                  <a:gd name="T11" fmla="*/ 4 h 1338"/>
                  <a:gd name="T12" fmla="*/ 0 w 607"/>
                  <a:gd name="T13" fmla="*/ 5 h 1338"/>
                  <a:gd name="T14" fmla="*/ 0 w 607"/>
                  <a:gd name="T15" fmla="*/ 6 h 1338"/>
                  <a:gd name="T16" fmla="*/ 1 w 607"/>
                  <a:gd name="T17" fmla="*/ 7 h 1338"/>
                  <a:gd name="T18" fmla="*/ 1 w 607"/>
                  <a:gd name="T19" fmla="*/ 8 h 1338"/>
                  <a:gd name="T20" fmla="*/ 1 w 607"/>
                  <a:gd name="T21" fmla="*/ 9 h 1338"/>
                  <a:gd name="T22" fmla="*/ 1 w 607"/>
                  <a:gd name="T23" fmla="*/ 9 h 1338"/>
                  <a:gd name="T24" fmla="*/ 0 w 607"/>
                  <a:gd name="T25" fmla="*/ 9 h 1338"/>
                  <a:gd name="T26" fmla="*/ 0 w 607"/>
                  <a:gd name="T27" fmla="*/ 10 h 1338"/>
                  <a:gd name="T28" fmla="*/ 0 w 607"/>
                  <a:gd name="T29" fmla="*/ 10 h 1338"/>
                  <a:gd name="T30" fmla="*/ 1 w 607"/>
                  <a:gd name="T31" fmla="*/ 10 h 1338"/>
                  <a:gd name="T32" fmla="*/ 1 w 607"/>
                  <a:gd name="T33" fmla="*/ 10 h 1338"/>
                  <a:gd name="T34" fmla="*/ 1 w 607"/>
                  <a:gd name="T35" fmla="*/ 10 h 1338"/>
                  <a:gd name="T36" fmla="*/ 1 w 607"/>
                  <a:gd name="T37" fmla="*/ 10 h 1338"/>
                  <a:gd name="T38" fmla="*/ 2 w 607"/>
                  <a:gd name="T39" fmla="*/ 10 h 1338"/>
                  <a:gd name="T40" fmla="*/ 2 w 607"/>
                  <a:gd name="T41" fmla="*/ 11 h 1338"/>
                  <a:gd name="T42" fmla="*/ 3 w 607"/>
                  <a:gd name="T43" fmla="*/ 11 h 1338"/>
                  <a:gd name="T44" fmla="*/ 3 w 607"/>
                  <a:gd name="T45" fmla="*/ 11 h 1338"/>
                  <a:gd name="T46" fmla="*/ 4 w 607"/>
                  <a:gd name="T47" fmla="*/ 11 h 1338"/>
                  <a:gd name="T48" fmla="*/ 4 w 607"/>
                  <a:gd name="T49" fmla="*/ 11 h 1338"/>
                  <a:gd name="T50" fmla="*/ 4 w 607"/>
                  <a:gd name="T51" fmla="*/ 10 h 1338"/>
                  <a:gd name="T52" fmla="*/ 5 w 607"/>
                  <a:gd name="T53" fmla="*/ 10 h 1338"/>
                  <a:gd name="T54" fmla="*/ 5 w 607"/>
                  <a:gd name="T55" fmla="*/ 9 h 1338"/>
                  <a:gd name="T56" fmla="*/ 5 w 607"/>
                  <a:gd name="T57" fmla="*/ 7 h 1338"/>
                  <a:gd name="T58" fmla="*/ 5 w 607"/>
                  <a:gd name="T59" fmla="*/ 4 h 1338"/>
                  <a:gd name="T60" fmla="*/ 5 w 607"/>
                  <a:gd name="T61" fmla="*/ 2 h 1338"/>
                  <a:gd name="T62" fmla="*/ 4 w 607"/>
                  <a:gd name="T63" fmla="*/ 1 h 1338"/>
                  <a:gd name="T64" fmla="*/ 4 w 607"/>
                  <a:gd name="T65" fmla="*/ 0 h 1338"/>
                  <a:gd name="T66" fmla="*/ 3 w 607"/>
                  <a:gd name="T67" fmla="*/ 0 h 1338"/>
                  <a:gd name="T68" fmla="*/ 3 w 607"/>
                  <a:gd name="T69" fmla="*/ 0 h 1338"/>
                  <a:gd name="T70" fmla="*/ 3 w 607"/>
                  <a:gd name="T71" fmla="*/ 0 h 1338"/>
                  <a:gd name="T72" fmla="*/ 2 w 607"/>
                  <a:gd name="T73" fmla="*/ 0 h 1338"/>
                  <a:gd name="T74" fmla="*/ 2 w 607"/>
                  <a:gd name="T75" fmla="*/ 0 h 1338"/>
                  <a:gd name="T76" fmla="*/ 1 w 607"/>
                  <a:gd name="T77" fmla="*/ 0 h 1338"/>
                  <a:gd name="T78" fmla="*/ 1 w 607"/>
                  <a:gd name="T79" fmla="*/ 1 h 133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07"/>
                  <a:gd name="T121" fmla="*/ 0 h 1338"/>
                  <a:gd name="T122" fmla="*/ 607 w 607"/>
                  <a:gd name="T123" fmla="*/ 1338 h 133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07" h="1338">
                    <a:moveTo>
                      <a:pt x="144" y="90"/>
                    </a:moveTo>
                    <a:lnTo>
                      <a:pt x="142" y="96"/>
                    </a:lnTo>
                    <a:lnTo>
                      <a:pt x="134" y="111"/>
                    </a:lnTo>
                    <a:lnTo>
                      <a:pt x="123" y="136"/>
                    </a:lnTo>
                    <a:lnTo>
                      <a:pt x="109" y="168"/>
                    </a:lnTo>
                    <a:lnTo>
                      <a:pt x="93" y="208"/>
                    </a:lnTo>
                    <a:lnTo>
                      <a:pt x="77" y="254"/>
                    </a:lnTo>
                    <a:lnTo>
                      <a:pt x="60" y="304"/>
                    </a:lnTo>
                    <a:lnTo>
                      <a:pt x="43" y="359"/>
                    </a:lnTo>
                    <a:lnTo>
                      <a:pt x="28" y="416"/>
                    </a:lnTo>
                    <a:lnTo>
                      <a:pt x="16" y="476"/>
                    </a:lnTo>
                    <a:lnTo>
                      <a:pt x="6" y="536"/>
                    </a:lnTo>
                    <a:lnTo>
                      <a:pt x="0" y="596"/>
                    </a:lnTo>
                    <a:lnTo>
                      <a:pt x="0" y="654"/>
                    </a:lnTo>
                    <a:lnTo>
                      <a:pt x="6" y="710"/>
                    </a:lnTo>
                    <a:lnTo>
                      <a:pt x="19" y="764"/>
                    </a:lnTo>
                    <a:lnTo>
                      <a:pt x="39" y="813"/>
                    </a:lnTo>
                    <a:lnTo>
                      <a:pt x="79" y="897"/>
                    </a:lnTo>
                    <a:lnTo>
                      <a:pt x="103" y="966"/>
                    </a:lnTo>
                    <a:lnTo>
                      <a:pt x="113" y="1023"/>
                    </a:lnTo>
                    <a:lnTo>
                      <a:pt x="114" y="1068"/>
                    </a:lnTo>
                    <a:lnTo>
                      <a:pt x="106" y="1104"/>
                    </a:lnTo>
                    <a:lnTo>
                      <a:pt x="92" y="1131"/>
                    </a:lnTo>
                    <a:lnTo>
                      <a:pt x="77" y="1152"/>
                    </a:lnTo>
                    <a:lnTo>
                      <a:pt x="61" y="1167"/>
                    </a:lnTo>
                    <a:lnTo>
                      <a:pt x="52" y="1177"/>
                    </a:lnTo>
                    <a:lnTo>
                      <a:pt x="46" y="1188"/>
                    </a:lnTo>
                    <a:lnTo>
                      <a:pt x="44" y="1198"/>
                    </a:lnTo>
                    <a:lnTo>
                      <a:pt x="46" y="1209"/>
                    </a:lnTo>
                    <a:lnTo>
                      <a:pt x="51" y="1219"/>
                    </a:lnTo>
                    <a:lnTo>
                      <a:pt x="58" y="1230"/>
                    </a:lnTo>
                    <a:lnTo>
                      <a:pt x="68" y="1240"/>
                    </a:lnTo>
                    <a:lnTo>
                      <a:pt x="81" y="1250"/>
                    </a:lnTo>
                    <a:lnTo>
                      <a:pt x="97" y="1259"/>
                    </a:lnTo>
                    <a:lnTo>
                      <a:pt x="113" y="1268"/>
                    </a:lnTo>
                    <a:lnTo>
                      <a:pt x="132" y="1277"/>
                    </a:lnTo>
                    <a:lnTo>
                      <a:pt x="153" y="1285"/>
                    </a:lnTo>
                    <a:lnTo>
                      <a:pt x="173" y="1291"/>
                    </a:lnTo>
                    <a:lnTo>
                      <a:pt x="196" y="1298"/>
                    </a:lnTo>
                    <a:lnTo>
                      <a:pt x="220" y="1304"/>
                    </a:lnTo>
                    <a:lnTo>
                      <a:pt x="244" y="1309"/>
                    </a:lnTo>
                    <a:lnTo>
                      <a:pt x="269" y="1314"/>
                    </a:lnTo>
                    <a:lnTo>
                      <a:pt x="297" y="1320"/>
                    </a:lnTo>
                    <a:lnTo>
                      <a:pt x="327" y="1326"/>
                    </a:lnTo>
                    <a:lnTo>
                      <a:pt x="356" y="1332"/>
                    </a:lnTo>
                    <a:lnTo>
                      <a:pt x="387" y="1336"/>
                    </a:lnTo>
                    <a:lnTo>
                      <a:pt x="418" y="1338"/>
                    </a:lnTo>
                    <a:lnTo>
                      <a:pt x="449" y="1336"/>
                    </a:lnTo>
                    <a:lnTo>
                      <a:pt x="478" y="1330"/>
                    </a:lnTo>
                    <a:lnTo>
                      <a:pt x="506" y="1318"/>
                    </a:lnTo>
                    <a:lnTo>
                      <a:pt x="531" y="1299"/>
                    </a:lnTo>
                    <a:lnTo>
                      <a:pt x="554" y="1273"/>
                    </a:lnTo>
                    <a:lnTo>
                      <a:pt x="572" y="1239"/>
                    </a:lnTo>
                    <a:lnTo>
                      <a:pt x="589" y="1196"/>
                    </a:lnTo>
                    <a:lnTo>
                      <a:pt x="600" y="1142"/>
                    </a:lnTo>
                    <a:lnTo>
                      <a:pt x="606" y="1076"/>
                    </a:lnTo>
                    <a:lnTo>
                      <a:pt x="607" y="999"/>
                    </a:lnTo>
                    <a:lnTo>
                      <a:pt x="605" y="835"/>
                    </a:lnTo>
                    <a:lnTo>
                      <a:pt x="601" y="675"/>
                    </a:lnTo>
                    <a:lnTo>
                      <a:pt x="596" y="526"/>
                    </a:lnTo>
                    <a:lnTo>
                      <a:pt x="588" y="390"/>
                    </a:lnTo>
                    <a:lnTo>
                      <a:pt x="575" y="271"/>
                    </a:lnTo>
                    <a:lnTo>
                      <a:pt x="556" y="174"/>
                    </a:lnTo>
                    <a:lnTo>
                      <a:pt x="530" y="100"/>
                    </a:lnTo>
                    <a:lnTo>
                      <a:pt x="495" y="54"/>
                    </a:lnTo>
                    <a:lnTo>
                      <a:pt x="474" y="40"/>
                    </a:lnTo>
                    <a:lnTo>
                      <a:pt x="452" y="28"/>
                    </a:lnTo>
                    <a:lnTo>
                      <a:pt x="428" y="18"/>
                    </a:lnTo>
                    <a:lnTo>
                      <a:pt x="403" y="10"/>
                    </a:lnTo>
                    <a:lnTo>
                      <a:pt x="376" y="4"/>
                    </a:lnTo>
                    <a:lnTo>
                      <a:pt x="350" y="1"/>
                    </a:lnTo>
                    <a:lnTo>
                      <a:pt x="324" y="0"/>
                    </a:lnTo>
                    <a:lnTo>
                      <a:pt x="297" y="1"/>
                    </a:lnTo>
                    <a:lnTo>
                      <a:pt x="272" y="4"/>
                    </a:lnTo>
                    <a:lnTo>
                      <a:pt x="248" y="10"/>
                    </a:lnTo>
                    <a:lnTo>
                      <a:pt x="225" y="18"/>
                    </a:lnTo>
                    <a:lnTo>
                      <a:pt x="203" y="28"/>
                    </a:lnTo>
                    <a:lnTo>
                      <a:pt x="184" y="40"/>
                    </a:lnTo>
                    <a:lnTo>
                      <a:pt x="168" y="54"/>
                    </a:lnTo>
                    <a:lnTo>
                      <a:pt x="154" y="71"/>
                    </a:lnTo>
                    <a:lnTo>
                      <a:pt x="144" y="90"/>
                    </a:lnTo>
                    <a:close/>
                  </a:path>
                </a:pathLst>
              </a:custGeom>
              <a:solidFill>
                <a:srgbClr val="F9F2EA"/>
              </a:solidFill>
              <a:ln w="9525">
                <a:noFill/>
                <a:round/>
                <a:headEnd/>
                <a:tailEnd/>
              </a:ln>
            </p:spPr>
            <p:txBody>
              <a:bodyPr/>
              <a:lstStyle/>
              <a:p>
                <a:endParaRPr lang="zh-CN" altLang="en-US"/>
              </a:p>
            </p:txBody>
          </p:sp>
          <p:sp>
            <p:nvSpPr>
              <p:cNvPr id="55343" name="Freeform 9"/>
              <p:cNvSpPr>
                <a:spLocks/>
              </p:cNvSpPr>
              <p:nvPr/>
            </p:nvSpPr>
            <p:spPr bwMode="auto">
              <a:xfrm>
                <a:off x="894" y="2154"/>
                <a:ext cx="116" cy="265"/>
              </a:xfrm>
              <a:custGeom>
                <a:avLst/>
                <a:gdLst>
                  <a:gd name="T0" fmla="*/ 1 w 583"/>
                  <a:gd name="T1" fmla="*/ 1 h 1324"/>
                  <a:gd name="T2" fmla="*/ 1 w 583"/>
                  <a:gd name="T3" fmla="*/ 1 h 1324"/>
                  <a:gd name="T4" fmla="*/ 1 w 583"/>
                  <a:gd name="T5" fmla="*/ 2 h 1324"/>
                  <a:gd name="T6" fmla="*/ 0 w 583"/>
                  <a:gd name="T7" fmla="*/ 2 h 1324"/>
                  <a:gd name="T8" fmla="*/ 0 w 583"/>
                  <a:gd name="T9" fmla="*/ 3 h 1324"/>
                  <a:gd name="T10" fmla="*/ 0 w 583"/>
                  <a:gd name="T11" fmla="*/ 4 h 1324"/>
                  <a:gd name="T12" fmla="*/ 0 w 583"/>
                  <a:gd name="T13" fmla="*/ 5 h 1324"/>
                  <a:gd name="T14" fmla="*/ 0 w 583"/>
                  <a:gd name="T15" fmla="*/ 6 h 1324"/>
                  <a:gd name="T16" fmla="*/ 1 w 583"/>
                  <a:gd name="T17" fmla="*/ 7 h 1324"/>
                  <a:gd name="T18" fmla="*/ 1 w 583"/>
                  <a:gd name="T19" fmla="*/ 8 h 1324"/>
                  <a:gd name="T20" fmla="*/ 1 w 583"/>
                  <a:gd name="T21" fmla="*/ 9 h 1324"/>
                  <a:gd name="T22" fmla="*/ 1 w 583"/>
                  <a:gd name="T23" fmla="*/ 9 h 1324"/>
                  <a:gd name="T24" fmla="*/ 0 w 583"/>
                  <a:gd name="T25" fmla="*/ 9 h 1324"/>
                  <a:gd name="T26" fmla="*/ 0 w 583"/>
                  <a:gd name="T27" fmla="*/ 10 h 1324"/>
                  <a:gd name="T28" fmla="*/ 0 w 583"/>
                  <a:gd name="T29" fmla="*/ 10 h 1324"/>
                  <a:gd name="T30" fmla="*/ 0 w 583"/>
                  <a:gd name="T31" fmla="*/ 10 h 1324"/>
                  <a:gd name="T32" fmla="*/ 1 w 583"/>
                  <a:gd name="T33" fmla="*/ 10 h 1324"/>
                  <a:gd name="T34" fmla="*/ 1 w 583"/>
                  <a:gd name="T35" fmla="*/ 10 h 1324"/>
                  <a:gd name="T36" fmla="*/ 1 w 583"/>
                  <a:gd name="T37" fmla="*/ 10 h 1324"/>
                  <a:gd name="T38" fmla="*/ 2 w 583"/>
                  <a:gd name="T39" fmla="*/ 10 h 1324"/>
                  <a:gd name="T40" fmla="*/ 2 w 583"/>
                  <a:gd name="T41" fmla="*/ 10 h 1324"/>
                  <a:gd name="T42" fmla="*/ 2 w 583"/>
                  <a:gd name="T43" fmla="*/ 11 h 1324"/>
                  <a:gd name="T44" fmla="*/ 3 w 583"/>
                  <a:gd name="T45" fmla="*/ 11 h 1324"/>
                  <a:gd name="T46" fmla="*/ 3 w 583"/>
                  <a:gd name="T47" fmla="*/ 11 h 1324"/>
                  <a:gd name="T48" fmla="*/ 4 w 583"/>
                  <a:gd name="T49" fmla="*/ 10 h 1324"/>
                  <a:gd name="T50" fmla="*/ 4 w 583"/>
                  <a:gd name="T51" fmla="*/ 10 h 1324"/>
                  <a:gd name="T52" fmla="*/ 4 w 583"/>
                  <a:gd name="T53" fmla="*/ 9 h 1324"/>
                  <a:gd name="T54" fmla="*/ 5 w 583"/>
                  <a:gd name="T55" fmla="*/ 9 h 1324"/>
                  <a:gd name="T56" fmla="*/ 5 w 583"/>
                  <a:gd name="T57" fmla="*/ 7 h 1324"/>
                  <a:gd name="T58" fmla="*/ 5 w 583"/>
                  <a:gd name="T59" fmla="*/ 4 h 1324"/>
                  <a:gd name="T60" fmla="*/ 4 w 583"/>
                  <a:gd name="T61" fmla="*/ 2 h 1324"/>
                  <a:gd name="T62" fmla="*/ 4 w 583"/>
                  <a:gd name="T63" fmla="*/ 1 h 1324"/>
                  <a:gd name="T64" fmla="*/ 4 w 583"/>
                  <a:gd name="T65" fmla="*/ 0 h 1324"/>
                  <a:gd name="T66" fmla="*/ 3 w 583"/>
                  <a:gd name="T67" fmla="*/ 0 h 1324"/>
                  <a:gd name="T68" fmla="*/ 3 w 583"/>
                  <a:gd name="T69" fmla="*/ 0 h 1324"/>
                  <a:gd name="T70" fmla="*/ 2 w 583"/>
                  <a:gd name="T71" fmla="*/ 0 h 1324"/>
                  <a:gd name="T72" fmla="*/ 2 w 583"/>
                  <a:gd name="T73" fmla="*/ 0 h 1324"/>
                  <a:gd name="T74" fmla="*/ 2 w 583"/>
                  <a:gd name="T75" fmla="*/ 0 h 1324"/>
                  <a:gd name="T76" fmla="*/ 1 w 583"/>
                  <a:gd name="T77" fmla="*/ 0 h 1324"/>
                  <a:gd name="T78" fmla="*/ 1 w 583"/>
                  <a:gd name="T79" fmla="*/ 1 h 132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83"/>
                  <a:gd name="T121" fmla="*/ 0 h 1324"/>
                  <a:gd name="T122" fmla="*/ 583 w 583"/>
                  <a:gd name="T123" fmla="*/ 1324 h 132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83" h="1324">
                    <a:moveTo>
                      <a:pt x="137" y="90"/>
                    </a:moveTo>
                    <a:lnTo>
                      <a:pt x="135" y="96"/>
                    </a:lnTo>
                    <a:lnTo>
                      <a:pt x="127" y="111"/>
                    </a:lnTo>
                    <a:lnTo>
                      <a:pt x="117" y="135"/>
                    </a:lnTo>
                    <a:lnTo>
                      <a:pt x="104" y="167"/>
                    </a:lnTo>
                    <a:lnTo>
                      <a:pt x="89" y="206"/>
                    </a:lnTo>
                    <a:lnTo>
                      <a:pt x="72" y="252"/>
                    </a:lnTo>
                    <a:lnTo>
                      <a:pt x="56" y="302"/>
                    </a:lnTo>
                    <a:lnTo>
                      <a:pt x="40" y="356"/>
                    </a:lnTo>
                    <a:lnTo>
                      <a:pt x="26" y="413"/>
                    </a:lnTo>
                    <a:lnTo>
                      <a:pt x="14" y="471"/>
                    </a:lnTo>
                    <a:lnTo>
                      <a:pt x="5" y="530"/>
                    </a:lnTo>
                    <a:lnTo>
                      <a:pt x="1" y="590"/>
                    </a:lnTo>
                    <a:lnTo>
                      <a:pt x="0" y="648"/>
                    </a:lnTo>
                    <a:lnTo>
                      <a:pt x="5" y="704"/>
                    </a:lnTo>
                    <a:lnTo>
                      <a:pt x="17" y="755"/>
                    </a:lnTo>
                    <a:lnTo>
                      <a:pt x="37" y="804"/>
                    </a:lnTo>
                    <a:lnTo>
                      <a:pt x="75" y="887"/>
                    </a:lnTo>
                    <a:lnTo>
                      <a:pt x="98" y="956"/>
                    </a:lnTo>
                    <a:lnTo>
                      <a:pt x="108" y="1012"/>
                    </a:lnTo>
                    <a:lnTo>
                      <a:pt x="108" y="1057"/>
                    </a:lnTo>
                    <a:lnTo>
                      <a:pt x="101" y="1093"/>
                    </a:lnTo>
                    <a:lnTo>
                      <a:pt x="89" y="1119"/>
                    </a:lnTo>
                    <a:lnTo>
                      <a:pt x="72" y="1140"/>
                    </a:lnTo>
                    <a:lnTo>
                      <a:pt x="57" y="1155"/>
                    </a:lnTo>
                    <a:lnTo>
                      <a:pt x="47" y="1166"/>
                    </a:lnTo>
                    <a:lnTo>
                      <a:pt x="40" y="1177"/>
                    </a:lnTo>
                    <a:lnTo>
                      <a:pt x="38" y="1188"/>
                    </a:lnTo>
                    <a:lnTo>
                      <a:pt x="39" y="1198"/>
                    </a:lnTo>
                    <a:lnTo>
                      <a:pt x="44" y="1209"/>
                    </a:lnTo>
                    <a:lnTo>
                      <a:pt x="51" y="1219"/>
                    </a:lnTo>
                    <a:lnTo>
                      <a:pt x="61" y="1229"/>
                    </a:lnTo>
                    <a:lnTo>
                      <a:pt x="74" y="1237"/>
                    </a:lnTo>
                    <a:lnTo>
                      <a:pt x="90" y="1247"/>
                    </a:lnTo>
                    <a:lnTo>
                      <a:pt x="106" y="1256"/>
                    </a:lnTo>
                    <a:lnTo>
                      <a:pt x="125" y="1264"/>
                    </a:lnTo>
                    <a:lnTo>
                      <a:pt x="144" y="1271"/>
                    </a:lnTo>
                    <a:lnTo>
                      <a:pt x="165" y="1278"/>
                    </a:lnTo>
                    <a:lnTo>
                      <a:pt x="187" y="1285"/>
                    </a:lnTo>
                    <a:lnTo>
                      <a:pt x="210" y="1290"/>
                    </a:lnTo>
                    <a:lnTo>
                      <a:pt x="233" y="1295"/>
                    </a:lnTo>
                    <a:lnTo>
                      <a:pt x="257" y="1300"/>
                    </a:lnTo>
                    <a:lnTo>
                      <a:pt x="285" y="1306"/>
                    </a:lnTo>
                    <a:lnTo>
                      <a:pt x="312" y="1312"/>
                    </a:lnTo>
                    <a:lnTo>
                      <a:pt x="342" y="1318"/>
                    </a:lnTo>
                    <a:lnTo>
                      <a:pt x="371" y="1322"/>
                    </a:lnTo>
                    <a:lnTo>
                      <a:pt x="401" y="1324"/>
                    </a:lnTo>
                    <a:lnTo>
                      <a:pt x="429" y="1322"/>
                    </a:lnTo>
                    <a:lnTo>
                      <a:pt x="458" y="1315"/>
                    </a:lnTo>
                    <a:lnTo>
                      <a:pt x="484" y="1303"/>
                    </a:lnTo>
                    <a:lnTo>
                      <a:pt x="508" y="1285"/>
                    </a:lnTo>
                    <a:lnTo>
                      <a:pt x="530" y="1259"/>
                    </a:lnTo>
                    <a:lnTo>
                      <a:pt x="549" y="1225"/>
                    </a:lnTo>
                    <a:lnTo>
                      <a:pt x="564" y="1183"/>
                    </a:lnTo>
                    <a:lnTo>
                      <a:pt x="575" y="1129"/>
                    </a:lnTo>
                    <a:lnTo>
                      <a:pt x="582" y="1065"/>
                    </a:lnTo>
                    <a:lnTo>
                      <a:pt x="583" y="988"/>
                    </a:lnTo>
                    <a:lnTo>
                      <a:pt x="579" y="825"/>
                    </a:lnTo>
                    <a:lnTo>
                      <a:pt x="576" y="668"/>
                    </a:lnTo>
                    <a:lnTo>
                      <a:pt x="571" y="521"/>
                    </a:lnTo>
                    <a:lnTo>
                      <a:pt x="563" y="387"/>
                    </a:lnTo>
                    <a:lnTo>
                      <a:pt x="550" y="269"/>
                    </a:lnTo>
                    <a:lnTo>
                      <a:pt x="532" y="172"/>
                    </a:lnTo>
                    <a:lnTo>
                      <a:pt x="507" y="99"/>
                    </a:lnTo>
                    <a:lnTo>
                      <a:pt x="474" y="54"/>
                    </a:lnTo>
                    <a:lnTo>
                      <a:pt x="455" y="40"/>
                    </a:lnTo>
                    <a:lnTo>
                      <a:pt x="433" y="28"/>
                    </a:lnTo>
                    <a:lnTo>
                      <a:pt x="410" y="18"/>
                    </a:lnTo>
                    <a:lnTo>
                      <a:pt x="386" y="10"/>
                    </a:lnTo>
                    <a:lnTo>
                      <a:pt x="360" y="4"/>
                    </a:lnTo>
                    <a:lnTo>
                      <a:pt x="335" y="1"/>
                    </a:lnTo>
                    <a:lnTo>
                      <a:pt x="310" y="0"/>
                    </a:lnTo>
                    <a:lnTo>
                      <a:pt x="285" y="1"/>
                    </a:lnTo>
                    <a:lnTo>
                      <a:pt x="261" y="4"/>
                    </a:lnTo>
                    <a:lnTo>
                      <a:pt x="236" y="10"/>
                    </a:lnTo>
                    <a:lnTo>
                      <a:pt x="215" y="18"/>
                    </a:lnTo>
                    <a:lnTo>
                      <a:pt x="194" y="28"/>
                    </a:lnTo>
                    <a:lnTo>
                      <a:pt x="176" y="40"/>
                    </a:lnTo>
                    <a:lnTo>
                      <a:pt x="160" y="54"/>
                    </a:lnTo>
                    <a:lnTo>
                      <a:pt x="147" y="71"/>
                    </a:lnTo>
                    <a:lnTo>
                      <a:pt x="137" y="90"/>
                    </a:lnTo>
                    <a:close/>
                  </a:path>
                </a:pathLst>
              </a:custGeom>
              <a:solidFill>
                <a:srgbClr val="F9EFE5"/>
              </a:solidFill>
              <a:ln w="9525">
                <a:noFill/>
                <a:round/>
                <a:headEnd/>
                <a:tailEnd/>
              </a:ln>
            </p:spPr>
            <p:txBody>
              <a:bodyPr/>
              <a:lstStyle/>
              <a:p>
                <a:endParaRPr lang="zh-CN" altLang="en-US"/>
              </a:p>
            </p:txBody>
          </p:sp>
          <p:sp>
            <p:nvSpPr>
              <p:cNvPr id="55344" name="Freeform 10"/>
              <p:cNvSpPr>
                <a:spLocks/>
              </p:cNvSpPr>
              <p:nvPr/>
            </p:nvSpPr>
            <p:spPr bwMode="auto">
              <a:xfrm>
                <a:off x="897" y="2156"/>
                <a:ext cx="112" cy="262"/>
              </a:xfrm>
              <a:custGeom>
                <a:avLst/>
                <a:gdLst>
                  <a:gd name="T0" fmla="*/ 1 w 557"/>
                  <a:gd name="T1" fmla="*/ 1 h 1309"/>
                  <a:gd name="T2" fmla="*/ 1 w 557"/>
                  <a:gd name="T3" fmla="*/ 1 h 1309"/>
                  <a:gd name="T4" fmla="*/ 1 w 557"/>
                  <a:gd name="T5" fmla="*/ 2 h 1309"/>
                  <a:gd name="T6" fmla="*/ 0 w 557"/>
                  <a:gd name="T7" fmla="*/ 2 h 1309"/>
                  <a:gd name="T8" fmla="*/ 0 w 557"/>
                  <a:gd name="T9" fmla="*/ 3 h 1309"/>
                  <a:gd name="T10" fmla="*/ 0 w 557"/>
                  <a:gd name="T11" fmla="*/ 4 h 1309"/>
                  <a:gd name="T12" fmla="*/ 0 w 557"/>
                  <a:gd name="T13" fmla="*/ 5 h 1309"/>
                  <a:gd name="T14" fmla="*/ 0 w 557"/>
                  <a:gd name="T15" fmla="*/ 6 h 1309"/>
                  <a:gd name="T16" fmla="*/ 1 w 557"/>
                  <a:gd name="T17" fmla="*/ 7 h 1309"/>
                  <a:gd name="T18" fmla="*/ 1 w 557"/>
                  <a:gd name="T19" fmla="*/ 8 h 1309"/>
                  <a:gd name="T20" fmla="*/ 1 w 557"/>
                  <a:gd name="T21" fmla="*/ 9 h 1309"/>
                  <a:gd name="T22" fmla="*/ 1 w 557"/>
                  <a:gd name="T23" fmla="*/ 9 h 1309"/>
                  <a:gd name="T24" fmla="*/ 0 w 557"/>
                  <a:gd name="T25" fmla="*/ 9 h 1309"/>
                  <a:gd name="T26" fmla="*/ 0 w 557"/>
                  <a:gd name="T27" fmla="*/ 9 h 1309"/>
                  <a:gd name="T28" fmla="*/ 0 w 557"/>
                  <a:gd name="T29" fmla="*/ 10 h 1309"/>
                  <a:gd name="T30" fmla="*/ 0 w 557"/>
                  <a:gd name="T31" fmla="*/ 10 h 1309"/>
                  <a:gd name="T32" fmla="*/ 1 w 557"/>
                  <a:gd name="T33" fmla="*/ 10 h 1309"/>
                  <a:gd name="T34" fmla="*/ 1 w 557"/>
                  <a:gd name="T35" fmla="*/ 10 h 1309"/>
                  <a:gd name="T36" fmla="*/ 1 w 557"/>
                  <a:gd name="T37" fmla="*/ 10 h 1309"/>
                  <a:gd name="T38" fmla="*/ 2 w 557"/>
                  <a:gd name="T39" fmla="*/ 10 h 1309"/>
                  <a:gd name="T40" fmla="*/ 2 w 557"/>
                  <a:gd name="T41" fmla="*/ 10 h 1309"/>
                  <a:gd name="T42" fmla="*/ 2 w 557"/>
                  <a:gd name="T43" fmla="*/ 10 h 1309"/>
                  <a:gd name="T44" fmla="*/ 3 w 557"/>
                  <a:gd name="T45" fmla="*/ 10 h 1309"/>
                  <a:gd name="T46" fmla="*/ 3 w 557"/>
                  <a:gd name="T47" fmla="*/ 10 h 1309"/>
                  <a:gd name="T48" fmla="*/ 4 w 557"/>
                  <a:gd name="T49" fmla="*/ 10 h 1309"/>
                  <a:gd name="T50" fmla="*/ 4 w 557"/>
                  <a:gd name="T51" fmla="*/ 10 h 1309"/>
                  <a:gd name="T52" fmla="*/ 4 w 557"/>
                  <a:gd name="T53" fmla="*/ 9 h 1309"/>
                  <a:gd name="T54" fmla="*/ 5 w 557"/>
                  <a:gd name="T55" fmla="*/ 8 h 1309"/>
                  <a:gd name="T56" fmla="*/ 5 w 557"/>
                  <a:gd name="T57" fmla="*/ 7 h 1309"/>
                  <a:gd name="T58" fmla="*/ 4 w 557"/>
                  <a:gd name="T59" fmla="*/ 4 h 1309"/>
                  <a:gd name="T60" fmla="*/ 4 w 557"/>
                  <a:gd name="T61" fmla="*/ 2 h 1309"/>
                  <a:gd name="T62" fmla="*/ 4 w 557"/>
                  <a:gd name="T63" fmla="*/ 1 h 1309"/>
                  <a:gd name="T64" fmla="*/ 3 w 557"/>
                  <a:gd name="T65" fmla="*/ 0 h 1309"/>
                  <a:gd name="T66" fmla="*/ 3 w 557"/>
                  <a:gd name="T67" fmla="*/ 0 h 1309"/>
                  <a:gd name="T68" fmla="*/ 3 w 557"/>
                  <a:gd name="T69" fmla="*/ 0 h 1309"/>
                  <a:gd name="T70" fmla="*/ 2 w 557"/>
                  <a:gd name="T71" fmla="*/ 0 h 1309"/>
                  <a:gd name="T72" fmla="*/ 2 w 557"/>
                  <a:gd name="T73" fmla="*/ 0 h 1309"/>
                  <a:gd name="T74" fmla="*/ 2 w 557"/>
                  <a:gd name="T75" fmla="*/ 0 h 1309"/>
                  <a:gd name="T76" fmla="*/ 1 w 557"/>
                  <a:gd name="T77" fmla="*/ 0 h 1309"/>
                  <a:gd name="T78" fmla="*/ 1 w 557"/>
                  <a:gd name="T79" fmla="*/ 1 h 130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57"/>
                  <a:gd name="T121" fmla="*/ 0 h 1309"/>
                  <a:gd name="T122" fmla="*/ 557 w 557"/>
                  <a:gd name="T123" fmla="*/ 1309 h 130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57" h="1309">
                    <a:moveTo>
                      <a:pt x="131" y="89"/>
                    </a:moveTo>
                    <a:lnTo>
                      <a:pt x="129" y="94"/>
                    </a:lnTo>
                    <a:lnTo>
                      <a:pt x="122" y="110"/>
                    </a:lnTo>
                    <a:lnTo>
                      <a:pt x="112" y="134"/>
                    </a:lnTo>
                    <a:lnTo>
                      <a:pt x="99" y="166"/>
                    </a:lnTo>
                    <a:lnTo>
                      <a:pt x="85" y="204"/>
                    </a:lnTo>
                    <a:lnTo>
                      <a:pt x="69" y="249"/>
                    </a:lnTo>
                    <a:lnTo>
                      <a:pt x="53" y="299"/>
                    </a:lnTo>
                    <a:lnTo>
                      <a:pt x="39" y="352"/>
                    </a:lnTo>
                    <a:lnTo>
                      <a:pt x="24" y="408"/>
                    </a:lnTo>
                    <a:lnTo>
                      <a:pt x="13" y="467"/>
                    </a:lnTo>
                    <a:lnTo>
                      <a:pt x="5" y="526"/>
                    </a:lnTo>
                    <a:lnTo>
                      <a:pt x="0" y="584"/>
                    </a:lnTo>
                    <a:lnTo>
                      <a:pt x="0" y="641"/>
                    </a:lnTo>
                    <a:lnTo>
                      <a:pt x="5" y="696"/>
                    </a:lnTo>
                    <a:lnTo>
                      <a:pt x="17" y="749"/>
                    </a:lnTo>
                    <a:lnTo>
                      <a:pt x="35" y="796"/>
                    </a:lnTo>
                    <a:lnTo>
                      <a:pt x="72" y="878"/>
                    </a:lnTo>
                    <a:lnTo>
                      <a:pt x="93" y="946"/>
                    </a:lnTo>
                    <a:lnTo>
                      <a:pt x="103" y="1001"/>
                    </a:lnTo>
                    <a:lnTo>
                      <a:pt x="104" y="1046"/>
                    </a:lnTo>
                    <a:lnTo>
                      <a:pt x="97" y="1080"/>
                    </a:lnTo>
                    <a:lnTo>
                      <a:pt x="85" y="1108"/>
                    </a:lnTo>
                    <a:lnTo>
                      <a:pt x="69" y="1128"/>
                    </a:lnTo>
                    <a:lnTo>
                      <a:pt x="54" y="1143"/>
                    </a:lnTo>
                    <a:lnTo>
                      <a:pt x="43" y="1154"/>
                    </a:lnTo>
                    <a:lnTo>
                      <a:pt x="36" y="1166"/>
                    </a:lnTo>
                    <a:lnTo>
                      <a:pt x="33" y="1177"/>
                    </a:lnTo>
                    <a:lnTo>
                      <a:pt x="34" y="1187"/>
                    </a:lnTo>
                    <a:lnTo>
                      <a:pt x="39" y="1198"/>
                    </a:lnTo>
                    <a:lnTo>
                      <a:pt x="45" y="1208"/>
                    </a:lnTo>
                    <a:lnTo>
                      <a:pt x="55" y="1218"/>
                    </a:lnTo>
                    <a:lnTo>
                      <a:pt x="68" y="1226"/>
                    </a:lnTo>
                    <a:lnTo>
                      <a:pt x="82" y="1235"/>
                    </a:lnTo>
                    <a:lnTo>
                      <a:pt x="99" y="1243"/>
                    </a:lnTo>
                    <a:lnTo>
                      <a:pt x="118" y="1251"/>
                    </a:lnTo>
                    <a:lnTo>
                      <a:pt x="136" y="1258"/>
                    </a:lnTo>
                    <a:lnTo>
                      <a:pt x="157" y="1265"/>
                    </a:lnTo>
                    <a:lnTo>
                      <a:pt x="179" y="1270"/>
                    </a:lnTo>
                    <a:lnTo>
                      <a:pt x="201" y="1276"/>
                    </a:lnTo>
                    <a:lnTo>
                      <a:pt x="223" y="1280"/>
                    </a:lnTo>
                    <a:lnTo>
                      <a:pt x="246" y="1286"/>
                    </a:lnTo>
                    <a:lnTo>
                      <a:pt x="272" y="1291"/>
                    </a:lnTo>
                    <a:lnTo>
                      <a:pt x="298" y="1298"/>
                    </a:lnTo>
                    <a:lnTo>
                      <a:pt x="327" y="1303"/>
                    </a:lnTo>
                    <a:lnTo>
                      <a:pt x="354" y="1308"/>
                    </a:lnTo>
                    <a:lnTo>
                      <a:pt x="383" y="1309"/>
                    </a:lnTo>
                    <a:lnTo>
                      <a:pt x="411" y="1308"/>
                    </a:lnTo>
                    <a:lnTo>
                      <a:pt x="438" y="1301"/>
                    </a:lnTo>
                    <a:lnTo>
                      <a:pt x="463" y="1289"/>
                    </a:lnTo>
                    <a:lnTo>
                      <a:pt x="486" y="1271"/>
                    </a:lnTo>
                    <a:lnTo>
                      <a:pt x="507" y="1246"/>
                    </a:lnTo>
                    <a:lnTo>
                      <a:pt x="525" y="1212"/>
                    </a:lnTo>
                    <a:lnTo>
                      <a:pt x="539" y="1170"/>
                    </a:lnTo>
                    <a:lnTo>
                      <a:pt x="549" y="1118"/>
                    </a:lnTo>
                    <a:lnTo>
                      <a:pt x="556" y="1054"/>
                    </a:lnTo>
                    <a:lnTo>
                      <a:pt x="557" y="978"/>
                    </a:lnTo>
                    <a:lnTo>
                      <a:pt x="555" y="817"/>
                    </a:lnTo>
                    <a:lnTo>
                      <a:pt x="552" y="661"/>
                    </a:lnTo>
                    <a:lnTo>
                      <a:pt x="546" y="515"/>
                    </a:lnTo>
                    <a:lnTo>
                      <a:pt x="538" y="382"/>
                    </a:lnTo>
                    <a:lnTo>
                      <a:pt x="526" y="267"/>
                    </a:lnTo>
                    <a:lnTo>
                      <a:pt x="509" y="171"/>
                    </a:lnTo>
                    <a:lnTo>
                      <a:pt x="486" y="99"/>
                    </a:lnTo>
                    <a:lnTo>
                      <a:pt x="454" y="54"/>
                    </a:lnTo>
                    <a:lnTo>
                      <a:pt x="435" y="40"/>
                    </a:lnTo>
                    <a:lnTo>
                      <a:pt x="415" y="28"/>
                    </a:lnTo>
                    <a:lnTo>
                      <a:pt x="392" y="19"/>
                    </a:lnTo>
                    <a:lnTo>
                      <a:pt x="369" y="11"/>
                    </a:lnTo>
                    <a:lnTo>
                      <a:pt x="344" y="6"/>
                    </a:lnTo>
                    <a:lnTo>
                      <a:pt x="320" y="1"/>
                    </a:lnTo>
                    <a:lnTo>
                      <a:pt x="296" y="0"/>
                    </a:lnTo>
                    <a:lnTo>
                      <a:pt x="272" y="1"/>
                    </a:lnTo>
                    <a:lnTo>
                      <a:pt x="249" y="4"/>
                    </a:lnTo>
                    <a:lnTo>
                      <a:pt x="226" y="10"/>
                    </a:lnTo>
                    <a:lnTo>
                      <a:pt x="205" y="18"/>
                    </a:lnTo>
                    <a:lnTo>
                      <a:pt x="186" y="28"/>
                    </a:lnTo>
                    <a:lnTo>
                      <a:pt x="168" y="40"/>
                    </a:lnTo>
                    <a:lnTo>
                      <a:pt x="153" y="54"/>
                    </a:lnTo>
                    <a:lnTo>
                      <a:pt x="141" y="70"/>
                    </a:lnTo>
                    <a:lnTo>
                      <a:pt x="131" y="89"/>
                    </a:lnTo>
                    <a:close/>
                  </a:path>
                </a:pathLst>
              </a:custGeom>
              <a:solidFill>
                <a:srgbClr val="F7EADD"/>
              </a:solidFill>
              <a:ln w="9525">
                <a:noFill/>
                <a:round/>
                <a:headEnd/>
                <a:tailEnd/>
              </a:ln>
            </p:spPr>
            <p:txBody>
              <a:bodyPr/>
              <a:lstStyle/>
              <a:p>
                <a:endParaRPr lang="zh-CN" altLang="en-US"/>
              </a:p>
            </p:txBody>
          </p:sp>
          <p:sp>
            <p:nvSpPr>
              <p:cNvPr id="55345" name="Freeform 11"/>
              <p:cNvSpPr>
                <a:spLocks/>
              </p:cNvSpPr>
              <p:nvPr/>
            </p:nvSpPr>
            <p:spPr bwMode="auto">
              <a:xfrm>
                <a:off x="900" y="2159"/>
                <a:ext cx="107" cy="259"/>
              </a:xfrm>
              <a:custGeom>
                <a:avLst/>
                <a:gdLst>
                  <a:gd name="T0" fmla="*/ 1 w 533"/>
                  <a:gd name="T1" fmla="*/ 1 h 1294"/>
                  <a:gd name="T2" fmla="*/ 1 w 533"/>
                  <a:gd name="T3" fmla="*/ 1 h 1294"/>
                  <a:gd name="T4" fmla="*/ 1 w 533"/>
                  <a:gd name="T5" fmla="*/ 2 h 1294"/>
                  <a:gd name="T6" fmla="*/ 0 w 533"/>
                  <a:gd name="T7" fmla="*/ 2 h 1294"/>
                  <a:gd name="T8" fmla="*/ 0 w 533"/>
                  <a:gd name="T9" fmla="*/ 3 h 1294"/>
                  <a:gd name="T10" fmla="*/ 0 w 533"/>
                  <a:gd name="T11" fmla="*/ 4 h 1294"/>
                  <a:gd name="T12" fmla="*/ 0 w 533"/>
                  <a:gd name="T13" fmla="*/ 5 h 1294"/>
                  <a:gd name="T14" fmla="*/ 0 w 533"/>
                  <a:gd name="T15" fmla="*/ 6 h 1294"/>
                  <a:gd name="T16" fmla="*/ 1 w 533"/>
                  <a:gd name="T17" fmla="*/ 7 h 1294"/>
                  <a:gd name="T18" fmla="*/ 1 w 533"/>
                  <a:gd name="T19" fmla="*/ 8 h 1294"/>
                  <a:gd name="T20" fmla="*/ 1 w 533"/>
                  <a:gd name="T21" fmla="*/ 9 h 1294"/>
                  <a:gd name="T22" fmla="*/ 1 w 533"/>
                  <a:gd name="T23" fmla="*/ 9 h 1294"/>
                  <a:gd name="T24" fmla="*/ 0 w 533"/>
                  <a:gd name="T25" fmla="*/ 9 h 1294"/>
                  <a:gd name="T26" fmla="*/ 0 w 533"/>
                  <a:gd name="T27" fmla="*/ 9 h 1294"/>
                  <a:gd name="T28" fmla="*/ 0 w 533"/>
                  <a:gd name="T29" fmla="*/ 9 h 1294"/>
                  <a:gd name="T30" fmla="*/ 0 w 533"/>
                  <a:gd name="T31" fmla="*/ 10 h 1294"/>
                  <a:gd name="T32" fmla="*/ 1 w 533"/>
                  <a:gd name="T33" fmla="*/ 10 h 1294"/>
                  <a:gd name="T34" fmla="*/ 1 w 533"/>
                  <a:gd name="T35" fmla="*/ 10 h 1294"/>
                  <a:gd name="T36" fmla="*/ 1 w 533"/>
                  <a:gd name="T37" fmla="*/ 10 h 1294"/>
                  <a:gd name="T38" fmla="*/ 2 w 533"/>
                  <a:gd name="T39" fmla="*/ 10 h 1294"/>
                  <a:gd name="T40" fmla="*/ 2 w 533"/>
                  <a:gd name="T41" fmla="*/ 10 h 1294"/>
                  <a:gd name="T42" fmla="*/ 2 w 533"/>
                  <a:gd name="T43" fmla="*/ 10 h 1294"/>
                  <a:gd name="T44" fmla="*/ 3 w 533"/>
                  <a:gd name="T45" fmla="*/ 10 h 1294"/>
                  <a:gd name="T46" fmla="*/ 3 w 533"/>
                  <a:gd name="T47" fmla="*/ 10 h 1294"/>
                  <a:gd name="T48" fmla="*/ 4 w 533"/>
                  <a:gd name="T49" fmla="*/ 10 h 1294"/>
                  <a:gd name="T50" fmla="*/ 4 w 533"/>
                  <a:gd name="T51" fmla="*/ 10 h 1294"/>
                  <a:gd name="T52" fmla="*/ 4 w 533"/>
                  <a:gd name="T53" fmla="*/ 9 h 1294"/>
                  <a:gd name="T54" fmla="*/ 4 w 533"/>
                  <a:gd name="T55" fmla="*/ 8 h 1294"/>
                  <a:gd name="T56" fmla="*/ 4 w 533"/>
                  <a:gd name="T57" fmla="*/ 6 h 1294"/>
                  <a:gd name="T58" fmla="*/ 4 w 533"/>
                  <a:gd name="T59" fmla="*/ 4 h 1294"/>
                  <a:gd name="T60" fmla="*/ 4 w 533"/>
                  <a:gd name="T61" fmla="*/ 2 h 1294"/>
                  <a:gd name="T62" fmla="*/ 4 w 533"/>
                  <a:gd name="T63" fmla="*/ 1 h 1294"/>
                  <a:gd name="T64" fmla="*/ 3 w 533"/>
                  <a:gd name="T65" fmla="*/ 0 h 1294"/>
                  <a:gd name="T66" fmla="*/ 3 w 533"/>
                  <a:gd name="T67" fmla="*/ 0 h 1294"/>
                  <a:gd name="T68" fmla="*/ 3 w 533"/>
                  <a:gd name="T69" fmla="*/ 0 h 1294"/>
                  <a:gd name="T70" fmla="*/ 2 w 533"/>
                  <a:gd name="T71" fmla="*/ 0 h 1294"/>
                  <a:gd name="T72" fmla="*/ 2 w 533"/>
                  <a:gd name="T73" fmla="*/ 0 h 1294"/>
                  <a:gd name="T74" fmla="*/ 2 w 533"/>
                  <a:gd name="T75" fmla="*/ 0 h 1294"/>
                  <a:gd name="T76" fmla="*/ 1 w 533"/>
                  <a:gd name="T77" fmla="*/ 0 h 1294"/>
                  <a:gd name="T78" fmla="*/ 1 w 533"/>
                  <a:gd name="T79" fmla="*/ 1 h 12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33"/>
                  <a:gd name="T121" fmla="*/ 0 h 1294"/>
                  <a:gd name="T122" fmla="*/ 533 w 533"/>
                  <a:gd name="T123" fmla="*/ 1294 h 12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33" h="1294">
                    <a:moveTo>
                      <a:pt x="126" y="88"/>
                    </a:moveTo>
                    <a:lnTo>
                      <a:pt x="123" y="93"/>
                    </a:lnTo>
                    <a:lnTo>
                      <a:pt x="117" y="108"/>
                    </a:lnTo>
                    <a:lnTo>
                      <a:pt x="107" y="132"/>
                    </a:lnTo>
                    <a:lnTo>
                      <a:pt x="95" y="164"/>
                    </a:lnTo>
                    <a:lnTo>
                      <a:pt x="82" y="202"/>
                    </a:lnTo>
                    <a:lnTo>
                      <a:pt x="66" y="246"/>
                    </a:lnTo>
                    <a:lnTo>
                      <a:pt x="51" y="295"/>
                    </a:lnTo>
                    <a:lnTo>
                      <a:pt x="37" y="348"/>
                    </a:lnTo>
                    <a:lnTo>
                      <a:pt x="24" y="403"/>
                    </a:lnTo>
                    <a:lnTo>
                      <a:pt x="13" y="460"/>
                    </a:lnTo>
                    <a:lnTo>
                      <a:pt x="4" y="518"/>
                    </a:lnTo>
                    <a:lnTo>
                      <a:pt x="0" y="577"/>
                    </a:lnTo>
                    <a:lnTo>
                      <a:pt x="0" y="634"/>
                    </a:lnTo>
                    <a:lnTo>
                      <a:pt x="5" y="687"/>
                    </a:lnTo>
                    <a:lnTo>
                      <a:pt x="16" y="739"/>
                    </a:lnTo>
                    <a:lnTo>
                      <a:pt x="34" y="786"/>
                    </a:lnTo>
                    <a:lnTo>
                      <a:pt x="69" y="868"/>
                    </a:lnTo>
                    <a:lnTo>
                      <a:pt x="91" y="936"/>
                    </a:lnTo>
                    <a:lnTo>
                      <a:pt x="100" y="990"/>
                    </a:lnTo>
                    <a:lnTo>
                      <a:pt x="100" y="1034"/>
                    </a:lnTo>
                    <a:lnTo>
                      <a:pt x="94" y="1068"/>
                    </a:lnTo>
                    <a:lnTo>
                      <a:pt x="82" y="1095"/>
                    </a:lnTo>
                    <a:lnTo>
                      <a:pt x="68" y="1115"/>
                    </a:lnTo>
                    <a:lnTo>
                      <a:pt x="52" y="1129"/>
                    </a:lnTo>
                    <a:lnTo>
                      <a:pt x="40" y="1141"/>
                    </a:lnTo>
                    <a:lnTo>
                      <a:pt x="33" y="1153"/>
                    </a:lnTo>
                    <a:lnTo>
                      <a:pt x="29" y="1164"/>
                    </a:lnTo>
                    <a:lnTo>
                      <a:pt x="29" y="1175"/>
                    </a:lnTo>
                    <a:lnTo>
                      <a:pt x="33" y="1185"/>
                    </a:lnTo>
                    <a:lnTo>
                      <a:pt x="39" y="1195"/>
                    </a:lnTo>
                    <a:lnTo>
                      <a:pt x="49" y="1205"/>
                    </a:lnTo>
                    <a:lnTo>
                      <a:pt x="61" y="1213"/>
                    </a:lnTo>
                    <a:lnTo>
                      <a:pt x="75" y="1222"/>
                    </a:lnTo>
                    <a:lnTo>
                      <a:pt x="92" y="1230"/>
                    </a:lnTo>
                    <a:lnTo>
                      <a:pt x="110" y="1236"/>
                    </a:lnTo>
                    <a:lnTo>
                      <a:pt x="129" y="1244"/>
                    </a:lnTo>
                    <a:lnTo>
                      <a:pt x="150" y="1250"/>
                    </a:lnTo>
                    <a:lnTo>
                      <a:pt x="171" y="1255"/>
                    </a:lnTo>
                    <a:lnTo>
                      <a:pt x="191" y="1261"/>
                    </a:lnTo>
                    <a:lnTo>
                      <a:pt x="213" y="1265"/>
                    </a:lnTo>
                    <a:lnTo>
                      <a:pt x="235" y="1270"/>
                    </a:lnTo>
                    <a:lnTo>
                      <a:pt x="260" y="1276"/>
                    </a:lnTo>
                    <a:lnTo>
                      <a:pt x="286" y="1283"/>
                    </a:lnTo>
                    <a:lnTo>
                      <a:pt x="312" y="1288"/>
                    </a:lnTo>
                    <a:lnTo>
                      <a:pt x="339" y="1292"/>
                    </a:lnTo>
                    <a:lnTo>
                      <a:pt x="367" y="1294"/>
                    </a:lnTo>
                    <a:lnTo>
                      <a:pt x="393" y="1292"/>
                    </a:lnTo>
                    <a:lnTo>
                      <a:pt x="418" y="1286"/>
                    </a:lnTo>
                    <a:lnTo>
                      <a:pt x="442" y="1274"/>
                    </a:lnTo>
                    <a:lnTo>
                      <a:pt x="465" y="1256"/>
                    </a:lnTo>
                    <a:lnTo>
                      <a:pt x="485" y="1231"/>
                    </a:lnTo>
                    <a:lnTo>
                      <a:pt x="503" y="1198"/>
                    </a:lnTo>
                    <a:lnTo>
                      <a:pt x="516" y="1156"/>
                    </a:lnTo>
                    <a:lnTo>
                      <a:pt x="526" y="1104"/>
                    </a:lnTo>
                    <a:lnTo>
                      <a:pt x="532" y="1041"/>
                    </a:lnTo>
                    <a:lnTo>
                      <a:pt x="533" y="966"/>
                    </a:lnTo>
                    <a:lnTo>
                      <a:pt x="531" y="806"/>
                    </a:lnTo>
                    <a:lnTo>
                      <a:pt x="528" y="652"/>
                    </a:lnTo>
                    <a:lnTo>
                      <a:pt x="522" y="508"/>
                    </a:lnTo>
                    <a:lnTo>
                      <a:pt x="515" y="378"/>
                    </a:lnTo>
                    <a:lnTo>
                      <a:pt x="504" y="263"/>
                    </a:lnTo>
                    <a:lnTo>
                      <a:pt x="487" y="168"/>
                    </a:lnTo>
                    <a:lnTo>
                      <a:pt x="464" y="97"/>
                    </a:lnTo>
                    <a:lnTo>
                      <a:pt x="434" y="53"/>
                    </a:lnTo>
                    <a:lnTo>
                      <a:pt x="416" y="39"/>
                    </a:lnTo>
                    <a:lnTo>
                      <a:pt x="396" y="28"/>
                    </a:lnTo>
                    <a:lnTo>
                      <a:pt x="374" y="18"/>
                    </a:lnTo>
                    <a:lnTo>
                      <a:pt x="353" y="10"/>
                    </a:lnTo>
                    <a:lnTo>
                      <a:pt x="331" y="5"/>
                    </a:lnTo>
                    <a:lnTo>
                      <a:pt x="306" y="1"/>
                    </a:lnTo>
                    <a:lnTo>
                      <a:pt x="283" y="0"/>
                    </a:lnTo>
                    <a:lnTo>
                      <a:pt x="260" y="1"/>
                    </a:lnTo>
                    <a:lnTo>
                      <a:pt x="239" y="5"/>
                    </a:lnTo>
                    <a:lnTo>
                      <a:pt x="217" y="10"/>
                    </a:lnTo>
                    <a:lnTo>
                      <a:pt x="197" y="18"/>
                    </a:lnTo>
                    <a:lnTo>
                      <a:pt x="178" y="26"/>
                    </a:lnTo>
                    <a:lnTo>
                      <a:pt x="162" y="39"/>
                    </a:lnTo>
                    <a:lnTo>
                      <a:pt x="146" y="53"/>
                    </a:lnTo>
                    <a:lnTo>
                      <a:pt x="134" y="69"/>
                    </a:lnTo>
                    <a:lnTo>
                      <a:pt x="126" y="88"/>
                    </a:lnTo>
                    <a:close/>
                  </a:path>
                </a:pathLst>
              </a:custGeom>
              <a:solidFill>
                <a:srgbClr val="F4E5D6"/>
              </a:solidFill>
              <a:ln w="9525">
                <a:noFill/>
                <a:round/>
                <a:headEnd/>
                <a:tailEnd/>
              </a:ln>
            </p:spPr>
            <p:txBody>
              <a:bodyPr/>
              <a:lstStyle/>
              <a:p>
                <a:endParaRPr lang="zh-CN" altLang="en-US"/>
              </a:p>
            </p:txBody>
          </p:sp>
          <p:sp>
            <p:nvSpPr>
              <p:cNvPr id="55346" name="Freeform 12"/>
              <p:cNvSpPr>
                <a:spLocks/>
              </p:cNvSpPr>
              <p:nvPr/>
            </p:nvSpPr>
            <p:spPr bwMode="auto">
              <a:xfrm>
                <a:off x="904" y="2161"/>
                <a:ext cx="101" cy="256"/>
              </a:xfrm>
              <a:custGeom>
                <a:avLst/>
                <a:gdLst>
                  <a:gd name="T0" fmla="*/ 1 w 508"/>
                  <a:gd name="T1" fmla="*/ 1 h 1280"/>
                  <a:gd name="T2" fmla="*/ 1 w 508"/>
                  <a:gd name="T3" fmla="*/ 1 h 1280"/>
                  <a:gd name="T4" fmla="*/ 1 w 508"/>
                  <a:gd name="T5" fmla="*/ 2 h 1280"/>
                  <a:gd name="T6" fmla="*/ 0 w 508"/>
                  <a:gd name="T7" fmla="*/ 2 h 1280"/>
                  <a:gd name="T8" fmla="*/ 0 w 508"/>
                  <a:gd name="T9" fmla="*/ 3 h 1280"/>
                  <a:gd name="T10" fmla="*/ 0 w 508"/>
                  <a:gd name="T11" fmla="*/ 4 h 1280"/>
                  <a:gd name="T12" fmla="*/ 0 w 508"/>
                  <a:gd name="T13" fmla="*/ 5 h 1280"/>
                  <a:gd name="T14" fmla="*/ 0 w 508"/>
                  <a:gd name="T15" fmla="*/ 6 h 1280"/>
                  <a:gd name="T16" fmla="*/ 1 w 508"/>
                  <a:gd name="T17" fmla="*/ 7 h 1280"/>
                  <a:gd name="T18" fmla="*/ 1 w 508"/>
                  <a:gd name="T19" fmla="*/ 8 h 1280"/>
                  <a:gd name="T20" fmla="*/ 1 w 508"/>
                  <a:gd name="T21" fmla="*/ 8 h 1280"/>
                  <a:gd name="T22" fmla="*/ 1 w 508"/>
                  <a:gd name="T23" fmla="*/ 9 h 1280"/>
                  <a:gd name="T24" fmla="*/ 0 w 508"/>
                  <a:gd name="T25" fmla="*/ 9 h 1280"/>
                  <a:gd name="T26" fmla="*/ 0 w 508"/>
                  <a:gd name="T27" fmla="*/ 9 h 1280"/>
                  <a:gd name="T28" fmla="*/ 0 w 508"/>
                  <a:gd name="T29" fmla="*/ 9 h 1280"/>
                  <a:gd name="T30" fmla="*/ 0 w 508"/>
                  <a:gd name="T31" fmla="*/ 10 h 1280"/>
                  <a:gd name="T32" fmla="*/ 1 w 508"/>
                  <a:gd name="T33" fmla="*/ 10 h 1280"/>
                  <a:gd name="T34" fmla="*/ 1 w 508"/>
                  <a:gd name="T35" fmla="*/ 10 h 1280"/>
                  <a:gd name="T36" fmla="*/ 1 w 508"/>
                  <a:gd name="T37" fmla="*/ 10 h 1280"/>
                  <a:gd name="T38" fmla="*/ 1 w 508"/>
                  <a:gd name="T39" fmla="*/ 10 h 1280"/>
                  <a:gd name="T40" fmla="*/ 2 w 508"/>
                  <a:gd name="T41" fmla="*/ 10 h 1280"/>
                  <a:gd name="T42" fmla="*/ 2 w 508"/>
                  <a:gd name="T43" fmla="*/ 10 h 1280"/>
                  <a:gd name="T44" fmla="*/ 3 w 508"/>
                  <a:gd name="T45" fmla="*/ 10 h 1280"/>
                  <a:gd name="T46" fmla="*/ 3 w 508"/>
                  <a:gd name="T47" fmla="*/ 10 h 1280"/>
                  <a:gd name="T48" fmla="*/ 3 w 508"/>
                  <a:gd name="T49" fmla="*/ 10 h 1280"/>
                  <a:gd name="T50" fmla="*/ 4 w 508"/>
                  <a:gd name="T51" fmla="*/ 10 h 1280"/>
                  <a:gd name="T52" fmla="*/ 4 w 508"/>
                  <a:gd name="T53" fmla="*/ 9 h 1280"/>
                  <a:gd name="T54" fmla="*/ 4 w 508"/>
                  <a:gd name="T55" fmla="*/ 8 h 1280"/>
                  <a:gd name="T56" fmla="*/ 4 w 508"/>
                  <a:gd name="T57" fmla="*/ 6 h 1280"/>
                  <a:gd name="T58" fmla="*/ 4 w 508"/>
                  <a:gd name="T59" fmla="*/ 4 h 1280"/>
                  <a:gd name="T60" fmla="*/ 4 w 508"/>
                  <a:gd name="T61" fmla="*/ 2 h 1280"/>
                  <a:gd name="T62" fmla="*/ 3 w 508"/>
                  <a:gd name="T63" fmla="*/ 1 h 1280"/>
                  <a:gd name="T64" fmla="*/ 3 w 508"/>
                  <a:gd name="T65" fmla="*/ 0 h 1280"/>
                  <a:gd name="T66" fmla="*/ 3 w 508"/>
                  <a:gd name="T67" fmla="*/ 0 h 1280"/>
                  <a:gd name="T68" fmla="*/ 2 w 508"/>
                  <a:gd name="T69" fmla="*/ 0 h 1280"/>
                  <a:gd name="T70" fmla="*/ 2 w 508"/>
                  <a:gd name="T71" fmla="*/ 0 h 1280"/>
                  <a:gd name="T72" fmla="*/ 2 w 508"/>
                  <a:gd name="T73" fmla="*/ 0 h 1280"/>
                  <a:gd name="T74" fmla="*/ 1 w 508"/>
                  <a:gd name="T75" fmla="*/ 0 h 1280"/>
                  <a:gd name="T76" fmla="*/ 1 w 508"/>
                  <a:gd name="T77" fmla="*/ 0 h 1280"/>
                  <a:gd name="T78" fmla="*/ 1 w 508"/>
                  <a:gd name="T79" fmla="*/ 1 h 12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08"/>
                  <a:gd name="T121" fmla="*/ 0 h 1280"/>
                  <a:gd name="T122" fmla="*/ 508 w 508"/>
                  <a:gd name="T123" fmla="*/ 1280 h 128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08" h="1280">
                    <a:moveTo>
                      <a:pt x="120" y="87"/>
                    </a:moveTo>
                    <a:lnTo>
                      <a:pt x="117" y="92"/>
                    </a:lnTo>
                    <a:lnTo>
                      <a:pt x="112" y="107"/>
                    </a:lnTo>
                    <a:lnTo>
                      <a:pt x="102" y="131"/>
                    </a:lnTo>
                    <a:lnTo>
                      <a:pt x="91" y="162"/>
                    </a:lnTo>
                    <a:lnTo>
                      <a:pt x="78" y="200"/>
                    </a:lnTo>
                    <a:lnTo>
                      <a:pt x="64" y="244"/>
                    </a:lnTo>
                    <a:lnTo>
                      <a:pt x="48" y="292"/>
                    </a:lnTo>
                    <a:lnTo>
                      <a:pt x="35" y="344"/>
                    </a:lnTo>
                    <a:lnTo>
                      <a:pt x="22" y="399"/>
                    </a:lnTo>
                    <a:lnTo>
                      <a:pt x="12" y="456"/>
                    </a:lnTo>
                    <a:lnTo>
                      <a:pt x="5" y="513"/>
                    </a:lnTo>
                    <a:lnTo>
                      <a:pt x="0" y="570"/>
                    </a:lnTo>
                    <a:lnTo>
                      <a:pt x="0" y="626"/>
                    </a:lnTo>
                    <a:lnTo>
                      <a:pt x="5" y="681"/>
                    </a:lnTo>
                    <a:lnTo>
                      <a:pt x="16" y="731"/>
                    </a:lnTo>
                    <a:lnTo>
                      <a:pt x="32" y="777"/>
                    </a:lnTo>
                    <a:lnTo>
                      <a:pt x="66" y="859"/>
                    </a:lnTo>
                    <a:lnTo>
                      <a:pt x="86" y="925"/>
                    </a:lnTo>
                    <a:lnTo>
                      <a:pt x="96" y="979"/>
                    </a:lnTo>
                    <a:lnTo>
                      <a:pt x="96" y="1023"/>
                    </a:lnTo>
                    <a:lnTo>
                      <a:pt x="89" y="1057"/>
                    </a:lnTo>
                    <a:lnTo>
                      <a:pt x="78" y="1084"/>
                    </a:lnTo>
                    <a:lnTo>
                      <a:pt x="64" y="1102"/>
                    </a:lnTo>
                    <a:lnTo>
                      <a:pt x="49" y="1117"/>
                    </a:lnTo>
                    <a:lnTo>
                      <a:pt x="36" y="1130"/>
                    </a:lnTo>
                    <a:lnTo>
                      <a:pt x="28" y="1142"/>
                    </a:lnTo>
                    <a:lnTo>
                      <a:pt x="23" y="1153"/>
                    </a:lnTo>
                    <a:lnTo>
                      <a:pt x="23" y="1164"/>
                    </a:lnTo>
                    <a:lnTo>
                      <a:pt x="26" y="1174"/>
                    </a:lnTo>
                    <a:lnTo>
                      <a:pt x="33" y="1184"/>
                    </a:lnTo>
                    <a:lnTo>
                      <a:pt x="42" y="1194"/>
                    </a:lnTo>
                    <a:lnTo>
                      <a:pt x="54" y="1202"/>
                    </a:lnTo>
                    <a:lnTo>
                      <a:pt x="68" y="1210"/>
                    </a:lnTo>
                    <a:lnTo>
                      <a:pt x="85" y="1218"/>
                    </a:lnTo>
                    <a:lnTo>
                      <a:pt x="102" y="1224"/>
                    </a:lnTo>
                    <a:lnTo>
                      <a:pt x="122" y="1231"/>
                    </a:lnTo>
                    <a:lnTo>
                      <a:pt x="142" y="1237"/>
                    </a:lnTo>
                    <a:lnTo>
                      <a:pt x="161" y="1243"/>
                    </a:lnTo>
                    <a:lnTo>
                      <a:pt x="182" y="1247"/>
                    </a:lnTo>
                    <a:lnTo>
                      <a:pt x="203" y="1252"/>
                    </a:lnTo>
                    <a:lnTo>
                      <a:pt x="225" y="1257"/>
                    </a:lnTo>
                    <a:lnTo>
                      <a:pt x="248" y="1263"/>
                    </a:lnTo>
                    <a:lnTo>
                      <a:pt x="272" y="1269"/>
                    </a:lnTo>
                    <a:lnTo>
                      <a:pt x="297" y="1275"/>
                    </a:lnTo>
                    <a:lnTo>
                      <a:pt x="323" y="1279"/>
                    </a:lnTo>
                    <a:lnTo>
                      <a:pt x="349" y="1280"/>
                    </a:lnTo>
                    <a:lnTo>
                      <a:pt x="374" y="1278"/>
                    </a:lnTo>
                    <a:lnTo>
                      <a:pt x="399" y="1272"/>
                    </a:lnTo>
                    <a:lnTo>
                      <a:pt x="422" y="1261"/>
                    </a:lnTo>
                    <a:lnTo>
                      <a:pt x="443" y="1243"/>
                    </a:lnTo>
                    <a:lnTo>
                      <a:pt x="463" y="1218"/>
                    </a:lnTo>
                    <a:lnTo>
                      <a:pt x="478" y="1185"/>
                    </a:lnTo>
                    <a:lnTo>
                      <a:pt x="491" y="1143"/>
                    </a:lnTo>
                    <a:lnTo>
                      <a:pt x="501" y="1091"/>
                    </a:lnTo>
                    <a:lnTo>
                      <a:pt x="506" y="1029"/>
                    </a:lnTo>
                    <a:lnTo>
                      <a:pt x="508" y="955"/>
                    </a:lnTo>
                    <a:lnTo>
                      <a:pt x="505" y="797"/>
                    </a:lnTo>
                    <a:lnTo>
                      <a:pt x="502" y="646"/>
                    </a:lnTo>
                    <a:lnTo>
                      <a:pt x="498" y="503"/>
                    </a:lnTo>
                    <a:lnTo>
                      <a:pt x="491" y="373"/>
                    </a:lnTo>
                    <a:lnTo>
                      <a:pt x="480" y="260"/>
                    </a:lnTo>
                    <a:lnTo>
                      <a:pt x="464" y="167"/>
                    </a:lnTo>
                    <a:lnTo>
                      <a:pt x="442" y="97"/>
                    </a:lnTo>
                    <a:lnTo>
                      <a:pt x="413" y="53"/>
                    </a:lnTo>
                    <a:lnTo>
                      <a:pt x="396" y="39"/>
                    </a:lnTo>
                    <a:lnTo>
                      <a:pt x="377" y="28"/>
                    </a:lnTo>
                    <a:lnTo>
                      <a:pt x="357" y="18"/>
                    </a:lnTo>
                    <a:lnTo>
                      <a:pt x="336" y="10"/>
                    </a:lnTo>
                    <a:lnTo>
                      <a:pt x="314" y="5"/>
                    </a:lnTo>
                    <a:lnTo>
                      <a:pt x="292" y="1"/>
                    </a:lnTo>
                    <a:lnTo>
                      <a:pt x="270" y="0"/>
                    </a:lnTo>
                    <a:lnTo>
                      <a:pt x="248" y="1"/>
                    </a:lnTo>
                    <a:lnTo>
                      <a:pt x="227" y="5"/>
                    </a:lnTo>
                    <a:lnTo>
                      <a:pt x="206" y="9"/>
                    </a:lnTo>
                    <a:lnTo>
                      <a:pt x="188" y="17"/>
                    </a:lnTo>
                    <a:lnTo>
                      <a:pt x="169" y="26"/>
                    </a:lnTo>
                    <a:lnTo>
                      <a:pt x="154" y="39"/>
                    </a:lnTo>
                    <a:lnTo>
                      <a:pt x="139" y="52"/>
                    </a:lnTo>
                    <a:lnTo>
                      <a:pt x="128" y="68"/>
                    </a:lnTo>
                    <a:lnTo>
                      <a:pt x="120" y="87"/>
                    </a:lnTo>
                    <a:close/>
                  </a:path>
                </a:pathLst>
              </a:custGeom>
              <a:solidFill>
                <a:srgbClr val="F4E2D1"/>
              </a:solidFill>
              <a:ln w="9525">
                <a:noFill/>
                <a:round/>
                <a:headEnd/>
                <a:tailEnd/>
              </a:ln>
            </p:spPr>
            <p:txBody>
              <a:bodyPr/>
              <a:lstStyle/>
              <a:p>
                <a:endParaRPr lang="zh-CN" altLang="en-US"/>
              </a:p>
            </p:txBody>
          </p:sp>
          <p:sp>
            <p:nvSpPr>
              <p:cNvPr id="55347" name="Freeform 13"/>
              <p:cNvSpPr>
                <a:spLocks/>
              </p:cNvSpPr>
              <p:nvPr/>
            </p:nvSpPr>
            <p:spPr bwMode="auto">
              <a:xfrm>
                <a:off x="907" y="2163"/>
                <a:ext cx="97" cy="253"/>
              </a:xfrm>
              <a:custGeom>
                <a:avLst/>
                <a:gdLst>
                  <a:gd name="T0" fmla="*/ 1 w 484"/>
                  <a:gd name="T1" fmla="*/ 1 h 1265"/>
                  <a:gd name="T2" fmla="*/ 1 w 484"/>
                  <a:gd name="T3" fmla="*/ 1 h 1265"/>
                  <a:gd name="T4" fmla="*/ 1 w 484"/>
                  <a:gd name="T5" fmla="*/ 2 h 1265"/>
                  <a:gd name="T6" fmla="*/ 0 w 484"/>
                  <a:gd name="T7" fmla="*/ 2 h 1265"/>
                  <a:gd name="T8" fmla="*/ 0 w 484"/>
                  <a:gd name="T9" fmla="*/ 3 h 1265"/>
                  <a:gd name="T10" fmla="*/ 0 w 484"/>
                  <a:gd name="T11" fmla="*/ 4 h 1265"/>
                  <a:gd name="T12" fmla="*/ 0 w 484"/>
                  <a:gd name="T13" fmla="*/ 5 h 1265"/>
                  <a:gd name="T14" fmla="*/ 0 w 484"/>
                  <a:gd name="T15" fmla="*/ 6 h 1265"/>
                  <a:gd name="T16" fmla="*/ 0 w 484"/>
                  <a:gd name="T17" fmla="*/ 7 h 1265"/>
                  <a:gd name="T18" fmla="*/ 1 w 484"/>
                  <a:gd name="T19" fmla="*/ 8 h 1265"/>
                  <a:gd name="T20" fmla="*/ 1 w 484"/>
                  <a:gd name="T21" fmla="*/ 8 h 1265"/>
                  <a:gd name="T22" fmla="*/ 0 w 484"/>
                  <a:gd name="T23" fmla="*/ 9 h 1265"/>
                  <a:gd name="T24" fmla="*/ 0 w 484"/>
                  <a:gd name="T25" fmla="*/ 9 h 1265"/>
                  <a:gd name="T26" fmla="*/ 0 w 484"/>
                  <a:gd name="T27" fmla="*/ 9 h 1265"/>
                  <a:gd name="T28" fmla="*/ 0 w 484"/>
                  <a:gd name="T29" fmla="*/ 9 h 1265"/>
                  <a:gd name="T30" fmla="*/ 0 w 484"/>
                  <a:gd name="T31" fmla="*/ 9 h 1265"/>
                  <a:gd name="T32" fmla="*/ 1 w 484"/>
                  <a:gd name="T33" fmla="*/ 10 h 1265"/>
                  <a:gd name="T34" fmla="*/ 1 w 484"/>
                  <a:gd name="T35" fmla="*/ 10 h 1265"/>
                  <a:gd name="T36" fmla="*/ 1 w 484"/>
                  <a:gd name="T37" fmla="*/ 10 h 1265"/>
                  <a:gd name="T38" fmla="*/ 1 w 484"/>
                  <a:gd name="T39" fmla="*/ 10 h 1265"/>
                  <a:gd name="T40" fmla="*/ 2 w 484"/>
                  <a:gd name="T41" fmla="*/ 10 h 1265"/>
                  <a:gd name="T42" fmla="*/ 2 w 484"/>
                  <a:gd name="T43" fmla="*/ 10 h 1265"/>
                  <a:gd name="T44" fmla="*/ 2 w 484"/>
                  <a:gd name="T45" fmla="*/ 10 h 1265"/>
                  <a:gd name="T46" fmla="*/ 3 w 484"/>
                  <a:gd name="T47" fmla="*/ 10 h 1265"/>
                  <a:gd name="T48" fmla="*/ 3 w 484"/>
                  <a:gd name="T49" fmla="*/ 10 h 1265"/>
                  <a:gd name="T50" fmla="*/ 4 w 484"/>
                  <a:gd name="T51" fmla="*/ 10 h 1265"/>
                  <a:gd name="T52" fmla="*/ 4 w 484"/>
                  <a:gd name="T53" fmla="*/ 9 h 1265"/>
                  <a:gd name="T54" fmla="*/ 4 w 484"/>
                  <a:gd name="T55" fmla="*/ 8 h 1265"/>
                  <a:gd name="T56" fmla="*/ 4 w 484"/>
                  <a:gd name="T57" fmla="*/ 6 h 1265"/>
                  <a:gd name="T58" fmla="*/ 4 w 484"/>
                  <a:gd name="T59" fmla="*/ 4 h 1265"/>
                  <a:gd name="T60" fmla="*/ 4 w 484"/>
                  <a:gd name="T61" fmla="*/ 2 h 1265"/>
                  <a:gd name="T62" fmla="*/ 3 w 484"/>
                  <a:gd name="T63" fmla="*/ 1 h 1265"/>
                  <a:gd name="T64" fmla="*/ 3 w 484"/>
                  <a:gd name="T65" fmla="*/ 0 h 1265"/>
                  <a:gd name="T66" fmla="*/ 3 w 484"/>
                  <a:gd name="T67" fmla="*/ 0 h 1265"/>
                  <a:gd name="T68" fmla="*/ 2 w 484"/>
                  <a:gd name="T69" fmla="*/ 0 h 1265"/>
                  <a:gd name="T70" fmla="*/ 2 w 484"/>
                  <a:gd name="T71" fmla="*/ 0 h 1265"/>
                  <a:gd name="T72" fmla="*/ 2 w 484"/>
                  <a:gd name="T73" fmla="*/ 0 h 1265"/>
                  <a:gd name="T74" fmla="*/ 1 w 484"/>
                  <a:gd name="T75" fmla="*/ 0 h 1265"/>
                  <a:gd name="T76" fmla="*/ 1 w 484"/>
                  <a:gd name="T77" fmla="*/ 0 h 1265"/>
                  <a:gd name="T78" fmla="*/ 1 w 484"/>
                  <a:gd name="T79" fmla="*/ 1 h 12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484"/>
                  <a:gd name="T121" fmla="*/ 0 h 1265"/>
                  <a:gd name="T122" fmla="*/ 484 w 484"/>
                  <a:gd name="T123" fmla="*/ 1265 h 126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484" h="1265">
                    <a:moveTo>
                      <a:pt x="113" y="86"/>
                    </a:moveTo>
                    <a:lnTo>
                      <a:pt x="111" y="91"/>
                    </a:lnTo>
                    <a:lnTo>
                      <a:pt x="106" y="106"/>
                    </a:lnTo>
                    <a:lnTo>
                      <a:pt x="97" y="129"/>
                    </a:lnTo>
                    <a:lnTo>
                      <a:pt x="86" y="159"/>
                    </a:lnTo>
                    <a:lnTo>
                      <a:pt x="73" y="198"/>
                    </a:lnTo>
                    <a:lnTo>
                      <a:pt x="60" y="241"/>
                    </a:lnTo>
                    <a:lnTo>
                      <a:pt x="47" y="288"/>
                    </a:lnTo>
                    <a:lnTo>
                      <a:pt x="33" y="339"/>
                    </a:lnTo>
                    <a:lnTo>
                      <a:pt x="21" y="394"/>
                    </a:lnTo>
                    <a:lnTo>
                      <a:pt x="12" y="450"/>
                    </a:lnTo>
                    <a:lnTo>
                      <a:pt x="4" y="506"/>
                    </a:lnTo>
                    <a:lnTo>
                      <a:pt x="0" y="563"/>
                    </a:lnTo>
                    <a:lnTo>
                      <a:pt x="0" y="618"/>
                    </a:lnTo>
                    <a:lnTo>
                      <a:pt x="4" y="672"/>
                    </a:lnTo>
                    <a:lnTo>
                      <a:pt x="14" y="722"/>
                    </a:lnTo>
                    <a:lnTo>
                      <a:pt x="30" y="768"/>
                    </a:lnTo>
                    <a:lnTo>
                      <a:pt x="62" y="848"/>
                    </a:lnTo>
                    <a:lnTo>
                      <a:pt x="82" y="914"/>
                    </a:lnTo>
                    <a:lnTo>
                      <a:pt x="92" y="969"/>
                    </a:lnTo>
                    <a:lnTo>
                      <a:pt x="92" y="1011"/>
                    </a:lnTo>
                    <a:lnTo>
                      <a:pt x="86" y="1045"/>
                    </a:lnTo>
                    <a:lnTo>
                      <a:pt x="75" y="1071"/>
                    </a:lnTo>
                    <a:lnTo>
                      <a:pt x="61" y="1090"/>
                    </a:lnTo>
                    <a:lnTo>
                      <a:pt x="47" y="1104"/>
                    </a:lnTo>
                    <a:lnTo>
                      <a:pt x="32" y="1117"/>
                    </a:lnTo>
                    <a:lnTo>
                      <a:pt x="24" y="1129"/>
                    </a:lnTo>
                    <a:lnTo>
                      <a:pt x="19" y="1141"/>
                    </a:lnTo>
                    <a:lnTo>
                      <a:pt x="18" y="1152"/>
                    </a:lnTo>
                    <a:lnTo>
                      <a:pt x="21" y="1162"/>
                    </a:lnTo>
                    <a:lnTo>
                      <a:pt x="27" y="1172"/>
                    </a:lnTo>
                    <a:lnTo>
                      <a:pt x="37" y="1180"/>
                    </a:lnTo>
                    <a:lnTo>
                      <a:pt x="49" y="1189"/>
                    </a:lnTo>
                    <a:lnTo>
                      <a:pt x="63" y="1197"/>
                    </a:lnTo>
                    <a:lnTo>
                      <a:pt x="78" y="1204"/>
                    </a:lnTo>
                    <a:lnTo>
                      <a:pt x="96" y="1210"/>
                    </a:lnTo>
                    <a:lnTo>
                      <a:pt x="115" y="1217"/>
                    </a:lnTo>
                    <a:lnTo>
                      <a:pt x="134" y="1222"/>
                    </a:lnTo>
                    <a:lnTo>
                      <a:pt x="154" y="1228"/>
                    </a:lnTo>
                    <a:lnTo>
                      <a:pt x="174" y="1232"/>
                    </a:lnTo>
                    <a:lnTo>
                      <a:pt x="193" y="1236"/>
                    </a:lnTo>
                    <a:lnTo>
                      <a:pt x="214" y="1242"/>
                    </a:lnTo>
                    <a:lnTo>
                      <a:pt x="236" y="1247"/>
                    </a:lnTo>
                    <a:lnTo>
                      <a:pt x="259" y="1254"/>
                    </a:lnTo>
                    <a:lnTo>
                      <a:pt x="283" y="1260"/>
                    </a:lnTo>
                    <a:lnTo>
                      <a:pt x="307" y="1264"/>
                    </a:lnTo>
                    <a:lnTo>
                      <a:pt x="333" y="1265"/>
                    </a:lnTo>
                    <a:lnTo>
                      <a:pt x="357" y="1263"/>
                    </a:lnTo>
                    <a:lnTo>
                      <a:pt x="380" y="1256"/>
                    </a:lnTo>
                    <a:lnTo>
                      <a:pt x="402" y="1245"/>
                    </a:lnTo>
                    <a:lnTo>
                      <a:pt x="423" y="1228"/>
                    </a:lnTo>
                    <a:lnTo>
                      <a:pt x="440" y="1204"/>
                    </a:lnTo>
                    <a:lnTo>
                      <a:pt x="455" y="1171"/>
                    </a:lnTo>
                    <a:lnTo>
                      <a:pt x="469" y="1130"/>
                    </a:lnTo>
                    <a:lnTo>
                      <a:pt x="477" y="1078"/>
                    </a:lnTo>
                    <a:lnTo>
                      <a:pt x="483" y="1017"/>
                    </a:lnTo>
                    <a:lnTo>
                      <a:pt x="484" y="944"/>
                    </a:lnTo>
                    <a:lnTo>
                      <a:pt x="482" y="789"/>
                    </a:lnTo>
                    <a:lnTo>
                      <a:pt x="478" y="638"/>
                    </a:lnTo>
                    <a:lnTo>
                      <a:pt x="474" y="496"/>
                    </a:lnTo>
                    <a:lnTo>
                      <a:pt x="467" y="369"/>
                    </a:lnTo>
                    <a:lnTo>
                      <a:pt x="458" y="257"/>
                    </a:lnTo>
                    <a:lnTo>
                      <a:pt x="442" y="165"/>
                    </a:lnTo>
                    <a:lnTo>
                      <a:pt x="421" y="95"/>
                    </a:lnTo>
                    <a:lnTo>
                      <a:pt x="394" y="52"/>
                    </a:lnTo>
                    <a:lnTo>
                      <a:pt x="378" y="39"/>
                    </a:lnTo>
                    <a:lnTo>
                      <a:pt x="360" y="27"/>
                    </a:lnTo>
                    <a:lnTo>
                      <a:pt x="340" y="17"/>
                    </a:lnTo>
                    <a:lnTo>
                      <a:pt x="321" y="10"/>
                    </a:lnTo>
                    <a:lnTo>
                      <a:pt x="300" y="5"/>
                    </a:lnTo>
                    <a:lnTo>
                      <a:pt x="279" y="1"/>
                    </a:lnTo>
                    <a:lnTo>
                      <a:pt x="257" y="0"/>
                    </a:lnTo>
                    <a:lnTo>
                      <a:pt x="236" y="1"/>
                    </a:lnTo>
                    <a:lnTo>
                      <a:pt x="217" y="3"/>
                    </a:lnTo>
                    <a:lnTo>
                      <a:pt x="197" y="9"/>
                    </a:lnTo>
                    <a:lnTo>
                      <a:pt x="178" y="17"/>
                    </a:lnTo>
                    <a:lnTo>
                      <a:pt x="162" y="27"/>
                    </a:lnTo>
                    <a:lnTo>
                      <a:pt x="146" y="38"/>
                    </a:lnTo>
                    <a:lnTo>
                      <a:pt x="133" y="52"/>
                    </a:lnTo>
                    <a:lnTo>
                      <a:pt x="122" y="67"/>
                    </a:lnTo>
                    <a:lnTo>
                      <a:pt x="113" y="86"/>
                    </a:lnTo>
                    <a:close/>
                  </a:path>
                </a:pathLst>
              </a:custGeom>
              <a:solidFill>
                <a:srgbClr val="F2DDC9"/>
              </a:solidFill>
              <a:ln w="9525">
                <a:noFill/>
                <a:round/>
                <a:headEnd/>
                <a:tailEnd/>
              </a:ln>
            </p:spPr>
            <p:txBody>
              <a:bodyPr/>
              <a:lstStyle/>
              <a:p>
                <a:endParaRPr lang="zh-CN" altLang="en-US"/>
              </a:p>
            </p:txBody>
          </p:sp>
          <p:sp>
            <p:nvSpPr>
              <p:cNvPr id="55348" name="Freeform 14"/>
              <p:cNvSpPr>
                <a:spLocks/>
              </p:cNvSpPr>
              <p:nvPr/>
            </p:nvSpPr>
            <p:spPr bwMode="auto">
              <a:xfrm>
                <a:off x="709" y="2031"/>
                <a:ext cx="83" cy="39"/>
              </a:xfrm>
              <a:custGeom>
                <a:avLst/>
                <a:gdLst>
                  <a:gd name="T0" fmla="*/ 1 w 411"/>
                  <a:gd name="T1" fmla="*/ 1 h 195"/>
                  <a:gd name="T2" fmla="*/ 2 w 411"/>
                  <a:gd name="T3" fmla="*/ 1 h 195"/>
                  <a:gd name="T4" fmla="*/ 2 w 411"/>
                  <a:gd name="T5" fmla="*/ 1 h 195"/>
                  <a:gd name="T6" fmla="*/ 2 w 411"/>
                  <a:gd name="T7" fmla="*/ 1 h 195"/>
                  <a:gd name="T8" fmla="*/ 2 w 411"/>
                  <a:gd name="T9" fmla="*/ 1 h 195"/>
                  <a:gd name="T10" fmla="*/ 2 w 411"/>
                  <a:gd name="T11" fmla="*/ 1 h 195"/>
                  <a:gd name="T12" fmla="*/ 3 w 411"/>
                  <a:gd name="T13" fmla="*/ 1 h 195"/>
                  <a:gd name="T14" fmla="*/ 3 w 411"/>
                  <a:gd name="T15" fmla="*/ 1 h 195"/>
                  <a:gd name="T16" fmla="*/ 3 w 411"/>
                  <a:gd name="T17" fmla="*/ 1 h 195"/>
                  <a:gd name="T18" fmla="*/ 3 w 411"/>
                  <a:gd name="T19" fmla="*/ 1 h 195"/>
                  <a:gd name="T20" fmla="*/ 3 w 411"/>
                  <a:gd name="T21" fmla="*/ 2 h 195"/>
                  <a:gd name="T22" fmla="*/ 3 w 411"/>
                  <a:gd name="T23" fmla="*/ 1 h 195"/>
                  <a:gd name="T24" fmla="*/ 3 w 411"/>
                  <a:gd name="T25" fmla="*/ 1 h 195"/>
                  <a:gd name="T26" fmla="*/ 3 w 411"/>
                  <a:gd name="T27" fmla="*/ 1 h 195"/>
                  <a:gd name="T28" fmla="*/ 3 w 411"/>
                  <a:gd name="T29" fmla="*/ 1 h 195"/>
                  <a:gd name="T30" fmla="*/ 3 w 411"/>
                  <a:gd name="T31" fmla="*/ 1 h 195"/>
                  <a:gd name="T32" fmla="*/ 3 w 411"/>
                  <a:gd name="T33" fmla="*/ 1 h 195"/>
                  <a:gd name="T34" fmla="*/ 3 w 411"/>
                  <a:gd name="T35" fmla="*/ 0 h 195"/>
                  <a:gd name="T36" fmla="*/ 3 w 411"/>
                  <a:gd name="T37" fmla="*/ 0 h 195"/>
                  <a:gd name="T38" fmla="*/ 3 w 411"/>
                  <a:gd name="T39" fmla="*/ 0 h 195"/>
                  <a:gd name="T40" fmla="*/ 3 w 411"/>
                  <a:gd name="T41" fmla="*/ 0 h 195"/>
                  <a:gd name="T42" fmla="*/ 2 w 411"/>
                  <a:gd name="T43" fmla="*/ 0 h 195"/>
                  <a:gd name="T44" fmla="*/ 2 w 411"/>
                  <a:gd name="T45" fmla="*/ 0 h 195"/>
                  <a:gd name="T46" fmla="*/ 2 w 411"/>
                  <a:gd name="T47" fmla="*/ 0 h 195"/>
                  <a:gd name="T48" fmla="*/ 2 w 411"/>
                  <a:gd name="T49" fmla="*/ 0 h 195"/>
                  <a:gd name="T50" fmla="*/ 2 w 411"/>
                  <a:gd name="T51" fmla="*/ 0 h 195"/>
                  <a:gd name="T52" fmla="*/ 1 w 411"/>
                  <a:gd name="T53" fmla="*/ 0 h 195"/>
                  <a:gd name="T54" fmla="*/ 1 w 411"/>
                  <a:gd name="T55" fmla="*/ 0 h 195"/>
                  <a:gd name="T56" fmla="*/ 1 w 411"/>
                  <a:gd name="T57" fmla="*/ 0 h 195"/>
                  <a:gd name="T58" fmla="*/ 1 w 411"/>
                  <a:gd name="T59" fmla="*/ 0 h 195"/>
                  <a:gd name="T60" fmla="*/ 1 w 411"/>
                  <a:gd name="T61" fmla="*/ 0 h 195"/>
                  <a:gd name="T62" fmla="*/ 1 w 411"/>
                  <a:gd name="T63" fmla="*/ 0 h 195"/>
                  <a:gd name="T64" fmla="*/ 0 w 411"/>
                  <a:gd name="T65" fmla="*/ 0 h 195"/>
                  <a:gd name="T66" fmla="*/ 0 w 411"/>
                  <a:gd name="T67" fmla="*/ 1 h 195"/>
                  <a:gd name="T68" fmla="*/ 0 w 411"/>
                  <a:gd name="T69" fmla="*/ 1 h 195"/>
                  <a:gd name="T70" fmla="*/ 0 w 411"/>
                  <a:gd name="T71" fmla="*/ 1 h 195"/>
                  <a:gd name="T72" fmla="*/ 0 w 411"/>
                  <a:gd name="T73" fmla="*/ 1 h 195"/>
                  <a:gd name="T74" fmla="*/ 0 w 411"/>
                  <a:gd name="T75" fmla="*/ 1 h 195"/>
                  <a:gd name="T76" fmla="*/ 0 w 411"/>
                  <a:gd name="T77" fmla="*/ 1 h 195"/>
                  <a:gd name="T78" fmla="*/ 0 w 411"/>
                  <a:gd name="T79" fmla="*/ 1 h 195"/>
                  <a:gd name="T80" fmla="*/ 0 w 411"/>
                  <a:gd name="T81" fmla="*/ 2 h 195"/>
                  <a:gd name="T82" fmla="*/ 0 w 411"/>
                  <a:gd name="T83" fmla="*/ 2 h 195"/>
                  <a:gd name="T84" fmla="*/ 0 w 411"/>
                  <a:gd name="T85" fmla="*/ 2 h 195"/>
                  <a:gd name="T86" fmla="*/ 0 w 411"/>
                  <a:gd name="T87" fmla="*/ 2 h 195"/>
                  <a:gd name="T88" fmla="*/ 0 w 411"/>
                  <a:gd name="T89" fmla="*/ 2 h 195"/>
                  <a:gd name="T90" fmla="*/ 0 w 411"/>
                  <a:gd name="T91" fmla="*/ 1 h 195"/>
                  <a:gd name="T92" fmla="*/ 0 w 411"/>
                  <a:gd name="T93" fmla="*/ 1 h 195"/>
                  <a:gd name="T94" fmla="*/ 0 w 411"/>
                  <a:gd name="T95" fmla="*/ 1 h 195"/>
                  <a:gd name="T96" fmla="*/ 0 w 411"/>
                  <a:gd name="T97" fmla="*/ 1 h 195"/>
                  <a:gd name="T98" fmla="*/ 0 w 411"/>
                  <a:gd name="T99" fmla="*/ 1 h 195"/>
                  <a:gd name="T100" fmla="*/ 0 w 411"/>
                  <a:gd name="T101" fmla="*/ 1 h 195"/>
                  <a:gd name="T102" fmla="*/ 1 w 411"/>
                  <a:gd name="T103" fmla="*/ 1 h 195"/>
                  <a:gd name="T104" fmla="*/ 1 w 411"/>
                  <a:gd name="T105" fmla="*/ 1 h 195"/>
                  <a:gd name="T106" fmla="*/ 1 w 411"/>
                  <a:gd name="T107" fmla="*/ 1 h 195"/>
                  <a:gd name="T108" fmla="*/ 1 w 411"/>
                  <a:gd name="T109" fmla="*/ 1 h 195"/>
                  <a:gd name="T110" fmla="*/ 1 w 411"/>
                  <a:gd name="T111" fmla="*/ 1 h 195"/>
                  <a:gd name="T112" fmla="*/ 1 w 411"/>
                  <a:gd name="T113" fmla="*/ 1 h 1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1"/>
                  <a:gd name="T172" fmla="*/ 0 h 195"/>
                  <a:gd name="T173" fmla="*/ 411 w 411"/>
                  <a:gd name="T174" fmla="*/ 195 h 1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1" h="195">
                    <a:moveTo>
                      <a:pt x="184" y="81"/>
                    </a:moveTo>
                    <a:lnTo>
                      <a:pt x="191" y="83"/>
                    </a:lnTo>
                    <a:lnTo>
                      <a:pt x="207" y="88"/>
                    </a:lnTo>
                    <a:lnTo>
                      <a:pt x="231" y="96"/>
                    </a:lnTo>
                    <a:lnTo>
                      <a:pt x="261" y="106"/>
                    </a:lnTo>
                    <a:lnTo>
                      <a:pt x="291" y="119"/>
                    </a:lnTo>
                    <a:lnTo>
                      <a:pt x="319" y="134"/>
                    </a:lnTo>
                    <a:lnTo>
                      <a:pt x="343" y="153"/>
                    </a:lnTo>
                    <a:lnTo>
                      <a:pt x="358" y="173"/>
                    </a:lnTo>
                    <a:lnTo>
                      <a:pt x="371" y="187"/>
                    </a:lnTo>
                    <a:lnTo>
                      <a:pt x="384" y="188"/>
                    </a:lnTo>
                    <a:lnTo>
                      <a:pt x="396" y="179"/>
                    </a:lnTo>
                    <a:lnTo>
                      <a:pt x="406" y="162"/>
                    </a:lnTo>
                    <a:lnTo>
                      <a:pt x="411" y="140"/>
                    </a:lnTo>
                    <a:lnTo>
                      <a:pt x="410" y="114"/>
                    </a:lnTo>
                    <a:lnTo>
                      <a:pt x="400" y="89"/>
                    </a:lnTo>
                    <a:lnTo>
                      <a:pt x="379" y="66"/>
                    </a:lnTo>
                    <a:lnTo>
                      <a:pt x="365" y="55"/>
                    </a:lnTo>
                    <a:lnTo>
                      <a:pt x="349" y="45"/>
                    </a:lnTo>
                    <a:lnTo>
                      <a:pt x="331" y="35"/>
                    </a:lnTo>
                    <a:lnTo>
                      <a:pt x="311" y="27"/>
                    </a:lnTo>
                    <a:lnTo>
                      <a:pt x="291" y="19"/>
                    </a:lnTo>
                    <a:lnTo>
                      <a:pt x="269" y="12"/>
                    </a:lnTo>
                    <a:lnTo>
                      <a:pt x="246" y="7"/>
                    </a:lnTo>
                    <a:lnTo>
                      <a:pt x="224" y="2"/>
                    </a:lnTo>
                    <a:lnTo>
                      <a:pt x="200" y="0"/>
                    </a:lnTo>
                    <a:lnTo>
                      <a:pt x="178" y="0"/>
                    </a:lnTo>
                    <a:lnTo>
                      <a:pt x="155" y="1"/>
                    </a:lnTo>
                    <a:lnTo>
                      <a:pt x="133" y="5"/>
                    </a:lnTo>
                    <a:lnTo>
                      <a:pt x="112" y="10"/>
                    </a:lnTo>
                    <a:lnTo>
                      <a:pt x="92" y="18"/>
                    </a:lnTo>
                    <a:lnTo>
                      <a:pt x="74" y="29"/>
                    </a:lnTo>
                    <a:lnTo>
                      <a:pt x="57" y="42"/>
                    </a:lnTo>
                    <a:lnTo>
                      <a:pt x="31" y="71"/>
                    </a:lnTo>
                    <a:lnTo>
                      <a:pt x="13" y="96"/>
                    </a:lnTo>
                    <a:lnTo>
                      <a:pt x="3" y="119"/>
                    </a:lnTo>
                    <a:lnTo>
                      <a:pt x="0" y="139"/>
                    </a:lnTo>
                    <a:lnTo>
                      <a:pt x="2" y="156"/>
                    </a:lnTo>
                    <a:lnTo>
                      <a:pt x="7" y="169"/>
                    </a:lnTo>
                    <a:lnTo>
                      <a:pt x="14" y="180"/>
                    </a:lnTo>
                    <a:lnTo>
                      <a:pt x="23" y="188"/>
                    </a:lnTo>
                    <a:lnTo>
                      <a:pt x="32" y="192"/>
                    </a:lnTo>
                    <a:lnTo>
                      <a:pt x="38" y="195"/>
                    </a:lnTo>
                    <a:lnTo>
                      <a:pt x="45" y="193"/>
                    </a:lnTo>
                    <a:lnTo>
                      <a:pt x="51" y="190"/>
                    </a:lnTo>
                    <a:lnTo>
                      <a:pt x="54" y="184"/>
                    </a:lnTo>
                    <a:lnTo>
                      <a:pt x="57" y="174"/>
                    </a:lnTo>
                    <a:lnTo>
                      <a:pt x="58" y="162"/>
                    </a:lnTo>
                    <a:lnTo>
                      <a:pt x="57" y="146"/>
                    </a:lnTo>
                    <a:lnTo>
                      <a:pt x="57" y="131"/>
                    </a:lnTo>
                    <a:lnTo>
                      <a:pt x="61" y="116"/>
                    </a:lnTo>
                    <a:lnTo>
                      <a:pt x="70" y="103"/>
                    </a:lnTo>
                    <a:lnTo>
                      <a:pt x="83" y="94"/>
                    </a:lnTo>
                    <a:lnTo>
                      <a:pt x="102" y="86"/>
                    </a:lnTo>
                    <a:lnTo>
                      <a:pt x="124" y="80"/>
                    </a:lnTo>
                    <a:lnTo>
                      <a:pt x="151" y="79"/>
                    </a:lnTo>
                    <a:lnTo>
                      <a:pt x="184" y="81"/>
                    </a:lnTo>
                    <a:close/>
                  </a:path>
                </a:pathLst>
              </a:custGeom>
              <a:solidFill>
                <a:srgbClr val="FFFFFF"/>
              </a:solidFill>
              <a:ln w="9525">
                <a:noFill/>
                <a:round/>
                <a:headEnd/>
                <a:tailEnd/>
              </a:ln>
            </p:spPr>
            <p:txBody>
              <a:bodyPr/>
              <a:lstStyle/>
              <a:p>
                <a:endParaRPr lang="zh-CN" altLang="en-US"/>
              </a:p>
            </p:txBody>
          </p:sp>
          <p:sp>
            <p:nvSpPr>
              <p:cNvPr id="55349" name="Freeform 15"/>
              <p:cNvSpPr>
                <a:spLocks/>
              </p:cNvSpPr>
              <p:nvPr/>
            </p:nvSpPr>
            <p:spPr bwMode="auto">
              <a:xfrm>
                <a:off x="710" y="2032"/>
                <a:ext cx="80" cy="37"/>
              </a:xfrm>
              <a:custGeom>
                <a:avLst/>
                <a:gdLst>
                  <a:gd name="T0" fmla="*/ 0 w 399"/>
                  <a:gd name="T1" fmla="*/ 1 h 181"/>
                  <a:gd name="T2" fmla="*/ 1 w 399"/>
                  <a:gd name="T3" fmla="*/ 1 h 181"/>
                  <a:gd name="T4" fmla="*/ 1 w 399"/>
                  <a:gd name="T5" fmla="*/ 1 h 181"/>
                  <a:gd name="T6" fmla="*/ 1 w 399"/>
                  <a:gd name="T7" fmla="*/ 1 h 181"/>
                  <a:gd name="T8" fmla="*/ 2 w 399"/>
                  <a:gd name="T9" fmla="*/ 1 h 181"/>
                  <a:gd name="T10" fmla="*/ 2 w 399"/>
                  <a:gd name="T11" fmla="*/ 1 h 181"/>
                  <a:gd name="T12" fmla="*/ 2 w 399"/>
                  <a:gd name="T13" fmla="*/ 1 h 181"/>
                  <a:gd name="T14" fmla="*/ 3 w 399"/>
                  <a:gd name="T15" fmla="*/ 1 h 181"/>
                  <a:gd name="T16" fmla="*/ 3 w 399"/>
                  <a:gd name="T17" fmla="*/ 1 h 181"/>
                  <a:gd name="T18" fmla="*/ 3 w 399"/>
                  <a:gd name="T19" fmla="*/ 1 h 181"/>
                  <a:gd name="T20" fmla="*/ 3 w 399"/>
                  <a:gd name="T21" fmla="*/ 1 h 181"/>
                  <a:gd name="T22" fmla="*/ 3 w 399"/>
                  <a:gd name="T23" fmla="*/ 1 h 181"/>
                  <a:gd name="T24" fmla="*/ 3 w 399"/>
                  <a:gd name="T25" fmla="*/ 1 h 181"/>
                  <a:gd name="T26" fmla="*/ 3 w 399"/>
                  <a:gd name="T27" fmla="*/ 1 h 181"/>
                  <a:gd name="T28" fmla="*/ 3 w 399"/>
                  <a:gd name="T29" fmla="*/ 1 h 181"/>
                  <a:gd name="T30" fmla="*/ 3 w 399"/>
                  <a:gd name="T31" fmla="*/ 1 h 181"/>
                  <a:gd name="T32" fmla="*/ 3 w 399"/>
                  <a:gd name="T33" fmla="*/ 0 h 181"/>
                  <a:gd name="T34" fmla="*/ 3 w 399"/>
                  <a:gd name="T35" fmla="*/ 0 h 181"/>
                  <a:gd name="T36" fmla="*/ 2 w 399"/>
                  <a:gd name="T37" fmla="*/ 0 h 181"/>
                  <a:gd name="T38" fmla="*/ 2 w 399"/>
                  <a:gd name="T39" fmla="*/ 0 h 181"/>
                  <a:gd name="T40" fmla="*/ 1 w 399"/>
                  <a:gd name="T41" fmla="*/ 0 h 181"/>
                  <a:gd name="T42" fmla="*/ 1 w 399"/>
                  <a:gd name="T43" fmla="*/ 0 h 181"/>
                  <a:gd name="T44" fmla="*/ 1 w 399"/>
                  <a:gd name="T45" fmla="*/ 0 h 181"/>
                  <a:gd name="T46" fmla="*/ 1 w 399"/>
                  <a:gd name="T47" fmla="*/ 0 h 181"/>
                  <a:gd name="T48" fmla="*/ 0 w 399"/>
                  <a:gd name="T49" fmla="*/ 0 h 181"/>
                  <a:gd name="T50" fmla="*/ 0 w 399"/>
                  <a:gd name="T51" fmla="*/ 1 h 181"/>
                  <a:gd name="T52" fmla="*/ 0 w 399"/>
                  <a:gd name="T53" fmla="*/ 1 h 181"/>
                  <a:gd name="T54" fmla="*/ 0 w 399"/>
                  <a:gd name="T55" fmla="*/ 1 h 181"/>
                  <a:gd name="T56" fmla="*/ 0 w 399"/>
                  <a:gd name="T57" fmla="*/ 1 h 181"/>
                  <a:gd name="T58" fmla="*/ 0 w 399"/>
                  <a:gd name="T59" fmla="*/ 1 h 181"/>
                  <a:gd name="T60" fmla="*/ 0 w 399"/>
                  <a:gd name="T61" fmla="*/ 1 h 181"/>
                  <a:gd name="T62" fmla="*/ 0 w 399"/>
                  <a:gd name="T63" fmla="*/ 1 h 181"/>
                  <a:gd name="T64" fmla="*/ 0 w 399"/>
                  <a:gd name="T65" fmla="*/ 2 h 181"/>
                  <a:gd name="T66" fmla="*/ 0 w 399"/>
                  <a:gd name="T67" fmla="*/ 1 h 18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99"/>
                  <a:gd name="T103" fmla="*/ 0 h 181"/>
                  <a:gd name="T104" fmla="*/ 399 w 399"/>
                  <a:gd name="T105" fmla="*/ 181 h 18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99" h="181">
                    <a:moveTo>
                      <a:pt x="49" y="131"/>
                    </a:moveTo>
                    <a:lnTo>
                      <a:pt x="51" y="116"/>
                    </a:lnTo>
                    <a:lnTo>
                      <a:pt x="57" y="102"/>
                    </a:lnTo>
                    <a:lnTo>
                      <a:pt x="67" y="89"/>
                    </a:lnTo>
                    <a:lnTo>
                      <a:pt x="82" y="78"/>
                    </a:lnTo>
                    <a:lnTo>
                      <a:pt x="100" y="70"/>
                    </a:lnTo>
                    <a:lnTo>
                      <a:pt x="123" y="66"/>
                    </a:lnTo>
                    <a:lnTo>
                      <a:pt x="151" y="66"/>
                    </a:lnTo>
                    <a:lnTo>
                      <a:pt x="181" y="71"/>
                    </a:lnTo>
                    <a:lnTo>
                      <a:pt x="194" y="74"/>
                    </a:lnTo>
                    <a:lnTo>
                      <a:pt x="214" y="80"/>
                    </a:lnTo>
                    <a:lnTo>
                      <a:pt x="238" y="89"/>
                    </a:lnTo>
                    <a:lnTo>
                      <a:pt x="267" y="99"/>
                    </a:lnTo>
                    <a:lnTo>
                      <a:pt x="294" y="111"/>
                    </a:lnTo>
                    <a:lnTo>
                      <a:pt x="319" y="125"/>
                    </a:lnTo>
                    <a:lnTo>
                      <a:pt x="340" y="140"/>
                    </a:lnTo>
                    <a:lnTo>
                      <a:pt x="354" y="158"/>
                    </a:lnTo>
                    <a:lnTo>
                      <a:pt x="361" y="168"/>
                    </a:lnTo>
                    <a:lnTo>
                      <a:pt x="368" y="172"/>
                    </a:lnTo>
                    <a:lnTo>
                      <a:pt x="375" y="174"/>
                    </a:lnTo>
                    <a:lnTo>
                      <a:pt x="382" y="172"/>
                    </a:lnTo>
                    <a:lnTo>
                      <a:pt x="388" y="167"/>
                    </a:lnTo>
                    <a:lnTo>
                      <a:pt x="394" y="159"/>
                    </a:lnTo>
                    <a:lnTo>
                      <a:pt x="397" y="148"/>
                    </a:lnTo>
                    <a:lnTo>
                      <a:pt x="399" y="136"/>
                    </a:lnTo>
                    <a:lnTo>
                      <a:pt x="399" y="127"/>
                    </a:lnTo>
                    <a:lnTo>
                      <a:pt x="399" y="117"/>
                    </a:lnTo>
                    <a:lnTo>
                      <a:pt x="397" y="107"/>
                    </a:lnTo>
                    <a:lnTo>
                      <a:pt x="394" y="97"/>
                    </a:lnTo>
                    <a:lnTo>
                      <a:pt x="389" y="89"/>
                    </a:lnTo>
                    <a:lnTo>
                      <a:pt x="383" y="79"/>
                    </a:lnTo>
                    <a:lnTo>
                      <a:pt x="375" y="69"/>
                    </a:lnTo>
                    <a:lnTo>
                      <a:pt x="365" y="60"/>
                    </a:lnTo>
                    <a:lnTo>
                      <a:pt x="351" y="49"/>
                    </a:lnTo>
                    <a:lnTo>
                      <a:pt x="334" y="39"/>
                    </a:lnTo>
                    <a:lnTo>
                      <a:pt x="315" y="29"/>
                    </a:lnTo>
                    <a:lnTo>
                      <a:pt x="295" y="21"/>
                    </a:lnTo>
                    <a:lnTo>
                      <a:pt x="273" y="13"/>
                    </a:lnTo>
                    <a:lnTo>
                      <a:pt x="250" y="7"/>
                    </a:lnTo>
                    <a:lnTo>
                      <a:pt x="227" y="3"/>
                    </a:lnTo>
                    <a:lnTo>
                      <a:pt x="204" y="1"/>
                    </a:lnTo>
                    <a:lnTo>
                      <a:pt x="183" y="0"/>
                    </a:lnTo>
                    <a:lnTo>
                      <a:pt x="163" y="1"/>
                    </a:lnTo>
                    <a:lnTo>
                      <a:pt x="143" y="3"/>
                    </a:lnTo>
                    <a:lnTo>
                      <a:pt x="123" y="6"/>
                    </a:lnTo>
                    <a:lnTo>
                      <a:pt x="106" y="12"/>
                    </a:lnTo>
                    <a:lnTo>
                      <a:pt x="88" y="19"/>
                    </a:lnTo>
                    <a:lnTo>
                      <a:pt x="72" y="28"/>
                    </a:lnTo>
                    <a:lnTo>
                      <a:pt x="57" y="39"/>
                    </a:lnTo>
                    <a:lnTo>
                      <a:pt x="49" y="47"/>
                    </a:lnTo>
                    <a:lnTo>
                      <a:pt x="41" y="56"/>
                    </a:lnTo>
                    <a:lnTo>
                      <a:pt x="34" y="63"/>
                    </a:lnTo>
                    <a:lnTo>
                      <a:pt x="28" y="71"/>
                    </a:lnTo>
                    <a:lnTo>
                      <a:pt x="22" y="79"/>
                    </a:lnTo>
                    <a:lnTo>
                      <a:pt x="17" y="86"/>
                    </a:lnTo>
                    <a:lnTo>
                      <a:pt x="12" y="94"/>
                    </a:lnTo>
                    <a:lnTo>
                      <a:pt x="9" y="102"/>
                    </a:lnTo>
                    <a:lnTo>
                      <a:pt x="3" y="117"/>
                    </a:lnTo>
                    <a:lnTo>
                      <a:pt x="0" y="131"/>
                    </a:lnTo>
                    <a:lnTo>
                      <a:pt x="2" y="144"/>
                    </a:lnTo>
                    <a:lnTo>
                      <a:pt x="4" y="152"/>
                    </a:lnTo>
                    <a:lnTo>
                      <a:pt x="6" y="159"/>
                    </a:lnTo>
                    <a:lnTo>
                      <a:pt x="10" y="166"/>
                    </a:lnTo>
                    <a:lnTo>
                      <a:pt x="15" y="172"/>
                    </a:lnTo>
                    <a:lnTo>
                      <a:pt x="20" y="176"/>
                    </a:lnTo>
                    <a:lnTo>
                      <a:pt x="33" y="181"/>
                    </a:lnTo>
                    <a:lnTo>
                      <a:pt x="42" y="174"/>
                    </a:lnTo>
                    <a:lnTo>
                      <a:pt x="48" y="158"/>
                    </a:lnTo>
                    <a:lnTo>
                      <a:pt x="49" y="131"/>
                    </a:lnTo>
                    <a:close/>
                  </a:path>
                </a:pathLst>
              </a:custGeom>
              <a:solidFill>
                <a:srgbClr val="D1BAB2"/>
              </a:solidFill>
              <a:ln w="9525">
                <a:noFill/>
                <a:round/>
                <a:headEnd/>
                <a:tailEnd/>
              </a:ln>
            </p:spPr>
            <p:txBody>
              <a:bodyPr/>
              <a:lstStyle/>
              <a:p>
                <a:endParaRPr lang="zh-CN" altLang="en-US"/>
              </a:p>
            </p:txBody>
          </p:sp>
          <p:sp>
            <p:nvSpPr>
              <p:cNvPr id="55350" name="Freeform 16"/>
              <p:cNvSpPr>
                <a:spLocks/>
              </p:cNvSpPr>
              <p:nvPr/>
            </p:nvSpPr>
            <p:spPr bwMode="auto">
              <a:xfrm>
                <a:off x="711" y="2033"/>
                <a:ext cx="78" cy="34"/>
              </a:xfrm>
              <a:custGeom>
                <a:avLst/>
                <a:gdLst>
                  <a:gd name="T0" fmla="*/ 0 w 388"/>
                  <a:gd name="T1" fmla="*/ 1 h 166"/>
                  <a:gd name="T2" fmla="*/ 0 w 388"/>
                  <a:gd name="T3" fmla="*/ 1 h 166"/>
                  <a:gd name="T4" fmla="*/ 1 w 388"/>
                  <a:gd name="T5" fmla="*/ 0 h 166"/>
                  <a:gd name="T6" fmla="*/ 1 w 388"/>
                  <a:gd name="T7" fmla="*/ 0 h 166"/>
                  <a:gd name="T8" fmla="*/ 2 w 388"/>
                  <a:gd name="T9" fmla="*/ 1 h 166"/>
                  <a:gd name="T10" fmla="*/ 2 w 388"/>
                  <a:gd name="T11" fmla="*/ 1 h 166"/>
                  <a:gd name="T12" fmla="*/ 2 w 388"/>
                  <a:gd name="T13" fmla="*/ 1 h 166"/>
                  <a:gd name="T14" fmla="*/ 3 w 388"/>
                  <a:gd name="T15" fmla="*/ 1 h 166"/>
                  <a:gd name="T16" fmla="*/ 3 w 388"/>
                  <a:gd name="T17" fmla="*/ 1 h 166"/>
                  <a:gd name="T18" fmla="*/ 3 w 388"/>
                  <a:gd name="T19" fmla="*/ 1 h 166"/>
                  <a:gd name="T20" fmla="*/ 3 w 388"/>
                  <a:gd name="T21" fmla="*/ 1 h 166"/>
                  <a:gd name="T22" fmla="*/ 3 w 388"/>
                  <a:gd name="T23" fmla="*/ 1 h 166"/>
                  <a:gd name="T24" fmla="*/ 3 w 388"/>
                  <a:gd name="T25" fmla="*/ 1 h 166"/>
                  <a:gd name="T26" fmla="*/ 3 w 388"/>
                  <a:gd name="T27" fmla="*/ 1 h 166"/>
                  <a:gd name="T28" fmla="*/ 3 w 388"/>
                  <a:gd name="T29" fmla="*/ 1 h 166"/>
                  <a:gd name="T30" fmla="*/ 3 w 388"/>
                  <a:gd name="T31" fmla="*/ 1 h 166"/>
                  <a:gd name="T32" fmla="*/ 3 w 388"/>
                  <a:gd name="T33" fmla="*/ 0 h 166"/>
                  <a:gd name="T34" fmla="*/ 2 w 388"/>
                  <a:gd name="T35" fmla="*/ 0 h 166"/>
                  <a:gd name="T36" fmla="*/ 2 w 388"/>
                  <a:gd name="T37" fmla="*/ 0 h 166"/>
                  <a:gd name="T38" fmla="*/ 2 w 388"/>
                  <a:gd name="T39" fmla="*/ 0 h 166"/>
                  <a:gd name="T40" fmla="*/ 1 w 388"/>
                  <a:gd name="T41" fmla="*/ 0 h 166"/>
                  <a:gd name="T42" fmla="*/ 1 w 388"/>
                  <a:gd name="T43" fmla="*/ 0 h 166"/>
                  <a:gd name="T44" fmla="*/ 1 w 388"/>
                  <a:gd name="T45" fmla="*/ 0 h 166"/>
                  <a:gd name="T46" fmla="*/ 1 w 388"/>
                  <a:gd name="T47" fmla="*/ 0 h 166"/>
                  <a:gd name="T48" fmla="*/ 0 w 388"/>
                  <a:gd name="T49" fmla="*/ 0 h 166"/>
                  <a:gd name="T50" fmla="*/ 0 w 388"/>
                  <a:gd name="T51" fmla="*/ 0 h 166"/>
                  <a:gd name="T52" fmla="*/ 0 w 388"/>
                  <a:gd name="T53" fmla="*/ 1 h 166"/>
                  <a:gd name="T54" fmla="*/ 0 w 388"/>
                  <a:gd name="T55" fmla="*/ 1 h 166"/>
                  <a:gd name="T56" fmla="*/ 0 w 388"/>
                  <a:gd name="T57" fmla="*/ 1 h 166"/>
                  <a:gd name="T58" fmla="*/ 0 w 388"/>
                  <a:gd name="T59" fmla="*/ 1 h 166"/>
                  <a:gd name="T60" fmla="*/ 0 w 388"/>
                  <a:gd name="T61" fmla="*/ 1 h 166"/>
                  <a:gd name="T62" fmla="*/ 0 w 388"/>
                  <a:gd name="T63" fmla="*/ 1 h 166"/>
                  <a:gd name="T64" fmla="*/ 0 w 388"/>
                  <a:gd name="T65" fmla="*/ 1 h 166"/>
                  <a:gd name="T66" fmla="*/ 0 w 388"/>
                  <a:gd name="T67" fmla="*/ 1 h 16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8"/>
                  <a:gd name="T103" fmla="*/ 0 h 166"/>
                  <a:gd name="T104" fmla="*/ 388 w 388"/>
                  <a:gd name="T105" fmla="*/ 166 h 16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8" h="166">
                    <a:moveTo>
                      <a:pt x="38" y="115"/>
                    </a:moveTo>
                    <a:lnTo>
                      <a:pt x="42" y="102"/>
                    </a:lnTo>
                    <a:lnTo>
                      <a:pt x="49" y="88"/>
                    </a:lnTo>
                    <a:lnTo>
                      <a:pt x="61" y="76"/>
                    </a:lnTo>
                    <a:lnTo>
                      <a:pt x="77" y="66"/>
                    </a:lnTo>
                    <a:lnTo>
                      <a:pt x="96" y="58"/>
                    </a:lnTo>
                    <a:lnTo>
                      <a:pt x="119" y="55"/>
                    </a:lnTo>
                    <a:lnTo>
                      <a:pt x="147" y="55"/>
                    </a:lnTo>
                    <a:lnTo>
                      <a:pt x="178" y="61"/>
                    </a:lnTo>
                    <a:lnTo>
                      <a:pt x="196" y="66"/>
                    </a:lnTo>
                    <a:lnTo>
                      <a:pt x="218" y="73"/>
                    </a:lnTo>
                    <a:lnTo>
                      <a:pt x="243" y="80"/>
                    </a:lnTo>
                    <a:lnTo>
                      <a:pt x="270" y="90"/>
                    </a:lnTo>
                    <a:lnTo>
                      <a:pt x="295" y="102"/>
                    </a:lnTo>
                    <a:lnTo>
                      <a:pt x="318" y="114"/>
                    </a:lnTo>
                    <a:lnTo>
                      <a:pt x="335" y="129"/>
                    </a:lnTo>
                    <a:lnTo>
                      <a:pt x="347" y="143"/>
                    </a:lnTo>
                    <a:lnTo>
                      <a:pt x="354" y="152"/>
                    </a:lnTo>
                    <a:lnTo>
                      <a:pt x="361" y="157"/>
                    </a:lnTo>
                    <a:lnTo>
                      <a:pt x="368" y="158"/>
                    </a:lnTo>
                    <a:lnTo>
                      <a:pt x="375" y="157"/>
                    </a:lnTo>
                    <a:lnTo>
                      <a:pt x="380" y="153"/>
                    </a:lnTo>
                    <a:lnTo>
                      <a:pt x="385" y="145"/>
                    </a:lnTo>
                    <a:lnTo>
                      <a:pt x="388" y="135"/>
                    </a:lnTo>
                    <a:lnTo>
                      <a:pt x="388" y="122"/>
                    </a:lnTo>
                    <a:lnTo>
                      <a:pt x="387" y="114"/>
                    </a:lnTo>
                    <a:lnTo>
                      <a:pt x="385" y="106"/>
                    </a:lnTo>
                    <a:lnTo>
                      <a:pt x="381" y="97"/>
                    </a:lnTo>
                    <a:lnTo>
                      <a:pt x="378" y="88"/>
                    </a:lnTo>
                    <a:lnTo>
                      <a:pt x="373" y="79"/>
                    </a:lnTo>
                    <a:lnTo>
                      <a:pt x="366" y="70"/>
                    </a:lnTo>
                    <a:lnTo>
                      <a:pt x="358" y="62"/>
                    </a:lnTo>
                    <a:lnTo>
                      <a:pt x="350" y="54"/>
                    </a:lnTo>
                    <a:lnTo>
                      <a:pt x="335" y="43"/>
                    </a:lnTo>
                    <a:lnTo>
                      <a:pt x="319" y="33"/>
                    </a:lnTo>
                    <a:lnTo>
                      <a:pt x="301" y="24"/>
                    </a:lnTo>
                    <a:lnTo>
                      <a:pt x="282" y="17"/>
                    </a:lnTo>
                    <a:lnTo>
                      <a:pt x="262" y="10"/>
                    </a:lnTo>
                    <a:lnTo>
                      <a:pt x="240" y="5"/>
                    </a:lnTo>
                    <a:lnTo>
                      <a:pt x="218" y="1"/>
                    </a:lnTo>
                    <a:lnTo>
                      <a:pt x="196" y="0"/>
                    </a:lnTo>
                    <a:lnTo>
                      <a:pt x="175" y="0"/>
                    </a:lnTo>
                    <a:lnTo>
                      <a:pt x="156" y="1"/>
                    </a:lnTo>
                    <a:lnTo>
                      <a:pt x="136" y="4"/>
                    </a:lnTo>
                    <a:lnTo>
                      <a:pt x="118" y="7"/>
                    </a:lnTo>
                    <a:lnTo>
                      <a:pt x="101" y="12"/>
                    </a:lnTo>
                    <a:lnTo>
                      <a:pt x="85" y="18"/>
                    </a:lnTo>
                    <a:lnTo>
                      <a:pt x="70" y="25"/>
                    </a:lnTo>
                    <a:lnTo>
                      <a:pt x="57" y="35"/>
                    </a:lnTo>
                    <a:lnTo>
                      <a:pt x="49" y="42"/>
                    </a:lnTo>
                    <a:lnTo>
                      <a:pt x="42" y="50"/>
                    </a:lnTo>
                    <a:lnTo>
                      <a:pt x="35" y="56"/>
                    </a:lnTo>
                    <a:lnTo>
                      <a:pt x="30" y="63"/>
                    </a:lnTo>
                    <a:lnTo>
                      <a:pt x="24" y="70"/>
                    </a:lnTo>
                    <a:lnTo>
                      <a:pt x="19" y="77"/>
                    </a:lnTo>
                    <a:lnTo>
                      <a:pt x="14" y="85"/>
                    </a:lnTo>
                    <a:lnTo>
                      <a:pt x="10" y="91"/>
                    </a:lnTo>
                    <a:lnTo>
                      <a:pt x="3" y="107"/>
                    </a:lnTo>
                    <a:lnTo>
                      <a:pt x="0" y="121"/>
                    </a:lnTo>
                    <a:lnTo>
                      <a:pt x="0" y="132"/>
                    </a:lnTo>
                    <a:lnTo>
                      <a:pt x="1" y="140"/>
                    </a:lnTo>
                    <a:lnTo>
                      <a:pt x="3" y="145"/>
                    </a:lnTo>
                    <a:lnTo>
                      <a:pt x="5" y="152"/>
                    </a:lnTo>
                    <a:lnTo>
                      <a:pt x="9" y="159"/>
                    </a:lnTo>
                    <a:lnTo>
                      <a:pt x="15" y="165"/>
                    </a:lnTo>
                    <a:lnTo>
                      <a:pt x="26" y="166"/>
                    </a:lnTo>
                    <a:lnTo>
                      <a:pt x="32" y="157"/>
                    </a:lnTo>
                    <a:lnTo>
                      <a:pt x="35" y="140"/>
                    </a:lnTo>
                    <a:lnTo>
                      <a:pt x="38" y="115"/>
                    </a:lnTo>
                    <a:close/>
                  </a:path>
                </a:pathLst>
              </a:custGeom>
              <a:solidFill>
                <a:srgbClr val="A07266"/>
              </a:solidFill>
              <a:ln w="9525">
                <a:noFill/>
                <a:round/>
                <a:headEnd/>
                <a:tailEnd/>
              </a:ln>
            </p:spPr>
            <p:txBody>
              <a:bodyPr/>
              <a:lstStyle/>
              <a:p>
                <a:endParaRPr lang="zh-CN" altLang="en-US"/>
              </a:p>
            </p:txBody>
          </p:sp>
          <p:sp>
            <p:nvSpPr>
              <p:cNvPr id="55351" name="Freeform 17"/>
              <p:cNvSpPr>
                <a:spLocks/>
              </p:cNvSpPr>
              <p:nvPr/>
            </p:nvSpPr>
            <p:spPr bwMode="auto">
              <a:xfrm>
                <a:off x="712" y="2034"/>
                <a:ext cx="76" cy="31"/>
              </a:xfrm>
              <a:custGeom>
                <a:avLst/>
                <a:gdLst>
                  <a:gd name="T0" fmla="*/ 0 w 381"/>
                  <a:gd name="T1" fmla="*/ 1 h 154"/>
                  <a:gd name="T2" fmla="*/ 0 w 381"/>
                  <a:gd name="T3" fmla="*/ 1 h 154"/>
                  <a:gd name="T4" fmla="*/ 1 w 381"/>
                  <a:gd name="T5" fmla="*/ 0 h 154"/>
                  <a:gd name="T6" fmla="*/ 1 w 381"/>
                  <a:gd name="T7" fmla="*/ 0 h 154"/>
                  <a:gd name="T8" fmla="*/ 2 w 381"/>
                  <a:gd name="T9" fmla="*/ 0 h 154"/>
                  <a:gd name="T10" fmla="*/ 2 w 381"/>
                  <a:gd name="T11" fmla="*/ 1 h 154"/>
                  <a:gd name="T12" fmla="*/ 2 w 381"/>
                  <a:gd name="T13" fmla="*/ 1 h 154"/>
                  <a:gd name="T14" fmla="*/ 3 w 381"/>
                  <a:gd name="T15" fmla="*/ 1 h 154"/>
                  <a:gd name="T16" fmla="*/ 3 w 381"/>
                  <a:gd name="T17" fmla="*/ 1 h 154"/>
                  <a:gd name="T18" fmla="*/ 3 w 381"/>
                  <a:gd name="T19" fmla="*/ 1 h 154"/>
                  <a:gd name="T20" fmla="*/ 3 w 381"/>
                  <a:gd name="T21" fmla="*/ 1 h 154"/>
                  <a:gd name="T22" fmla="*/ 3 w 381"/>
                  <a:gd name="T23" fmla="*/ 1 h 154"/>
                  <a:gd name="T24" fmla="*/ 3 w 381"/>
                  <a:gd name="T25" fmla="*/ 1 h 154"/>
                  <a:gd name="T26" fmla="*/ 3 w 381"/>
                  <a:gd name="T27" fmla="*/ 1 h 154"/>
                  <a:gd name="T28" fmla="*/ 3 w 381"/>
                  <a:gd name="T29" fmla="*/ 1 h 154"/>
                  <a:gd name="T30" fmla="*/ 3 w 381"/>
                  <a:gd name="T31" fmla="*/ 0 h 154"/>
                  <a:gd name="T32" fmla="*/ 3 w 381"/>
                  <a:gd name="T33" fmla="*/ 0 h 154"/>
                  <a:gd name="T34" fmla="*/ 2 w 381"/>
                  <a:gd name="T35" fmla="*/ 0 h 154"/>
                  <a:gd name="T36" fmla="*/ 2 w 381"/>
                  <a:gd name="T37" fmla="*/ 0 h 154"/>
                  <a:gd name="T38" fmla="*/ 2 w 381"/>
                  <a:gd name="T39" fmla="*/ 0 h 154"/>
                  <a:gd name="T40" fmla="*/ 1 w 381"/>
                  <a:gd name="T41" fmla="*/ 0 h 154"/>
                  <a:gd name="T42" fmla="*/ 1 w 381"/>
                  <a:gd name="T43" fmla="*/ 0 h 154"/>
                  <a:gd name="T44" fmla="*/ 1 w 381"/>
                  <a:gd name="T45" fmla="*/ 0 h 154"/>
                  <a:gd name="T46" fmla="*/ 1 w 381"/>
                  <a:gd name="T47" fmla="*/ 0 h 154"/>
                  <a:gd name="T48" fmla="*/ 0 w 381"/>
                  <a:gd name="T49" fmla="*/ 0 h 154"/>
                  <a:gd name="T50" fmla="*/ 0 w 381"/>
                  <a:gd name="T51" fmla="*/ 0 h 154"/>
                  <a:gd name="T52" fmla="*/ 0 w 381"/>
                  <a:gd name="T53" fmla="*/ 0 h 154"/>
                  <a:gd name="T54" fmla="*/ 0 w 381"/>
                  <a:gd name="T55" fmla="*/ 1 h 154"/>
                  <a:gd name="T56" fmla="*/ 0 w 381"/>
                  <a:gd name="T57" fmla="*/ 1 h 154"/>
                  <a:gd name="T58" fmla="*/ 0 w 381"/>
                  <a:gd name="T59" fmla="*/ 1 h 154"/>
                  <a:gd name="T60" fmla="*/ 0 w 381"/>
                  <a:gd name="T61" fmla="*/ 1 h 154"/>
                  <a:gd name="T62" fmla="*/ 0 w 381"/>
                  <a:gd name="T63" fmla="*/ 1 h 154"/>
                  <a:gd name="T64" fmla="*/ 0 w 381"/>
                  <a:gd name="T65" fmla="*/ 1 h 154"/>
                  <a:gd name="T66" fmla="*/ 0 w 381"/>
                  <a:gd name="T67" fmla="*/ 1 h 15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1"/>
                  <a:gd name="T103" fmla="*/ 0 h 154"/>
                  <a:gd name="T104" fmla="*/ 381 w 381"/>
                  <a:gd name="T105" fmla="*/ 154 h 15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1" h="154">
                    <a:moveTo>
                      <a:pt x="31" y="101"/>
                    </a:moveTo>
                    <a:lnTo>
                      <a:pt x="37" y="88"/>
                    </a:lnTo>
                    <a:lnTo>
                      <a:pt x="45" y="75"/>
                    </a:lnTo>
                    <a:lnTo>
                      <a:pt x="58" y="64"/>
                    </a:lnTo>
                    <a:lnTo>
                      <a:pt x="75" y="54"/>
                    </a:lnTo>
                    <a:lnTo>
                      <a:pt x="95" y="48"/>
                    </a:lnTo>
                    <a:lnTo>
                      <a:pt x="119" y="45"/>
                    </a:lnTo>
                    <a:lnTo>
                      <a:pt x="145" y="45"/>
                    </a:lnTo>
                    <a:lnTo>
                      <a:pt x="176" y="51"/>
                    </a:lnTo>
                    <a:lnTo>
                      <a:pt x="200" y="58"/>
                    </a:lnTo>
                    <a:lnTo>
                      <a:pt x="226" y="66"/>
                    </a:lnTo>
                    <a:lnTo>
                      <a:pt x="251" y="75"/>
                    </a:lnTo>
                    <a:lnTo>
                      <a:pt x="277" y="85"/>
                    </a:lnTo>
                    <a:lnTo>
                      <a:pt x="298" y="95"/>
                    </a:lnTo>
                    <a:lnTo>
                      <a:pt x="318" y="106"/>
                    </a:lnTo>
                    <a:lnTo>
                      <a:pt x="335" y="117"/>
                    </a:lnTo>
                    <a:lnTo>
                      <a:pt x="344" y="129"/>
                    </a:lnTo>
                    <a:lnTo>
                      <a:pt x="351" y="137"/>
                    </a:lnTo>
                    <a:lnTo>
                      <a:pt x="358" y="142"/>
                    </a:lnTo>
                    <a:lnTo>
                      <a:pt x="364" y="144"/>
                    </a:lnTo>
                    <a:lnTo>
                      <a:pt x="371" y="143"/>
                    </a:lnTo>
                    <a:lnTo>
                      <a:pt x="375" y="139"/>
                    </a:lnTo>
                    <a:lnTo>
                      <a:pt x="380" y="132"/>
                    </a:lnTo>
                    <a:lnTo>
                      <a:pt x="381" y="122"/>
                    </a:lnTo>
                    <a:lnTo>
                      <a:pt x="378" y="109"/>
                    </a:lnTo>
                    <a:lnTo>
                      <a:pt x="376" y="102"/>
                    </a:lnTo>
                    <a:lnTo>
                      <a:pt x="373" y="95"/>
                    </a:lnTo>
                    <a:lnTo>
                      <a:pt x="370" y="87"/>
                    </a:lnTo>
                    <a:lnTo>
                      <a:pt x="365" y="79"/>
                    </a:lnTo>
                    <a:lnTo>
                      <a:pt x="360" y="71"/>
                    </a:lnTo>
                    <a:lnTo>
                      <a:pt x="353" y="63"/>
                    </a:lnTo>
                    <a:lnTo>
                      <a:pt x="346" y="57"/>
                    </a:lnTo>
                    <a:lnTo>
                      <a:pt x="337" y="49"/>
                    </a:lnTo>
                    <a:lnTo>
                      <a:pt x="323" y="39"/>
                    </a:lnTo>
                    <a:lnTo>
                      <a:pt x="307" y="29"/>
                    </a:lnTo>
                    <a:lnTo>
                      <a:pt x="291" y="20"/>
                    </a:lnTo>
                    <a:lnTo>
                      <a:pt x="272" y="13"/>
                    </a:lnTo>
                    <a:lnTo>
                      <a:pt x="254" y="7"/>
                    </a:lnTo>
                    <a:lnTo>
                      <a:pt x="234" y="3"/>
                    </a:lnTo>
                    <a:lnTo>
                      <a:pt x="213" y="0"/>
                    </a:lnTo>
                    <a:lnTo>
                      <a:pt x="192" y="0"/>
                    </a:lnTo>
                    <a:lnTo>
                      <a:pt x="171" y="1"/>
                    </a:lnTo>
                    <a:lnTo>
                      <a:pt x="152" y="3"/>
                    </a:lnTo>
                    <a:lnTo>
                      <a:pt x="133" y="5"/>
                    </a:lnTo>
                    <a:lnTo>
                      <a:pt x="117" y="8"/>
                    </a:lnTo>
                    <a:lnTo>
                      <a:pt x="100" y="13"/>
                    </a:lnTo>
                    <a:lnTo>
                      <a:pt x="86" y="18"/>
                    </a:lnTo>
                    <a:lnTo>
                      <a:pt x="72" y="25"/>
                    </a:lnTo>
                    <a:lnTo>
                      <a:pt x="60" y="34"/>
                    </a:lnTo>
                    <a:lnTo>
                      <a:pt x="52" y="39"/>
                    </a:lnTo>
                    <a:lnTo>
                      <a:pt x="45" y="45"/>
                    </a:lnTo>
                    <a:lnTo>
                      <a:pt x="40" y="50"/>
                    </a:lnTo>
                    <a:lnTo>
                      <a:pt x="33" y="56"/>
                    </a:lnTo>
                    <a:lnTo>
                      <a:pt x="28" y="62"/>
                    </a:lnTo>
                    <a:lnTo>
                      <a:pt x="23" y="69"/>
                    </a:lnTo>
                    <a:lnTo>
                      <a:pt x="18" y="75"/>
                    </a:lnTo>
                    <a:lnTo>
                      <a:pt x="14" y="82"/>
                    </a:lnTo>
                    <a:lnTo>
                      <a:pt x="6" y="98"/>
                    </a:lnTo>
                    <a:lnTo>
                      <a:pt x="1" y="113"/>
                    </a:lnTo>
                    <a:lnTo>
                      <a:pt x="0" y="122"/>
                    </a:lnTo>
                    <a:lnTo>
                      <a:pt x="1" y="128"/>
                    </a:lnTo>
                    <a:lnTo>
                      <a:pt x="3" y="132"/>
                    </a:lnTo>
                    <a:lnTo>
                      <a:pt x="4" y="140"/>
                    </a:lnTo>
                    <a:lnTo>
                      <a:pt x="8" y="149"/>
                    </a:lnTo>
                    <a:lnTo>
                      <a:pt x="15" y="154"/>
                    </a:lnTo>
                    <a:lnTo>
                      <a:pt x="22" y="154"/>
                    </a:lnTo>
                    <a:lnTo>
                      <a:pt x="24" y="142"/>
                    </a:lnTo>
                    <a:lnTo>
                      <a:pt x="26" y="124"/>
                    </a:lnTo>
                    <a:lnTo>
                      <a:pt x="31" y="101"/>
                    </a:lnTo>
                    <a:close/>
                  </a:path>
                </a:pathLst>
              </a:custGeom>
              <a:solidFill>
                <a:srgbClr val="722B19"/>
              </a:solidFill>
              <a:ln w="9525">
                <a:noFill/>
                <a:round/>
                <a:headEnd/>
                <a:tailEnd/>
              </a:ln>
            </p:spPr>
            <p:txBody>
              <a:bodyPr/>
              <a:lstStyle/>
              <a:p>
                <a:endParaRPr lang="zh-CN" altLang="en-US"/>
              </a:p>
            </p:txBody>
          </p:sp>
          <p:sp>
            <p:nvSpPr>
              <p:cNvPr id="55352" name="Freeform 18"/>
              <p:cNvSpPr>
                <a:spLocks/>
              </p:cNvSpPr>
              <p:nvPr/>
            </p:nvSpPr>
            <p:spPr bwMode="auto">
              <a:xfrm>
                <a:off x="713" y="2035"/>
                <a:ext cx="75" cy="29"/>
              </a:xfrm>
              <a:custGeom>
                <a:avLst/>
                <a:gdLst>
                  <a:gd name="T0" fmla="*/ 0 w 371"/>
                  <a:gd name="T1" fmla="*/ 1 h 145"/>
                  <a:gd name="T2" fmla="*/ 0 w 371"/>
                  <a:gd name="T3" fmla="*/ 1 h 145"/>
                  <a:gd name="T4" fmla="*/ 0 w 371"/>
                  <a:gd name="T5" fmla="*/ 1 h 145"/>
                  <a:gd name="T6" fmla="*/ 0 w 371"/>
                  <a:gd name="T7" fmla="*/ 1 h 145"/>
                  <a:gd name="T8" fmla="*/ 0 w 371"/>
                  <a:gd name="T9" fmla="*/ 1 h 145"/>
                  <a:gd name="T10" fmla="*/ 0 w 371"/>
                  <a:gd name="T11" fmla="*/ 1 h 145"/>
                  <a:gd name="T12" fmla="*/ 0 w 371"/>
                  <a:gd name="T13" fmla="*/ 1 h 145"/>
                  <a:gd name="T14" fmla="*/ 0 w 371"/>
                  <a:gd name="T15" fmla="*/ 1 h 145"/>
                  <a:gd name="T16" fmla="*/ 0 w 371"/>
                  <a:gd name="T17" fmla="*/ 1 h 145"/>
                  <a:gd name="T18" fmla="*/ 0 w 371"/>
                  <a:gd name="T19" fmla="*/ 1 h 145"/>
                  <a:gd name="T20" fmla="*/ 0 w 371"/>
                  <a:gd name="T21" fmla="*/ 1 h 145"/>
                  <a:gd name="T22" fmla="*/ 0 w 371"/>
                  <a:gd name="T23" fmla="*/ 0 h 145"/>
                  <a:gd name="T24" fmla="*/ 1 w 371"/>
                  <a:gd name="T25" fmla="*/ 0 h 145"/>
                  <a:gd name="T26" fmla="*/ 1 w 371"/>
                  <a:gd name="T27" fmla="*/ 0 h 145"/>
                  <a:gd name="T28" fmla="*/ 1 w 371"/>
                  <a:gd name="T29" fmla="*/ 0 h 145"/>
                  <a:gd name="T30" fmla="*/ 1 w 371"/>
                  <a:gd name="T31" fmla="*/ 0 h 145"/>
                  <a:gd name="T32" fmla="*/ 1 w 371"/>
                  <a:gd name="T33" fmla="*/ 0 h 145"/>
                  <a:gd name="T34" fmla="*/ 2 w 371"/>
                  <a:gd name="T35" fmla="*/ 0 h 145"/>
                  <a:gd name="T36" fmla="*/ 2 w 371"/>
                  <a:gd name="T37" fmla="*/ 0 h 145"/>
                  <a:gd name="T38" fmla="*/ 2 w 371"/>
                  <a:gd name="T39" fmla="*/ 1 h 145"/>
                  <a:gd name="T40" fmla="*/ 2 w 371"/>
                  <a:gd name="T41" fmla="*/ 1 h 145"/>
                  <a:gd name="T42" fmla="*/ 2 w 371"/>
                  <a:gd name="T43" fmla="*/ 1 h 145"/>
                  <a:gd name="T44" fmla="*/ 3 w 371"/>
                  <a:gd name="T45" fmla="*/ 1 h 145"/>
                  <a:gd name="T46" fmla="*/ 3 w 371"/>
                  <a:gd name="T47" fmla="*/ 1 h 145"/>
                  <a:gd name="T48" fmla="*/ 3 w 371"/>
                  <a:gd name="T49" fmla="*/ 1 h 145"/>
                  <a:gd name="T50" fmla="*/ 3 w 371"/>
                  <a:gd name="T51" fmla="*/ 1 h 145"/>
                  <a:gd name="T52" fmla="*/ 3 w 371"/>
                  <a:gd name="T53" fmla="*/ 1 h 145"/>
                  <a:gd name="T54" fmla="*/ 3 w 371"/>
                  <a:gd name="T55" fmla="*/ 1 h 145"/>
                  <a:gd name="T56" fmla="*/ 3 w 371"/>
                  <a:gd name="T57" fmla="*/ 1 h 145"/>
                  <a:gd name="T58" fmla="*/ 3 w 371"/>
                  <a:gd name="T59" fmla="*/ 1 h 145"/>
                  <a:gd name="T60" fmla="*/ 3 w 371"/>
                  <a:gd name="T61" fmla="*/ 1 h 145"/>
                  <a:gd name="T62" fmla="*/ 3 w 371"/>
                  <a:gd name="T63" fmla="*/ 1 h 145"/>
                  <a:gd name="T64" fmla="*/ 3 w 371"/>
                  <a:gd name="T65" fmla="*/ 1 h 145"/>
                  <a:gd name="T66" fmla="*/ 3 w 371"/>
                  <a:gd name="T67" fmla="*/ 1 h 145"/>
                  <a:gd name="T68" fmla="*/ 3 w 371"/>
                  <a:gd name="T69" fmla="*/ 1 h 145"/>
                  <a:gd name="T70" fmla="*/ 3 w 371"/>
                  <a:gd name="T71" fmla="*/ 1 h 145"/>
                  <a:gd name="T72" fmla="*/ 3 w 371"/>
                  <a:gd name="T73" fmla="*/ 1 h 145"/>
                  <a:gd name="T74" fmla="*/ 3 w 371"/>
                  <a:gd name="T75" fmla="*/ 0 h 145"/>
                  <a:gd name="T76" fmla="*/ 3 w 371"/>
                  <a:gd name="T77" fmla="*/ 0 h 145"/>
                  <a:gd name="T78" fmla="*/ 3 w 371"/>
                  <a:gd name="T79" fmla="*/ 0 h 145"/>
                  <a:gd name="T80" fmla="*/ 2 w 371"/>
                  <a:gd name="T81" fmla="*/ 0 h 145"/>
                  <a:gd name="T82" fmla="*/ 2 w 371"/>
                  <a:gd name="T83" fmla="*/ 0 h 145"/>
                  <a:gd name="T84" fmla="*/ 2 w 371"/>
                  <a:gd name="T85" fmla="*/ 0 h 145"/>
                  <a:gd name="T86" fmla="*/ 2 w 371"/>
                  <a:gd name="T87" fmla="*/ 0 h 145"/>
                  <a:gd name="T88" fmla="*/ 2 w 371"/>
                  <a:gd name="T89" fmla="*/ 0 h 145"/>
                  <a:gd name="T90" fmla="*/ 2 w 371"/>
                  <a:gd name="T91" fmla="*/ 0 h 145"/>
                  <a:gd name="T92" fmla="*/ 2 w 371"/>
                  <a:gd name="T93" fmla="*/ 0 h 145"/>
                  <a:gd name="T94" fmla="*/ 2 w 371"/>
                  <a:gd name="T95" fmla="*/ 0 h 145"/>
                  <a:gd name="T96" fmla="*/ 1 w 371"/>
                  <a:gd name="T97" fmla="*/ 0 h 145"/>
                  <a:gd name="T98" fmla="*/ 1 w 371"/>
                  <a:gd name="T99" fmla="*/ 0 h 145"/>
                  <a:gd name="T100" fmla="*/ 1 w 371"/>
                  <a:gd name="T101" fmla="*/ 0 h 145"/>
                  <a:gd name="T102" fmla="*/ 1 w 371"/>
                  <a:gd name="T103" fmla="*/ 0 h 145"/>
                  <a:gd name="T104" fmla="*/ 1 w 371"/>
                  <a:gd name="T105" fmla="*/ 0 h 145"/>
                  <a:gd name="T106" fmla="*/ 1 w 371"/>
                  <a:gd name="T107" fmla="*/ 0 h 145"/>
                  <a:gd name="T108" fmla="*/ 0 w 371"/>
                  <a:gd name="T109" fmla="*/ 0 h 145"/>
                  <a:gd name="T110" fmla="*/ 0 w 371"/>
                  <a:gd name="T111" fmla="*/ 0 h 145"/>
                  <a:gd name="T112" fmla="*/ 0 w 371"/>
                  <a:gd name="T113" fmla="*/ 1 h 145"/>
                  <a:gd name="T114" fmla="*/ 0 w 371"/>
                  <a:gd name="T115" fmla="*/ 1 h 145"/>
                  <a:gd name="T116" fmla="*/ 0 w 371"/>
                  <a:gd name="T117" fmla="*/ 1 h 145"/>
                  <a:gd name="T118" fmla="*/ 0 w 371"/>
                  <a:gd name="T119" fmla="*/ 1 h 145"/>
                  <a:gd name="T120" fmla="*/ 0 w 371"/>
                  <a:gd name="T121" fmla="*/ 1 h 14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71"/>
                  <a:gd name="T184" fmla="*/ 0 h 145"/>
                  <a:gd name="T185" fmla="*/ 371 w 371"/>
                  <a:gd name="T186" fmla="*/ 145 h 14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71" h="145">
                    <a:moveTo>
                      <a:pt x="0" y="118"/>
                    </a:moveTo>
                    <a:lnTo>
                      <a:pt x="0" y="122"/>
                    </a:lnTo>
                    <a:lnTo>
                      <a:pt x="1" y="129"/>
                    </a:lnTo>
                    <a:lnTo>
                      <a:pt x="3" y="138"/>
                    </a:lnTo>
                    <a:lnTo>
                      <a:pt x="11" y="145"/>
                    </a:lnTo>
                    <a:lnTo>
                      <a:pt x="16" y="141"/>
                    </a:lnTo>
                    <a:lnTo>
                      <a:pt x="15" y="128"/>
                    </a:lnTo>
                    <a:lnTo>
                      <a:pt x="14" y="108"/>
                    </a:lnTo>
                    <a:lnTo>
                      <a:pt x="21" y="87"/>
                    </a:lnTo>
                    <a:lnTo>
                      <a:pt x="28" y="76"/>
                    </a:lnTo>
                    <a:lnTo>
                      <a:pt x="39" y="63"/>
                    </a:lnTo>
                    <a:lnTo>
                      <a:pt x="54" y="54"/>
                    </a:lnTo>
                    <a:lnTo>
                      <a:pt x="71" y="44"/>
                    </a:lnTo>
                    <a:lnTo>
                      <a:pt x="92" y="37"/>
                    </a:lnTo>
                    <a:lnTo>
                      <a:pt x="115" y="34"/>
                    </a:lnTo>
                    <a:lnTo>
                      <a:pt x="142" y="36"/>
                    </a:lnTo>
                    <a:lnTo>
                      <a:pt x="172" y="43"/>
                    </a:lnTo>
                    <a:lnTo>
                      <a:pt x="203" y="53"/>
                    </a:lnTo>
                    <a:lnTo>
                      <a:pt x="231" y="61"/>
                    </a:lnTo>
                    <a:lnTo>
                      <a:pt x="257" y="71"/>
                    </a:lnTo>
                    <a:lnTo>
                      <a:pt x="280" y="80"/>
                    </a:lnTo>
                    <a:lnTo>
                      <a:pt x="301" y="89"/>
                    </a:lnTo>
                    <a:lnTo>
                      <a:pt x="318" y="98"/>
                    </a:lnTo>
                    <a:lnTo>
                      <a:pt x="331" y="106"/>
                    </a:lnTo>
                    <a:lnTo>
                      <a:pt x="338" y="115"/>
                    </a:lnTo>
                    <a:lnTo>
                      <a:pt x="345" y="123"/>
                    </a:lnTo>
                    <a:lnTo>
                      <a:pt x="352" y="128"/>
                    </a:lnTo>
                    <a:lnTo>
                      <a:pt x="358" y="130"/>
                    </a:lnTo>
                    <a:lnTo>
                      <a:pt x="365" y="129"/>
                    </a:lnTo>
                    <a:lnTo>
                      <a:pt x="369" y="126"/>
                    </a:lnTo>
                    <a:lnTo>
                      <a:pt x="371" y="119"/>
                    </a:lnTo>
                    <a:lnTo>
                      <a:pt x="371" y="111"/>
                    </a:lnTo>
                    <a:lnTo>
                      <a:pt x="367" y="98"/>
                    </a:lnTo>
                    <a:lnTo>
                      <a:pt x="364" y="90"/>
                    </a:lnTo>
                    <a:lnTo>
                      <a:pt x="358" y="82"/>
                    </a:lnTo>
                    <a:lnTo>
                      <a:pt x="352" y="73"/>
                    </a:lnTo>
                    <a:lnTo>
                      <a:pt x="345" y="65"/>
                    </a:lnTo>
                    <a:lnTo>
                      <a:pt x="336" y="56"/>
                    </a:lnTo>
                    <a:lnTo>
                      <a:pt x="326" y="47"/>
                    </a:lnTo>
                    <a:lnTo>
                      <a:pt x="315" y="39"/>
                    </a:lnTo>
                    <a:lnTo>
                      <a:pt x="303" y="32"/>
                    </a:lnTo>
                    <a:lnTo>
                      <a:pt x="291" y="24"/>
                    </a:lnTo>
                    <a:lnTo>
                      <a:pt x="277" y="17"/>
                    </a:lnTo>
                    <a:lnTo>
                      <a:pt x="264" y="12"/>
                    </a:lnTo>
                    <a:lnTo>
                      <a:pt x="249" y="7"/>
                    </a:lnTo>
                    <a:lnTo>
                      <a:pt x="233" y="3"/>
                    </a:lnTo>
                    <a:lnTo>
                      <a:pt x="218" y="1"/>
                    </a:lnTo>
                    <a:lnTo>
                      <a:pt x="201" y="0"/>
                    </a:lnTo>
                    <a:lnTo>
                      <a:pt x="185" y="1"/>
                    </a:lnTo>
                    <a:lnTo>
                      <a:pt x="154" y="4"/>
                    </a:lnTo>
                    <a:lnTo>
                      <a:pt x="127" y="9"/>
                    </a:lnTo>
                    <a:lnTo>
                      <a:pt x="103" y="13"/>
                    </a:lnTo>
                    <a:lnTo>
                      <a:pt x="82" y="21"/>
                    </a:lnTo>
                    <a:lnTo>
                      <a:pt x="63" y="29"/>
                    </a:lnTo>
                    <a:lnTo>
                      <a:pt x="46" y="40"/>
                    </a:lnTo>
                    <a:lnTo>
                      <a:pt x="31" y="56"/>
                    </a:lnTo>
                    <a:lnTo>
                      <a:pt x="16" y="73"/>
                    </a:lnTo>
                    <a:lnTo>
                      <a:pt x="6" y="91"/>
                    </a:lnTo>
                    <a:lnTo>
                      <a:pt x="2" y="105"/>
                    </a:lnTo>
                    <a:lnTo>
                      <a:pt x="0" y="115"/>
                    </a:lnTo>
                    <a:lnTo>
                      <a:pt x="0" y="118"/>
                    </a:lnTo>
                    <a:close/>
                  </a:path>
                </a:pathLst>
              </a:custGeom>
              <a:solidFill>
                <a:srgbClr val="440000"/>
              </a:solidFill>
              <a:ln w="9525">
                <a:noFill/>
                <a:round/>
                <a:headEnd/>
                <a:tailEnd/>
              </a:ln>
            </p:spPr>
            <p:txBody>
              <a:bodyPr/>
              <a:lstStyle/>
              <a:p>
                <a:endParaRPr lang="zh-CN" altLang="en-US"/>
              </a:p>
            </p:txBody>
          </p:sp>
          <p:sp>
            <p:nvSpPr>
              <p:cNvPr id="55353" name="Freeform 19"/>
              <p:cNvSpPr>
                <a:spLocks/>
              </p:cNvSpPr>
              <p:nvPr/>
            </p:nvSpPr>
            <p:spPr bwMode="auto">
              <a:xfrm>
                <a:off x="805" y="2338"/>
                <a:ext cx="62" cy="47"/>
              </a:xfrm>
              <a:custGeom>
                <a:avLst/>
                <a:gdLst>
                  <a:gd name="T0" fmla="*/ 0 w 311"/>
                  <a:gd name="T1" fmla="*/ 1 h 235"/>
                  <a:gd name="T2" fmla="*/ 0 w 311"/>
                  <a:gd name="T3" fmla="*/ 1 h 235"/>
                  <a:gd name="T4" fmla="*/ 0 w 311"/>
                  <a:gd name="T5" fmla="*/ 1 h 235"/>
                  <a:gd name="T6" fmla="*/ 0 w 311"/>
                  <a:gd name="T7" fmla="*/ 1 h 235"/>
                  <a:gd name="T8" fmla="*/ 0 w 311"/>
                  <a:gd name="T9" fmla="*/ 1 h 235"/>
                  <a:gd name="T10" fmla="*/ 0 w 311"/>
                  <a:gd name="T11" fmla="*/ 1 h 235"/>
                  <a:gd name="T12" fmla="*/ 0 w 311"/>
                  <a:gd name="T13" fmla="*/ 1 h 235"/>
                  <a:gd name="T14" fmla="*/ 0 w 311"/>
                  <a:gd name="T15" fmla="*/ 1 h 235"/>
                  <a:gd name="T16" fmla="*/ 0 w 311"/>
                  <a:gd name="T17" fmla="*/ 1 h 235"/>
                  <a:gd name="T18" fmla="*/ 1 w 311"/>
                  <a:gd name="T19" fmla="*/ 1 h 235"/>
                  <a:gd name="T20" fmla="*/ 1 w 311"/>
                  <a:gd name="T21" fmla="*/ 0 h 235"/>
                  <a:gd name="T22" fmla="*/ 1 w 311"/>
                  <a:gd name="T23" fmla="*/ 0 h 235"/>
                  <a:gd name="T24" fmla="*/ 1 w 311"/>
                  <a:gd name="T25" fmla="*/ 0 h 235"/>
                  <a:gd name="T26" fmla="*/ 1 w 311"/>
                  <a:gd name="T27" fmla="*/ 0 h 235"/>
                  <a:gd name="T28" fmla="*/ 1 w 311"/>
                  <a:gd name="T29" fmla="*/ 0 h 235"/>
                  <a:gd name="T30" fmla="*/ 1 w 311"/>
                  <a:gd name="T31" fmla="*/ 0 h 235"/>
                  <a:gd name="T32" fmla="*/ 1 w 311"/>
                  <a:gd name="T33" fmla="*/ 0 h 235"/>
                  <a:gd name="T34" fmla="*/ 2 w 311"/>
                  <a:gd name="T35" fmla="*/ 0 h 235"/>
                  <a:gd name="T36" fmla="*/ 2 w 311"/>
                  <a:gd name="T37" fmla="*/ 0 h 235"/>
                  <a:gd name="T38" fmla="*/ 2 w 311"/>
                  <a:gd name="T39" fmla="*/ 0 h 235"/>
                  <a:gd name="T40" fmla="*/ 2 w 311"/>
                  <a:gd name="T41" fmla="*/ 0 h 235"/>
                  <a:gd name="T42" fmla="*/ 2 w 311"/>
                  <a:gd name="T43" fmla="*/ 0 h 235"/>
                  <a:gd name="T44" fmla="*/ 2 w 311"/>
                  <a:gd name="T45" fmla="*/ 0 h 235"/>
                  <a:gd name="T46" fmla="*/ 2 w 311"/>
                  <a:gd name="T47" fmla="*/ 0 h 235"/>
                  <a:gd name="T48" fmla="*/ 2 w 311"/>
                  <a:gd name="T49" fmla="*/ 0 h 235"/>
                  <a:gd name="T50" fmla="*/ 2 w 311"/>
                  <a:gd name="T51" fmla="*/ 0 h 235"/>
                  <a:gd name="T52" fmla="*/ 2 w 311"/>
                  <a:gd name="T53" fmla="*/ 1 h 235"/>
                  <a:gd name="T54" fmla="*/ 2 w 311"/>
                  <a:gd name="T55" fmla="*/ 1 h 235"/>
                  <a:gd name="T56" fmla="*/ 2 w 311"/>
                  <a:gd name="T57" fmla="*/ 1 h 235"/>
                  <a:gd name="T58" fmla="*/ 2 w 311"/>
                  <a:gd name="T59" fmla="*/ 1 h 235"/>
                  <a:gd name="T60" fmla="*/ 2 w 311"/>
                  <a:gd name="T61" fmla="*/ 1 h 235"/>
                  <a:gd name="T62" fmla="*/ 2 w 311"/>
                  <a:gd name="T63" fmla="*/ 1 h 235"/>
                  <a:gd name="T64" fmla="*/ 2 w 311"/>
                  <a:gd name="T65" fmla="*/ 1 h 235"/>
                  <a:gd name="T66" fmla="*/ 2 w 311"/>
                  <a:gd name="T67" fmla="*/ 2 h 235"/>
                  <a:gd name="T68" fmla="*/ 2 w 311"/>
                  <a:gd name="T69" fmla="*/ 2 h 235"/>
                  <a:gd name="T70" fmla="*/ 1 w 311"/>
                  <a:gd name="T71" fmla="*/ 2 h 235"/>
                  <a:gd name="T72" fmla="*/ 1 w 311"/>
                  <a:gd name="T73" fmla="*/ 2 h 235"/>
                  <a:gd name="T74" fmla="*/ 1 w 311"/>
                  <a:gd name="T75" fmla="*/ 2 h 235"/>
                  <a:gd name="T76" fmla="*/ 1 w 311"/>
                  <a:gd name="T77" fmla="*/ 2 h 235"/>
                  <a:gd name="T78" fmla="*/ 1 w 311"/>
                  <a:gd name="T79" fmla="*/ 2 h 235"/>
                  <a:gd name="T80" fmla="*/ 1 w 311"/>
                  <a:gd name="T81" fmla="*/ 2 h 235"/>
                  <a:gd name="T82" fmla="*/ 0 w 311"/>
                  <a:gd name="T83" fmla="*/ 2 h 235"/>
                  <a:gd name="T84" fmla="*/ 0 w 311"/>
                  <a:gd name="T85" fmla="*/ 2 h 235"/>
                  <a:gd name="T86" fmla="*/ 0 w 311"/>
                  <a:gd name="T87" fmla="*/ 2 h 235"/>
                  <a:gd name="T88" fmla="*/ 0 w 311"/>
                  <a:gd name="T89" fmla="*/ 2 h 235"/>
                  <a:gd name="T90" fmla="*/ 0 w 311"/>
                  <a:gd name="T91" fmla="*/ 2 h 235"/>
                  <a:gd name="T92" fmla="*/ 0 w 311"/>
                  <a:gd name="T93" fmla="*/ 1 h 235"/>
                  <a:gd name="T94" fmla="*/ 0 w 311"/>
                  <a:gd name="T95" fmla="*/ 1 h 235"/>
                  <a:gd name="T96" fmla="*/ 0 w 311"/>
                  <a:gd name="T97" fmla="*/ 1 h 23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1"/>
                  <a:gd name="T148" fmla="*/ 0 h 235"/>
                  <a:gd name="T149" fmla="*/ 311 w 311"/>
                  <a:gd name="T150" fmla="*/ 235 h 23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1" h="235">
                    <a:moveTo>
                      <a:pt x="9" y="144"/>
                    </a:moveTo>
                    <a:lnTo>
                      <a:pt x="10" y="143"/>
                    </a:lnTo>
                    <a:lnTo>
                      <a:pt x="12" y="138"/>
                    </a:lnTo>
                    <a:lnTo>
                      <a:pt x="16" y="133"/>
                    </a:lnTo>
                    <a:lnTo>
                      <a:pt x="22" y="125"/>
                    </a:lnTo>
                    <a:lnTo>
                      <a:pt x="30" y="116"/>
                    </a:lnTo>
                    <a:lnTo>
                      <a:pt x="37" y="105"/>
                    </a:lnTo>
                    <a:lnTo>
                      <a:pt x="48" y="94"/>
                    </a:lnTo>
                    <a:lnTo>
                      <a:pt x="59" y="82"/>
                    </a:lnTo>
                    <a:lnTo>
                      <a:pt x="71" y="70"/>
                    </a:lnTo>
                    <a:lnTo>
                      <a:pt x="84" y="58"/>
                    </a:lnTo>
                    <a:lnTo>
                      <a:pt x="100" y="46"/>
                    </a:lnTo>
                    <a:lnTo>
                      <a:pt x="115" y="35"/>
                    </a:lnTo>
                    <a:lnTo>
                      <a:pt x="132" y="25"/>
                    </a:lnTo>
                    <a:lnTo>
                      <a:pt x="149" y="16"/>
                    </a:lnTo>
                    <a:lnTo>
                      <a:pt x="168" y="9"/>
                    </a:lnTo>
                    <a:lnTo>
                      <a:pt x="186" y="3"/>
                    </a:lnTo>
                    <a:lnTo>
                      <a:pt x="205" y="0"/>
                    </a:lnTo>
                    <a:lnTo>
                      <a:pt x="224" y="0"/>
                    </a:lnTo>
                    <a:lnTo>
                      <a:pt x="241" y="2"/>
                    </a:lnTo>
                    <a:lnTo>
                      <a:pt x="256" y="7"/>
                    </a:lnTo>
                    <a:lnTo>
                      <a:pt x="271" y="13"/>
                    </a:lnTo>
                    <a:lnTo>
                      <a:pt x="284" y="21"/>
                    </a:lnTo>
                    <a:lnTo>
                      <a:pt x="294" y="32"/>
                    </a:lnTo>
                    <a:lnTo>
                      <a:pt x="302" y="43"/>
                    </a:lnTo>
                    <a:lnTo>
                      <a:pt x="308" y="57"/>
                    </a:lnTo>
                    <a:lnTo>
                      <a:pt x="311" y="71"/>
                    </a:lnTo>
                    <a:lnTo>
                      <a:pt x="311" y="87"/>
                    </a:lnTo>
                    <a:lnTo>
                      <a:pt x="308" y="103"/>
                    </a:lnTo>
                    <a:lnTo>
                      <a:pt x="300" y="120"/>
                    </a:lnTo>
                    <a:lnTo>
                      <a:pt x="290" y="137"/>
                    </a:lnTo>
                    <a:lnTo>
                      <a:pt x="275" y="155"/>
                    </a:lnTo>
                    <a:lnTo>
                      <a:pt x="256" y="172"/>
                    </a:lnTo>
                    <a:lnTo>
                      <a:pt x="235" y="189"/>
                    </a:lnTo>
                    <a:lnTo>
                      <a:pt x="212" y="202"/>
                    </a:lnTo>
                    <a:lnTo>
                      <a:pt x="187" y="214"/>
                    </a:lnTo>
                    <a:lnTo>
                      <a:pt x="163" y="223"/>
                    </a:lnTo>
                    <a:lnTo>
                      <a:pt x="138" y="229"/>
                    </a:lnTo>
                    <a:lnTo>
                      <a:pt x="115" y="233"/>
                    </a:lnTo>
                    <a:lnTo>
                      <a:pt x="92" y="235"/>
                    </a:lnTo>
                    <a:lnTo>
                      <a:pt x="71" y="234"/>
                    </a:lnTo>
                    <a:lnTo>
                      <a:pt x="52" y="231"/>
                    </a:lnTo>
                    <a:lnTo>
                      <a:pt x="35" y="225"/>
                    </a:lnTo>
                    <a:lnTo>
                      <a:pt x="21" y="217"/>
                    </a:lnTo>
                    <a:lnTo>
                      <a:pt x="10" y="207"/>
                    </a:lnTo>
                    <a:lnTo>
                      <a:pt x="3" y="194"/>
                    </a:lnTo>
                    <a:lnTo>
                      <a:pt x="0" y="180"/>
                    </a:lnTo>
                    <a:lnTo>
                      <a:pt x="2" y="164"/>
                    </a:lnTo>
                    <a:lnTo>
                      <a:pt x="9" y="144"/>
                    </a:lnTo>
                    <a:close/>
                  </a:path>
                </a:pathLst>
              </a:custGeom>
              <a:solidFill>
                <a:srgbClr val="FFFFFF"/>
              </a:solidFill>
              <a:ln w="9525">
                <a:noFill/>
                <a:round/>
                <a:headEnd/>
                <a:tailEnd/>
              </a:ln>
            </p:spPr>
            <p:txBody>
              <a:bodyPr/>
              <a:lstStyle/>
              <a:p>
                <a:endParaRPr lang="zh-CN" altLang="en-US"/>
              </a:p>
            </p:txBody>
          </p:sp>
          <p:sp>
            <p:nvSpPr>
              <p:cNvPr id="55354" name="Freeform 20"/>
              <p:cNvSpPr>
                <a:spLocks/>
              </p:cNvSpPr>
              <p:nvPr/>
            </p:nvSpPr>
            <p:spPr bwMode="auto">
              <a:xfrm>
                <a:off x="809" y="2340"/>
                <a:ext cx="57" cy="43"/>
              </a:xfrm>
              <a:custGeom>
                <a:avLst/>
                <a:gdLst>
                  <a:gd name="T0" fmla="*/ 0 w 284"/>
                  <a:gd name="T1" fmla="*/ 1 h 214"/>
                  <a:gd name="T2" fmla="*/ 0 w 284"/>
                  <a:gd name="T3" fmla="*/ 1 h 214"/>
                  <a:gd name="T4" fmla="*/ 0 w 284"/>
                  <a:gd name="T5" fmla="*/ 1 h 214"/>
                  <a:gd name="T6" fmla="*/ 0 w 284"/>
                  <a:gd name="T7" fmla="*/ 1 h 214"/>
                  <a:gd name="T8" fmla="*/ 0 w 284"/>
                  <a:gd name="T9" fmla="*/ 1 h 214"/>
                  <a:gd name="T10" fmla="*/ 1 w 284"/>
                  <a:gd name="T11" fmla="*/ 0 h 214"/>
                  <a:gd name="T12" fmla="*/ 1 w 284"/>
                  <a:gd name="T13" fmla="*/ 0 h 214"/>
                  <a:gd name="T14" fmla="*/ 1 w 284"/>
                  <a:gd name="T15" fmla="*/ 0 h 214"/>
                  <a:gd name="T16" fmla="*/ 1 w 284"/>
                  <a:gd name="T17" fmla="*/ 0 h 214"/>
                  <a:gd name="T18" fmla="*/ 2 w 284"/>
                  <a:gd name="T19" fmla="*/ 0 h 214"/>
                  <a:gd name="T20" fmla="*/ 2 w 284"/>
                  <a:gd name="T21" fmla="*/ 0 h 214"/>
                  <a:gd name="T22" fmla="*/ 2 w 284"/>
                  <a:gd name="T23" fmla="*/ 0 h 214"/>
                  <a:gd name="T24" fmla="*/ 2 w 284"/>
                  <a:gd name="T25" fmla="*/ 0 h 214"/>
                  <a:gd name="T26" fmla="*/ 2 w 284"/>
                  <a:gd name="T27" fmla="*/ 1 h 214"/>
                  <a:gd name="T28" fmla="*/ 2 w 284"/>
                  <a:gd name="T29" fmla="*/ 1 h 214"/>
                  <a:gd name="T30" fmla="*/ 2 w 284"/>
                  <a:gd name="T31" fmla="*/ 1 h 214"/>
                  <a:gd name="T32" fmla="*/ 2 w 284"/>
                  <a:gd name="T33" fmla="*/ 1 h 214"/>
                  <a:gd name="T34" fmla="*/ 2 w 284"/>
                  <a:gd name="T35" fmla="*/ 1 h 214"/>
                  <a:gd name="T36" fmla="*/ 2 w 284"/>
                  <a:gd name="T37" fmla="*/ 1 h 214"/>
                  <a:gd name="T38" fmla="*/ 1 w 284"/>
                  <a:gd name="T39" fmla="*/ 2 h 214"/>
                  <a:gd name="T40" fmla="*/ 1 w 284"/>
                  <a:gd name="T41" fmla="*/ 2 h 214"/>
                  <a:gd name="T42" fmla="*/ 1 w 284"/>
                  <a:gd name="T43" fmla="*/ 2 h 214"/>
                  <a:gd name="T44" fmla="*/ 1 w 284"/>
                  <a:gd name="T45" fmla="*/ 2 h 214"/>
                  <a:gd name="T46" fmla="*/ 1 w 284"/>
                  <a:gd name="T47" fmla="*/ 2 h 214"/>
                  <a:gd name="T48" fmla="*/ 1 w 284"/>
                  <a:gd name="T49" fmla="*/ 2 h 214"/>
                  <a:gd name="T50" fmla="*/ 0 w 284"/>
                  <a:gd name="T51" fmla="*/ 2 h 214"/>
                  <a:gd name="T52" fmla="*/ 0 w 284"/>
                  <a:gd name="T53" fmla="*/ 2 h 214"/>
                  <a:gd name="T54" fmla="*/ 0 w 284"/>
                  <a:gd name="T55" fmla="*/ 2 h 214"/>
                  <a:gd name="T56" fmla="*/ 0 w 284"/>
                  <a:gd name="T57" fmla="*/ 2 h 214"/>
                  <a:gd name="T58" fmla="*/ 0 w 284"/>
                  <a:gd name="T59" fmla="*/ 1 h 214"/>
                  <a:gd name="T60" fmla="*/ 0 w 284"/>
                  <a:gd name="T61" fmla="*/ 1 h 214"/>
                  <a:gd name="T62" fmla="*/ 0 w 284"/>
                  <a:gd name="T63" fmla="*/ 1 h 214"/>
                  <a:gd name="T64" fmla="*/ 0 w 284"/>
                  <a:gd name="T65" fmla="*/ 1 h 2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4"/>
                  <a:gd name="T100" fmla="*/ 0 h 214"/>
                  <a:gd name="T101" fmla="*/ 284 w 284"/>
                  <a:gd name="T102" fmla="*/ 214 h 2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4" h="214">
                    <a:moveTo>
                      <a:pt x="7" y="132"/>
                    </a:moveTo>
                    <a:lnTo>
                      <a:pt x="11" y="127"/>
                    </a:lnTo>
                    <a:lnTo>
                      <a:pt x="19" y="115"/>
                    </a:lnTo>
                    <a:lnTo>
                      <a:pt x="34" y="96"/>
                    </a:lnTo>
                    <a:lnTo>
                      <a:pt x="53" y="76"/>
                    </a:lnTo>
                    <a:lnTo>
                      <a:pt x="76" y="54"/>
                    </a:lnTo>
                    <a:lnTo>
                      <a:pt x="105" y="33"/>
                    </a:lnTo>
                    <a:lnTo>
                      <a:pt x="135" y="15"/>
                    </a:lnTo>
                    <a:lnTo>
                      <a:pt x="169" y="3"/>
                    </a:lnTo>
                    <a:lnTo>
                      <a:pt x="203" y="0"/>
                    </a:lnTo>
                    <a:lnTo>
                      <a:pt x="234" y="6"/>
                    </a:lnTo>
                    <a:lnTo>
                      <a:pt x="259" y="20"/>
                    </a:lnTo>
                    <a:lnTo>
                      <a:pt x="276" y="40"/>
                    </a:lnTo>
                    <a:lnTo>
                      <a:pt x="284" y="65"/>
                    </a:lnTo>
                    <a:lnTo>
                      <a:pt x="281" y="94"/>
                    </a:lnTo>
                    <a:lnTo>
                      <a:pt x="265" y="125"/>
                    </a:lnTo>
                    <a:lnTo>
                      <a:pt x="234" y="157"/>
                    </a:lnTo>
                    <a:lnTo>
                      <a:pt x="214" y="172"/>
                    </a:lnTo>
                    <a:lnTo>
                      <a:pt x="192" y="184"/>
                    </a:lnTo>
                    <a:lnTo>
                      <a:pt x="171" y="195"/>
                    </a:lnTo>
                    <a:lnTo>
                      <a:pt x="149" y="203"/>
                    </a:lnTo>
                    <a:lnTo>
                      <a:pt x="127" y="208"/>
                    </a:lnTo>
                    <a:lnTo>
                      <a:pt x="105" y="213"/>
                    </a:lnTo>
                    <a:lnTo>
                      <a:pt x="84" y="214"/>
                    </a:lnTo>
                    <a:lnTo>
                      <a:pt x="64" y="213"/>
                    </a:lnTo>
                    <a:lnTo>
                      <a:pt x="47" y="211"/>
                    </a:lnTo>
                    <a:lnTo>
                      <a:pt x="31" y="205"/>
                    </a:lnTo>
                    <a:lnTo>
                      <a:pt x="18" y="199"/>
                    </a:lnTo>
                    <a:lnTo>
                      <a:pt x="8" y="190"/>
                    </a:lnTo>
                    <a:lnTo>
                      <a:pt x="2" y="178"/>
                    </a:lnTo>
                    <a:lnTo>
                      <a:pt x="0" y="165"/>
                    </a:lnTo>
                    <a:lnTo>
                      <a:pt x="1" y="149"/>
                    </a:lnTo>
                    <a:lnTo>
                      <a:pt x="7" y="132"/>
                    </a:lnTo>
                    <a:close/>
                  </a:path>
                </a:pathLst>
              </a:custGeom>
              <a:solidFill>
                <a:srgbClr val="EDDDD3"/>
              </a:solidFill>
              <a:ln w="9525">
                <a:noFill/>
                <a:round/>
                <a:headEnd/>
                <a:tailEnd/>
              </a:ln>
            </p:spPr>
            <p:txBody>
              <a:bodyPr/>
              <a:lstStyle/>
              <a:p>
                <a:endParaRPr lang="zh-CN" altLang="en-US"/>
              </a:p>
            </p:txBody>
          </p:sp>
          <p:sp>
            <p:nvSpPr>
              <p:cNvPr id="55355" name="Freeform 21"/>
              <p:cNvSpPr>
                <a:spLocks/>
              </p:cNvSpPr>
              <p:nvPr/>
            </p:nvSpPr>
            <p:spPr bwMode="auto">
              <a:xfrm>
                <a:off x="810" y="2342"/>
                <a:ext cx="52" cy="39"/>
              </a:xfrm>
              <a:custGeom>
                <a:avLst/>
                <a:gdLst>
                  <a:gd name="T0" fmla="*/ 0 w 260"/>
                  <a:gd name="T1" fmla="*/ 1 h 193"/>
                  <a:gd name="T2" fmla="*/ 0 w 260"/>
                  <a:gd name="T3" fmla="*/ 1 h 193"/>
                  <a:gd name="T4" fmla="*/ 0 w 260"/>
                  <a:gd name="T5" fmla="*/ 1 h 193"/>
                  <a:gd name="T6" fmla="*/ 0 w 260"/>
                  <a:gd name="T7" fmla="*/ 1 h 193"/>
                  <a:gd name="T8" fmla="*/ 0 w 260"/>
                  <a:gd name="T9" fmla="*/ 1 h 193"/>
                  <a:gd name="T10" fmla="*/ 1 w 260"/>
                  <a:gd name="T11" fmla="*/ 0 h 193"/>
                  <a:gd name="T12" fmla="*/ 1 w 260"/>
                  <a:gd name="T13" fmla="*/ 0 h 193"/>
                  <a:gd name="T14" fmla="*/ 1 w 260"/>
                  <a:gd name="T15" fmla="*/ 0 h 193"/>
                  <a:gd name="T16" fmla="*/ 1 w 260"/>
                  <a:gd name="T17" fmla="*/ 0 h 193"/>
                  <a:gd name="T18" fmla="*/ 1 w 260"/>
                  <a:gd name="T19" fmla="*/ 0 h 193"/>
                  <a:gd name="T20" fmla="*/ 2 w 260"/>
                  <a:gd name="T21" fmla="*/ 0 h 193"/>
                  <a:gd name="T22" fmla="*/ 2 w 260"/>
                  <a:gd name="T23" fmla="*/ 0 h 193"/>
                  <a:gd name="T24" fmla="*/ 2 w 260"/>
                  <a:gd name="T25" fmla="*/ 0 h 193"/>
                  <a:gd name="T26" fmla="*/ 2 w 260"/>
                  <a:gd name="T27" fmla="*/ 0 h 193"/>
                  <a:gd name="T28" fmla="*/ 2 w 260"/>
                  <a:gd name="T29" fmla="*/ 1 h 193"/>
                  <a:gd name="T30" fmla="*/ 2 w 260"/>
                  <a:gd name="T31" fmla="*/ 1 h 193"/>
                  <a:gd name="T32" fmla="*/ 2 w 260"/>
                  <a:gd name="T33" fmla="*/ 1 h 193"/>
                  <a:gd name="T34" fmla="*/ 2 w 260"/>
                  <a:gd name="T35" fmla="*/ 1 h 193"/>
                  <a:gd name="T36" fmla="*/ 1 w 260"/>
                  <a:gd name="T37" fmla="*/ 1 h 193"/>
                  <a:gd name="T38" fmla="*/ 1 w 260"/>
                  <a:gd name="T39" fmla="*/ 1 h 193"/>
                  <a:gd name="T40" fmla="*/ 1 w 260"/>
                  <a:gd name="T41" fmla="*/ 1 h 193"/>
                  <a:gd name="T42" fmla="*/ 1 w 260"/>
                  <a:gd name="T43" fmla="*/ 2 h 193"/>
                  <a:gd name="T44" fmla="*/ 1 w 260"/>
                  <a:gd name="T45" fmla="*/ 2 h 193"/>
                  <a:gd name="T46" fmla="*/ 1 w 260"/>
                  <a:gd name="T47" fmla="*/ 2 h 193"/>
                  <a:gd name="T48" fmla="*/ 0 w 260"/>
                  <a:gd name="T49" fmla="*/ 2 h 193"/>
                  <a:gd name="T50" fmla="*/ 0 w 260"/>
                  <a:gd name="T51" fmla="*/ 2 h 193"/>
                  <a:gd name="T52" fmla="*/ 0 w 260"/>
                  <a:gd name="T53" fmla="*/ 1 h 193"/>
                  <a:gd name="T54" fmla="*/ 0 w 260"/>
                  <a:gd name="T55" fmla="*/ 1 h 193"/>
                  <a:gd name="T56" fmla="*/ 0 w 260"/>
                  <a:gd name="T57" fmla="*/ 1 h 193"/>
                  <a:gd name="T58" fmla="*/ 0 w 260"/>
                  <a:gd name="T59" fmla="*/ 1 h 193"/>
                  <a:gd name="T60" fmla="*/ 0 w 260"/>
                  <a:gd name="T61" fmla="*/ 1 h 193"/>
                  <a:gd name="T62" fmla="*/ 0 w 260"/>
                  <a:gd name="T63" fmla="*/ 1 h 193"/>
                  <a:gd name="T64" fmla="*/ 0 w 260"/>
                  <a:gd name="T65" fmla="*/ 1 h 1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0"/>
                  <a:gd name="T100" fmla="*/ 0 h 193"/>
                  <a:gd name="T101" fmla="*/ 260 w 260"/>
                  <a:gd name="T102" fmla="*/ 193 h 1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0" h="193">
                    <a:moveTo>
                      <a:pt x="8" y="118"/>
                    </a:moveTo>
                    <a:lnTo>
                      <a:pt x="11" y="114"/>
                    </a:lnTo>
                    <a:lnTo>
                      <a:pt x="19" y="103"/>
                    </a:lnTo>
                    <a:lnTo>
                      <a:pt x="32" y="87"/>
                    </a:lnTo>
                    <a:lnTo>
                      <a:pt x="50" y="68"/>
                    </a:lnTo>
                    <a:lnTo>
                      <a:pt x="70" y="47"/>
                    </a:lnTo>
                    <a:lnTo>
                      <a:pt x="96" y="28"/>
                    </a:lnTo>
                    <a:lnTo>
                      <a:pt x="124" y="13"/>
                    </a:lnTo>
                    <a:lnTo>
                      <a:pt x="155" y="2"/>
                    </a:lnTo>
                    <a:lnTo>
                      <a:pt x="187" y="0"/>
                    </a:lnTo>
                    <a:lnTo>
                      <a:pt x="214" y="5"/>
                    </a:lnTo>
                    <a:lnTo>
                      <a:pt x="236" y="17"/>
                    </a:lnTo>
                    <a:lnTo>
                      <a:pt x="252" y="36"/>
                    </a:lnTo>
                    <a:lnTo>
                      <a:pt x="260" y="59"/>
                    </a:lnTo>
                    <a:lnTo>
                      <a:pt x="257" y="84"/>
                    </a:lnTo>
                    <a:lnTo>
                      <a:pt x="243" y="113"/>
                    </a:lnTo>
                    <a:lnTo>
                      <a:pt x="214" y="141"/>
                    </a:lnTo>
                    <a:lnTo>
                      <a:pt x="195" y="155"/>
                    </a:lnTo>
                    <a:lnTo>
                      <a:pt x="177" y="167"/>
                    </a:lnTo>
                    <a:lnTo>
                      <a:pt x="156" y="175"/>
                    </a:lnTo>
                    <a:lnTo>
                      <a:pt x="136" y="183"/>
                    </a:lnTo>
                    <a:lnTo>
                      <a:pt x="115" y="188"/>
                    </a:lnTo>
                    <a:lnTo>
                      <a:pt x="96" y="191"/>
                    </a:lnTo>
                    <a:lnTo>
                      <a:pt x="77" y="193"/>
                    </a:lnTo>
                    <a:lnTo>
                      <a:pt x="60" y="192"/>
                    </a:lnTo>
                    <a:lnTo>
                      <a:pt x="43" y="190"/>
                    </a:lnTo>
                    <a:lnTo>
                      <a:pt x="30" y="185"/>
                    </a:lnTo>
                    <a:lnTo>
                      <a:pt x="18" y="179"/>
                    </a:lnTo>
                    <a:lnTo>
                      <a:pt x="9" y="170"/>
                    </a:lnTo>
                    <a:lnTo>
                      <a:pt x="3" y="160"/>
                    </a:lnTo>
                    <a:lnTo>
                      <a:pt x="0" y="148"/>
                    </a:lnTo>
                    <a:lnTo>
                      <a:pt x="3" y="134"/>
                    </a:lnTo>
                    <a:lnTo>
                      <a:pt x="8" y="118"/>
                    </a:lnTo>
                    <a:close/>
                  </a:path>
                </a:pathLst>
              </a:custGeom>
              <a:solidFill>
                <a:srgbClr val="D6B7A5"/>
              </a:solidFill>
              <a:ln w="9525">
                <a:noFill/>
                <a:round/>
                <a:headEnd/>
                <a:tailEnd/>
              </a:ln>
            </p:spPr>
            <p:txBody>
              <a:bodyPr/>
              <a:lstStyle/>
              <a:p>
                <a:endParaRPr lang="zh-CN" altLang="en-US"/>
              </a:p>
            </p:txBody>
          </p:sp>
          <p:sp>
            <p:nvSpPr>
              <p:cNvPr id="55356" name="Freeform 22"/>
              <p:cNvSpPr>
                <a:spLocks/>
              </p:cNvSpPr>
              <p:nvPr/>
            </p:nvSpPr>
            <p:spPr bwMode="auto">
              <a:xfrm>
                <a:off x="813" y="2344"/>
                <a:ext cx="47" cy="34"/>
              </a:xfrm>
              <a:custGeom>
                <a:avLst/>
                <a:gdLst>
                  <a:gd name="T0" fmla="*/ 0 w 234"/>
                  <a:gd name="T1" fmla="*/ 1 h 171"/>
                  <a:gd name="T2" fmla="*/ 0 w 234"/>
                  <a:gd name="T3" fmla="*/ 1 h 171"/>
                  <a:gd name="T4" fmla="*/ 0 w 234"/>
                  <a:gd name="T5" fmla="*/ 1 h 171"/>
                  <a:gd name="T6" fmla="*/ 0 w 234"/>
                  <a:gd name="T7" fmla="*/ 1 h 171"/>
                  <a:gd name="T8" fmla="*/ 0 w 234"/>
                  <a:gd name="T9" fmla="*/ 0 h 171"/>
                  <a:gd name="T10" fmla="*/ 1 w 234"/>
                  <a:gd name="T11" fmla="*/ 0 h 171"/>
                  <a:gd name="T12" fmla="*/ 1 w 234"/>
                  <a:gd name="T13" fmla="*/ 0 h 171"/>
                  <a:gd name="T14" fmla="*/ 1 w 234"/>
                  <a:gd name="T15" fmla="*/ 0 h 171"/>
                  <a:gd name="T16" fmla="*/ 1 w 234"/>
                  <a:gd name="T17" fmla="*/ 0 h 171"/>
                  <a:gd name="T18" fmla="*/ 1 w 234"/>
                  <a:gd name="T19" fmla="*/ 0 h 171"/>
                  <a:gd name="T20" fmla="*/ 2 w 234"/>
                  <a:gd name="T21" fmla="*/ 0 h 171"/>
                  <a:gd name="T22" fmla="*/ 2 w 234"/>
                  <a:gd name="T23" fmla="*/ 0 h 171"/>
                  <a:gd name="T24" fmla="*/ 2 w 234"/>
                  <a:gd name="T25" fmla="*/ 0 h 171"/>
                  <a:gd name="T26" fmla="*/ 2 w 234"/>
                  <a:gd name="T27" fmla="*/ 0 h 171"/>
                  <a:gd name="T28" fmla="*/ 2 w 234"/>
                  <a:gd name="T29" fmla="*/ 1 h 171"/>
                  <a:gd name="T30" fmla="*/ 2 w 234"/>
                  <a:gd name="T31" fmla="*/ 1 h 171"/>
                  <a:gd name="T32" fmla="*/ 2 w 234"/>
                  <a:gd name="T33" fmla="*/ 1 h 171"/>
                  <a:gd name="T34" fmla="*/ 1 w 234"/>
                  <a:gd name="T35" fmla="*/ 1 h 171"/>
                  <a:gd name="T36" fmla="*/ 1 w 234"/>
                  <a:gd name="T37" fmla="*/ 1 h 171"/>
                  <a:gd name="T38" fmla="*/ 1 w 234"/>
                  <a:gd name="T39" fmla="*/ 1 h 171"/>
                  <a:gd name="T40" fmla="*/ 1 w 234"/>
                  <a:gd name="T41" fmla="*/ 1 h 171"/>
                  <a:gd name="T42" fmla="*/ 1 w 234"/>
                  <a:gd name="T43" fmla="*/ 1 h 171"/>
                  <a:gd name="T44" fmla="*/ 1 w 234"/>
                  <a:gd name="T45" fmla="*/ 1 h 171"/>
                  <a:gd name="T46" fmla="*/ 1 w 234"/>
                  <a:gd name="T47" fmla="*/ 1 h 171"/>
                  <a:gd name="T48" fmla="*/ 0 w 234"/>
                  <a:gd name="T49" fmla="*/ 1 h 171"/>
                  <a:gd name="T50" fmla="*/ 0 w 234"/>
                  <a:gd name="T51" fmla="*/ 1 h 171"/>
                  <a:gd name="T52" fmla="*/ 0 w 234"/>
                  <a:gd name="T53" fmla="*/ 1 h 171"/>
                  <a:gd name="T54" fmla="*/ 0 w 234"/>
                  <a:gd name="T55" fmla="*/ 1 h 171"/>
                  <a:gd name="T56" fmla="*/ 0 w 234"/>
                  <a:gd name="T57" fmla="*/ 1 h 171"/>
                  <a:gd name="T58" fmla="*/ 0 w 234"/>
                  <a:gd name="T59" fmla="*/ 1 h 171"/>
                  <a:gd name="T60" fmla="*/ 0 w 234"/>
                  <a:gd name="T61" fmla="*/ 1 h 171"/>
                  <a:gd name="T62" fmla="*/ 0 w 234"/>
                  <a:gd name="T63" fmla="*/ 1 h 171"/>
                  <a:gd name="T64" fmla="*/ 0 w 234"/>
                  <a:gd name="T65" fmla="*/ 1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4"/>
                  <a:gd name="T100" fmla="*/ 0 h 171"/>
                  <a:gd name="T101" fmla="*/ 234 w 234"/>
                  <a:gd name="T102" fmla="*/ 171 h 1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4" h="171">
                    <a:moveTo>
                      <a:pt x="7" y="105"/>
                    </a:moveTo>
                    <a:lnTo>
                      <a:pt x="9" y="102"/>
                    </a:lnTo>
                    <a:lnTo>
                      <a:pt x="17" y="91"/>
                    </a:lnTo>
                    <a:lnTo>
                      <a:pt x="29" y="77"/>
                    </a:lnTo>
                    <a:lnTo>
                      <a:pt x="44" y="60"/>
                    </a:lnTo>
                    <a:lnTo>
                      <a:pt x="64" y="42"/>
                    </a:lnTo>
                    <a:lnTo>
                      <a:pt x="87" y="25"/>
                    </a:lnTo>
                    <a:lnTo>
                      <a:pt x="112" y="11"/>
                    </a:lnTo>
                    <a:lnTo>
                      <a:pt x="140" y="2"/>
                    </a:lnTo>
                    <a:lnTo>
                      <a:pt x="168" y="0"/>
                    </a:lnTo>
                    <a:lnTo>
                      <a:pt x="192" y="4"/>
                    </a:lnTo>
                    <a:lnTo>
                      <a:pt x="213" y="15"/>
                    </a:lnTo>
                    <a:lnTo>
                      <a:pt x="227" y="32"/>
                    </a:lnTo>
                    <a:lnTo>
                      <a:pt x="234" y="51"/>
                    </a:lnTo>
                    <a:lnTo>
                      <a:pt x="231" y="76"/>
                    </a:lnTo>
                    <a:lnTo>
                      <a:pt x="217" y="100"/>
                    </a:lnTo>
                    <a:lnTo>
                      <a:pt x="192" y="126"/>
                    </a:lnTo>
                    <a:lnTo>
                      <a:pt x="176" y="138"/>
                    </a:lnTo>
                    <a:lnTo>
                      <a:pt x="158" y="148"/>
                    </a:lnTo>
                    <a:lnTo>
                      <a:pt x="141" y="156"/>
                    </a:lnTo>
                    <a:lnTo>
                      <a:pt x="122" y="162"/>
                    </a:lnTo>
                    <a:lnTo>
                      <a:pt x="105" y="168"/>
                    </a:lnTo>
                    <a:lnTo>
                      <a:pt x="86" y="170"/>
                    </a:lnTo>
                    <a:lnTo>
                      <a:pt x="70" y="171"/>
                    </a:lnTo>
                    <a:lnTo>
                      <a:pt x="54" y="171"/>
                    </a:lnTo>
                    <a:lnTo>
                      <a:pt x="39" y="169"/>
                    </a:lnTo>
                    <a:lnTo>
                      <a:pt x="27" y="164"/>
                    </a:lnTo>
                    <a:lnTo>
                      <a:pt x="16" y="159"/>
                    </a:lnTo>
                    <a:lnTo>
                      <a:pt x="8" y="151"/>
                    </a:lnTo>
                    <a:lnTo>
                      <a:pt x="3" y="143"/>
                    </a:lnTo>
                    <a:lnTo>
                      <a:pt x="0" y="132"/>
                    </a:lnTo>
                    <a:lnTo>
                      <a:pt x="2" y="119"/>
                    </a:lnTo>
                    <a:lnTo>
                      <a:pt x="7" y="105"/>
                    </a:lnTo>
                    <a:close/>
                  </a:path>
                </a:pathLst>
              </a:custGeom>
              <a:solidFill>
                <a:srgbClr val="C1967C"/>
              </a:solidFill>
              <a:ln w="9525">
                <a:noFill/>
                <a:round/>
                <a:headEnd/>
                <a:tailEnd/>
              </a:ln>
            </p:spPr>
            <p:txBody>
              <a:bodyPr/>
              <a:lstStyle/>
              <a:p>
                <a:endParaRPr lang="zh-CN" altLang="en-US"/>
              </a:p>
            </p:txBody>
          </p:sp>
          <p:sp>
            <p:nvSpPr>
              <p:cNvPr id="55357" name="Freeform 23"/>
              <p:cNvSpPr>
                <a:spLocks/>
              </p:cNvSpPr>
              <p:nvPr/>
            </p:nvSpPr>
            <p:spPr bwMode="auto">
              <a:xfrm>
                <a:off x="816" y="2346"/>
                <a:ext cx="41" cy="30"/>
              </a:xfrm>
              <a:custGeom>
                <a:avLst/>
                <a:gdLst>
                  <a:gd name="T0" fmla="*/ 0 w 207"/>
                  <a:gd name="T1" fmla="*/ 1 h 151"/>
                  <a:gd name="T2" fmla="*/ 0 w 207"/>
                  <a:gd name="T3" fmla="*/ 1 h 151"/>
                  <a:gd name="T4" fmla="*/ 0 w 207"/>
                  <a:gd name="T5" fmla="*/ 1 h 151"/>
                  <a:gd name="T6" fmla="*/ 0 w 207"/>
                  <a:gd name="T7" fmla="*/ 1 h 151"/>
                  <a:gd name="T8" fmla="*/ 0 w 207"/>
                  <a:gd name="T9" fmla="*/ 0 h 151"/>
                  <a:gd name="T10" fmla="*/ 0 w 207"/>
                  <a:gd name="T11" fmla="*/ 0 h 151"/>
                  <a:gd name="T12" fmla="*/ 1 w 207"/>
                  <a:gd name="T13" fmla="*/ 0 h 151"/>
                  <a:gd name="T14" fmla="*/ 1 w 207"/>
                  <a:gd name="T15" fmla="*/ 0 h 151"/>
                  <a:gd name="T16" fmla="*/ 1 w 207"/>
                  <a:gd name="T17" fmla="*/ 0 h 151"/>
                  <a:gd name="T18" fmla="*/ 1 w 207"/>
                  <a:gd name="T19" fmla="*/ 0 h 151"/>
                  <a:gd name="T20" fmla="*/ 1 w 207"/>
                  <a:gd name="T21" fmla="*/ 0 h 151"/>
                  <a:gd name="T22" fmla="*/ 1 w 207"/>
                  <a:gd name="T23" fmla="*/ 0 h 151"/>
                  <a:gd name="T24" fmla="*/ 2 w 207"/>
                  <a:gd name="T25" fmla="*/ 0 h 151"/>
                  <a:gd name="T26" fmla="*/ 2 w 207"/>
                  <a:gd name="T27" fmla="*/ 0 h 151"/>
                  <a:gd name="T28" fmla="*/ 2 w 207"/>
                  <a:gd name="T29" fmla="*/ 1 h 151"/>
                  <a:gd name="T30" fmla="*/ 2 w 207"/>
                  <a:gd name="T31" fmla="*/ 1 h 151"/>
                  <a:gd name="T32" fmla="*/ 1 w 207"/>
                  <a:gd name="T33" fmla="*/ 1 h 151"/>
                  <a:gd name="T34" fmla="*/ 1 w 207"/>
                  <a:gd name="T35" fmla="*/ 1 h 151"/>
                  <a:gd name="T36" fmla="*/ 1 w 207"/>
                  <a:gd name="T37" fmla="*/ 1 h 151"/>
                  <a:gd name="T38" fmla="*/ 1 w 207"/>
                  <a:gd name="T39" fmla="*/ 1 h 151"/>
                  <a:gd name="T40" fmla="*/ 1 w 207"/>
                  <a:gd name="T41" fmla="*/ 1 h 151"/>
                  <a:gd name="T42" fmla="*/ 1 w 207"/>
                  <a:gd name="T43" fmla="*/ 1 h 151"/>
                  <a:gd name="T44" fmla="*/ 1 w 207"/>
                  <a:gd name="T45" fmla="*/ 1 h 151"/>
                  <a:gd name="T46" fmla="*/ 0 w 207"/>
                  <a:gd name="T47" fmla="*/ 1 h 151"/>
                  <a:gd name="T48" fmla="*/ 0 w 207"/>
                  <a:gd name="T49" fmla="*/ 1 h 151"/>
                  <a:gd name="T50" fmla="*/ 0 w 207"/>
                  <a:gd name="T51" fmla="*/ 1 h 151"/>
                  <a:gd name="T52" fmla="*/ 0 w 207"/>
                  <a:gd name="T53" fmla="*/ 1 h 151"/>
                  <a:gd name="T54" fmla="*/ 0 w 207"/>
                  <a:gd name="T55" fmla="*/ 1 h 151"/>
                  <a:gd name="T56" fmla="*/ 0 w 207"/>
                  <a:gd name="T57" fmla="*/ 1 h 151"/>
                  <a:gd name="T58" fmla="*/ 0 w 207"/>
                  <a:gd name="T59" fmla="*/ 1 h 151"/>
                  <a:gd name="T60" fmla="*/ 0 w 207"/>
                  <a:gd name="T61" fmla="*/ 1 h 151"/>
                  <a:gd name="T62" fmla="*/ 0 w 207"/>
                  <a:gd name="T63" fmla="*/ 1 h 151"/>
                  <a:gd name="T64" fmla="*/ 0 w 207"/>
                  <a:gd name="T65" fmla="*/ 1 h 15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7"/>
                  <a:gd name="T100" fmla="*/ 0 h 151"/>
                  <a:gd name="T101" fmla="*/ 207 w 207"/>
                  <a:gd name="T102" fmla="*/ 151 h 15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7" h="151">
                    <a:moveTo>
                      <a:pt x="6" y="93"/>
                    </a:moveTo>
                    <a:lnTo>
                      <a:pt x="8" y="90"/>
                    </a:lnTo>
                    <a:lnTo>
                      <a:pt x="15" y="81"/>
                    </a:lnTo>
                    <a:lnTo>
                      <a:pt x="25" y="68"/>
                    </a:lnTo>
                    <a:lnTo>
                      <a:pt x="39" y="53"/>
                    </a:lnTo>
                    <a:lnTo>
                      <a:pt x="56" y="37"/>
                    </a:lnTo>
                    <a:lnTo>
                      <a:pt x="76" y="23"/>
                    </a:lnTo>
                    <a:lnTo>
                      <a:pt x="98" y="11"/>
                    </a:lnTo>
                    <a:lnTo>
                      <a:pt x="123" y="2"/>
                    </a:lnTo>
                    <a:lnTo>
                      <a:pt x="149" y="0"/>
                    </a:lnTo>
                    <a:lnTo>
                      <a:pt x="171" y="4"/>
                    </a:lnTo>
                    <a:lnTo>
                      <a:pt x="188" y="14"/>
                    </a:lnTo>
                    <a:lnTo>
                      <a:pt x="201" y="28"/>
                    </a:lnTo>
                    <a:lnTo>
                      <a:pt x="207" y="46"/>
                    </a:lnTo>
                    <a:lnTo>
                      <a:pt x="205" y="66"/>
                    </a:lnTo>
                    <a:lnTo>
                      <a:pt x="194" y="88"/>
                    </a:lnTo>
                    <a:lnTo>
                      <a:pt x="171" y="111"/>
                    </a:lnTo>
                    <a:lnTo>
                      <a:pt x="156" y="122"/>
                    </a:lnTo>
                    <a:lnTo>
                      <a:pt x="140" y="130"/>
                    </a:lnTo>
                    <a:lnTo>
                      <a:pt x="125" y="137"/>
                    </a:lnTo>
                    <a:lnTo>
                      <a:pt x="108" y="144"/>
                    </a:lnTo>
                    <a:lnTo>
                      <a:pt x="92" y="147"/>
                    </a:lnTo>
                    <a:lnTo>
                      <a:pt x="76" y="150"/>
                    </a:lnTo>
                    <a:lnTo>
                      <a:pt x="61" y="151"/>
                    </a:lnTo>
                    <a:lnTo>
                      <a:pt x="47" y="150"/>
                    </a:lnTo>
                    <a:lnTo>
                      <a:pt x="34" y="148"/>
                    </a:lnTo>
                    <a:lnTo>
                      <a:pt x="23" y="145"/>
                    </a:lnTo>
                    <a:lnTo>
                      <a:pt x="14" y="140"/>
                    </a:lnTo>
                    <a:lnTo>
                      <a:pt x="6" y="134"/>
                    </a:lnTo>
                    <a:lnTo>
                      <a:pt x="2" y="126"/>
                    </a:lnTo>
                    <a:lnTo>
                      <a:pt x="0" y="116"/>
                    </a:lnTo>
                    <a:lnTo>
                      <a:pt x="2" y="105"/>
                    </a:lnTo>
                    <a:lnTo>
                      <a:pt x="6" y="93"/>
                    </a:lnTo>
                    <a:close/>
                  </a:path>
                </a:pathLst>
              </a:custGeom>
              <a:solidFill>
                <a:srgbClr val="AF7551"/>
              </a:solidFill>
              <a:ln w="9525">
                <a:noFill/>
                <a:round/>
                <a:headEnd/>
                <a:tailEnd/>
              </a:ln>
            </p:spPr>
            <p:txBody>
              <a:bodyPr/>
              <a:lstStyle/>
              <a:p>
                <a:endParaRPr lang="zh-CN" altLang="en-US"/>
              </a:p>
            </p:txBody>
          </p:sp>
          <p:sp>
            <p:nvSpPr>
              <p:cNvPr id="55358" name="Freeform 24"/>
              <p:cNvSpPr>
                <a:spLocks/>
              </p:cNvSpPr>
              <p:nvPr/>
            </p:nvSpPr>
            <p:spPr bwMode="auto">
              <a:xfrm>
                <a:off x="593" y="2153"/>
                <a:ext cx="271" cy="236"/>
              </a:xfrm>
              <a:custGeom>
                <a:avLst/>
                <a:gdLst>
                  <a:gd name="T0" fmla="*/ 0 w 1354"/>
                  <a:gd name="T1" fmla="*/ 5 h 1181"/>
                  <a:gd name="T2" fmla="*/ 0 w 1354"/>
                  <a:gd name="T3" fmla="*/ 5 h 1181"/>
                  <a:gd name="T4" fmla="*/ 0 w 1354"/>
                  <a:gd name="T5" fmla="*/ 4 h 1181"/>
                  <a:gd name="T6" fmla="*/ 0 w 1354"/>
                  <a:gd name="T7" fmla="*/ 4 h 1181"/>
                  <a:gd name="T8" fmla="*/ 0 w 1354"/>
                  <a:gd name="T9" fmla="*/ 3 h 1181"/>
                  <a:gd name="T10" fmla="*/ 1 w 1354"/>
                  <a:gd name="T11" fmla="*/ 3 h 1181"/>
                  <a:gd name="T12" fmla="*/ 1 w 1354"/>
                  <a:gd name="T13" fmla="*/ 2 h 1181"/>
                  <a:gd name="T14" fmla="*/ 2 w 1354"/>
                  <a:gd name="T15" fmla="*/ 1 h 1181"/>
                  <a:gd name="T16" fmla="*/ 3 w 1354"/>
                  <a:gd name="T17" fmla="*/ 1 h 1181"/>
                  <a:gd name="T18" fmla="*/ 4 w 1354"/>
                  <a:gd name="T19" fmla="*/ 0 h 1181"/>
                  <a:gd name="T20" fmla="*/ 5 w 1354"/>
                  <a:gd name="T21" fmla="*/ 0 h 1181"/>
                  <a:gd name="T22" fmla="*/ 5 w 1354"/>
                  <a:gd name="T23" fmla="*/ 0 h 1181"/>
                  <a:gd name="T24" fmla="*/ 6 w 1354"/>
                  <a:gd name="T25" fmla="*/ 0 h 1181"/>
                  <a:gd name="T26" fmla="*/ 7 w 1354"/>
                  <a:gd name="T27" fmla="*/ 1 h 1181"/>
                  <a:gd name="T28" fmla="*/ 7 w 1354"/>
                  <a:gd name="T29" fmla="*/ 1 h 1181"/>
                  <a:gd name="T30" fmla="*/ 8 w 1354"/>
                  <a:gd name="T31" fmla="*/ 2 h 1181"/>
                  <a:gd name="T32" fmla="*/ 8 w 1354"/>
                  <a:gd name="T33" fmla="*/ 2 h 1181"/>
                  <a:gd name="T34" fmla="*/ 8 w 1354"/>
                  <a:gd name="T35" fmla="*/ 2 h 1181"/>
                  <a:gd name="T36" fmla="*/ 9 w 1354"/>
                  <a:gd name="T37" fmla="*/ 3 h 1181"/>
                  <a:gd name="T38" fmla="*/ 9 w 1354"/>
                  <a:gd name="T39" fmla="*/ 3 h 1181"/>
                  <a:gd name="T40" fmla="*/ 10 w 1354"/>
                  <a:gd name="T41" fmla="*/ 4 h 1181"/>
                  <a:gd name="T42" fmla="*/ 10 w 1354"/>
                  <a:gd name="T43" fmla="*/ 5 h 1181"/>
                  <a:gd name="T44" fmla="*/ 11 w 1354"/>
                  <a:gd name="T45" fmla="*/ 5 h 1181"/>
                  <a:gd name="T46" fmla="*/ 11 w 1354"/>
                  <a:gd name="T47" fmla="*/ 6 h 1181"/>
                  <a:gd name="T48" fmla="*/ 11 w 1354"/>
                  <a:gd name="T49" fmla="*/ 6 h 1181"/>
                  <a:gd name="T50" fmla="*/ 11 w 1354"/>
                  <a:gd name="T51" fmla="*/ 6 h 1181"/>
                  <a:gd name="T52" fmla="*/ 10 w 1354"/>
                  <a:gd name="T53" fmla="*/ 7 h 1181"/>
                  <a:gd name="T54" fmla="*/ 10 w 1354"/>
                  <a:gd name="T55" fmla="*/ 7 h 1181"/>
                  <a:gd name="T56" fmla="*/ 9 w 1354"/>
                  <a:gd name="T57" fmla="*/ 7 h 1181"/>
                  <a:gd name="T58" fmla="*/ 9 w 1354"/>
                  <a:gd name="T59" fmla="*/ 8 h 1181"/>
                  <a:gd name="T60" fmla="*/ 8 w 1354"/>
                  <a:gd name="T61" fmla="*/ 8 h 1181"/>
                  <a:gd name="T62" fmla="*/ 8 w 1354"/>
                  <a:gd name="T63" fmla="*/ 8 h 1181"/>
                  <a:gd name="T64" fmla="*/ 8 w 1354"/>
                  <a:gd name="T65" fmla="*/ 9 h 1181"/>
                  <a:gd name="T66" fmla="*/ 7 w 1354"/>
                  <a:gd name="T67" fmla="*/ 9 h 1181"/>
                  <a:gd name="T68" fmla="*/ 7 w 1354"/>
                  <a:gd name="T69" fmla="*/ 9 h 1181"/>
                  <a:gd name="T70" fmla="*/ 6 w 1354"/>
                  <a:gd name="T71" fmla="*/ 9 h 1181"/>
                  <a:gd name="T72" fmla="*/ 6 w 1354"/>
                  <a:gd name="T73" fmla="*/ 9 h 1181"/>
                  <a:gd name="T74" fmla="*/ 5 w 1354"/>
                  <a:gd name="T75" fmla="*/ 9 h 1181"/>
                  <a:gd name="T76" fmla="*/ 4 w 1354"/>
                  <a:gd name="T77" fmla="*/ 9 h 1181"/>
                  <a:gd name="T78" fmla="*/ 4 w 1354"/>
                  <a:gd name="T79" fmla="*/ 9 h 1181"/>
                  <a:gd name="T80" fmla="*/ 3 w 1354"/>
                  <a:gd name="T81" fmla="*/ 9 h 1181"/>
                  <a:gd name="T82" fmla="*/ 3 w 1354"/>
                  <a:gd name="T83" fmla="*/ 9 h 1181"/>
                  <a:gd name="T84" fmla="*/ 2 w 1354"/>
                  <a:gd name="T85" fmla="*/ 8 h 1181"/>
                  <a:gd name="T86" fmla="*/ 2 w 1354"/>
                  <a:gd name="T87" fmla="*/ 8 h 1181"/>
                  <a:gd name="T88" fmla="*/ 1 w 1354"/>
                  <a:gd name="T89" fmla="*/ 7 h 1181"/>
                  <a:gd name="T90" fmla="*/ 1 w 1354"/>
                  <a:gd name="T91" fmla="*/ 7 h 1181"/>
                  <a:gd name="T92" fmla="*/ 0 w 1354"/>
                  <a:gd name="T93" fmla="*/ 6 h 1181"/>
                  <a:gd name="T94" fmla="*/ 0 w 1354"/>
                  <a:gd name="T95" fmla="*/ 5 h 11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354"/>
                  <a:gd name="T145" fmla="*/ 0 h 1181"/>
                  <a:gd name="T146" fmla="*/ 1354 w 1354"/>
                  <a:gd name="T147" fmla="*/ 1181 h 118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354" h="1181">
                    <a:moveTo>
                      <a:pt x="0" y="609"/>
                    </a:moveTo>
                    <a:lnTo>
                      <a:pt x="0" y="605"/>
                    </a:lnTo>
                    <a:lnTo>
                      <a:pt x="1" y="596"/>
                    </a:lnTo>
                    <a:lnTo>
                      <a:pt x="2" y="580"/>
                    </a:lnTo>
                    <a:lnTo>
                      <a:pt x="5" y="559"/>
                    </a:lnTo>
                    <a:lnTo>
                      <a:pt x="9" y="534"/>
                    </a:lnTo>
                    <a:lnTo>
                      <a:pt x="16" y="504"/>
                    </a:lnTo>
                    <a:lnTo>
                      <a:pt x="24" y="472"/>
                    </a:lnTo>
                    <a:lnTo>
                      <a:pt x="35" y="435"/>
                    </a:lnTo>
                    <a:lnTo>
                      <a:pt x="51" y="397"/>
                    </a:lnTo>
                    <a:lnTo>
                      <a:pt x="69" y="357"/>
                    </a:lnTo>
                    <a:lnTo>
                      <a:pt x="91" y="317"/>
                    </a:lnTo>
                    <a:lnTo>
                      <a:pt x="119" y="275"/>
                    </a:lnTo>
                    <a:lnTo>
                      <a:pt x="149" y="233"/>
                    </a:lnTo>
                    <a:lnTo>
                      <a:pt x="187" y="193"/>
                    </a:lnTo>
                    <a:lnTo>
                      <a:pt x="229" y="153"/>
                    </a:lnTo>
                    <a:lnTo>
                      <a:pt x="277" y="116"/>
                    </a:lnTo>
                    <a:lnTo>
                      <a:pt x="347" y="72"/>
                    </a:lnTo>
                    <a:lnTo>
                      <a:pt x="411" y="39"/>
                    </a:lnTo>
                    <a:lnTo>
                      <a:pt x="471" y="17"/>
                    </a:lnTo>
                    <a:lnTo>
                      <a:pt x="527" y="5"/>
                    </a:lnTo>
                    <a:lnTo>
                      <a:pt x="580" y="0"/>
                    </a:lnTo>
                    <a:lnTo>
                      <a:pt x="628" y="4"/>
                    </a:lnTo>
                    <a:lnTo>
                      <a:pt x="674" y="14"/>
                    </a:lnTo>
                    <a:lnTo>
                      <a:pt x="716" y="29"/>
                    </a:lnTo>
                    <a:lnTo>
                      <a:pt x="755" y="48"/>
                    </a:lnTo>
                    <a:lnTo>
                      <a:pt x="793" y="70"/>
                    </a:lnTo>
                    <a:lnTo>
                      <a:pt x="827" y="94"/>
                    </a:lnTo>
                    <a:lnTo>
                      <a:pt x="859" y="118"/>
                    </a:lnTo>
                    <a:lnTo>
                      <a:pt x="889" y="143"/>
                    </a:lnTo>
                    <a:lnTo>
                      <a:pt x="917" y="166"/>
                    </a:lnTo>
                    <a:lnTo>
                      <a:pt x="945" y="188"/>
                    </a:lnTo>
                    <a:lnTo>
                      <a:pt x="971" y="206"/>
                    </a:lnTo>
                    <a:lnTo>
                      <a:pt x="997" y="224"/>
                    </a:lnTo>
                    <a:lnTo>
                      <a:pt x="1025" y="248"/>
                    </a:lnTo>
                    <a:lnTo>
                      <a:pt x="1053" y="276"/>
                    </a:lnTo>
                    <a:lnTo>
                      <a:pt x="1083" y="307"/>
                    </a:lnTo>
                    <a:lnTo>
                      <a:pt x="1111" y="342"/>
                    </a:lnTo>
                    <a:lnTo>
                      <a:pt x="1141" y="378"/>
                    </a:lnTo>
                    <a:lnTo>
                      <a:pt x="1170" y="417"/>
                    </a:lnTo>
                    <a:lnTo>
                      <a:pt x="1198" y="456"/>
                    </a:lnTo>
                    <a:lnTo>
                      <a:pt x="1224" y="497"/>
                    </a:lnTo>
                    <a:lnTo>
                      <a:pt x="1250" y="536"/>
                    </a:lnTo>
                    <a:lnTo>
                      <a:pt x="1274" y="576"/>
                    </a:lnTo>
                    <a:lnTo>
                      <a:pt x="1294" y="613"/>
                    </a:lnTo>
                    <a:lnTo>
                      <a:pt x="1313" y="648"/>
                    </a:lnTo>
                    <a:lnTo>
                      <a:pt x="1328" y="681"/>
                    </a:lnTo>
                    <a:lnTo>
                      <a:pt x="1342" y="710"/>
                    </a:lnTo>
                    <a:lnTo>
                      <a:pt x="1350" y="735"/>
                    </a:lnTo>
                    <a:lnTo>
                      <a:pt x="1354" y="758"/>
                    </a:lnTo>
                    <a:lnTo>
                      <a:pt x="1348" y="780"/>
                    </a:lnTo>
                    <a:lnTo>
                      <a:pt x="1336" y="803"/>
                    </a:lnTo>
                    <a:lnTo>
                      <a:pt x="1319" y="825"/>
                    </a:lnTo>
                    <a:lnTo>
                      <a:pt x="1296" y="846"/>
                    </a:lnTo>
                    <a:lnTo>
                      <a:pt x="1268" y="868"/>
                    </a:lnTo>
                    <a:lnTo>
                      <a:pt x="1239" y="889"/>
                    </a:lnTo>
                    <a:lnTo>
                      <a:pt x="1206" y="910"/>
                    </a:lnTo>
                    <a:lnTo>
                      <a:pt x="1172" y="932"/>
                    </a:lnTo>
                    <a:lnTo>
                      <a:pt x="1137" y="952"/>
                    </a:lnTo>
                    <a:lnTo>
                      <a:pt x="1103" y="973"/>
                    </a:lnTo>
                    <a:lnTo>
                      <a:pt x="1070" y="994"/>
                    </a:lnTo>
                    <a:lnTo>
                      <a:pt x="1040" y="1015"/>
                    </a:lnTo>
                    <a:lnTo>
                      <a:pt x="1013" y="1036"/>
                    </a:lnTo>
                    <a:lnTo>
                      <a:pt x="990" y="1058"/>
                    </a:lnTo>
                    <a:lnTo>
                      <a:pt x="971" y="1079"/>
                    </a:lnTo>
                    <a:lnTo>
                      <a:pt x="954" y="1098"/>
                    </a:lnTo>
                    <a:lnTo>
                      <a:pt x="932" y="1116"/>
                    </a:lnTo>
                    <a:lnTo>
                      <a:pt x="907" y="1131"/>
                    </a:lnTo>
                    <a:lnTo>
                      <a:pt x="877" y="1145"/>
                    </a:lnTo>
                    <a:lnTo>
                      <a:pt x="845" y="1156"/>
                    </a:lnTo>
                    <a:lnTo>
                      <a:pt x="810" y="1164"/>
                    </a:lnTo>
                    <a:lnTo>
                      <a:pt x="774" y="1171"/>
                    </a:lnTo>
                    <a:lnTo>
                      <a:pt x="736" y="1176"/>
                    </a:lnTo>
                    <a:lnTo>
                      <a:pt x="695" y="1179"/>
                    </a:lnTo>
                    <a:lnTo>
                      <a:pt x="656" y="1181"/>
                    </a:lnTo>
                    <a:lnTo>
                      <a:pt x="615" y="1180"/>
                    </a:lnTo>
                    <a:lnTo>
                      <a:pt x="574" y="1177"/>
                    </a:lnTo>
                    <a:lnTo>
                      <a:pt x="534" y="1174"/>
                    </a:lnTo>
                    <a:lnTo>
                      <a:pt x="496" y="1169"/>
                    </a:lnTo>
                    <a:lnTo>
                      <a:pt x="458" y="1161"/>
                    </a:lnTo>
                    <a:lnTo>
                      <a:pt x="423" y="1153"/>
                    </a:lnTo>
                    <a:lnTo>
                      <a:pt x="389" y="1142"/>
                    </a:lnTo>
                    <a:lnTo>
                      <a:pt x="355" y="1126"/>
                    </a:lnTo>
                    <a:lnTo>
                      <a:pt x="322" y="1104"/>
                    </a:lnTo>
                    <a:lnTo>
                      <a:pt x="290" y="1080"/>
                    </a:lnTo>
                    <a:lnTo>
                      <a:pt x="258" y="1050"/>
                    </a:lnTo>
                    <a:lnTo>
                      <a:pt x="226" y="1018"/>
                    </a:lnTo>
                    <a:lnTo>
                      <a:pt x="196" y="983"/>
                    </a:lnTo>
                    <a:lnTo>
                      <a:pt x="168" y="946"/>
                    </a:lnTo>
                    <a:lnTo>
                      <a:pt x="140" y="906"/>
                    </a:lnTo>
                    <a:lnTo>
                      <a:pt x="114" y="866"/>
                    </a:lnTo>
                    <a:lnTo>
                      <a:pt x="90" y="823"/>
                    </a:lnTo>
                    <a:lnTo>
                      <a:pt x="68" y="780"/>
                    </a:lnTo>
                    <a:lnTo>
                      <a:pt x="48" y="737"/>
                    </a:lnTo>
                    <a:lnTo>
                      <a:pt x="30" y="693"/>
                    </a:lnTo>
                    <a:lnTo>
                      <a:pt x="13" y="650"/>
                    </a:lnTo>
                    <a:lnTo>
                      <a:pt x="0" y="609"/>
                    </a:lnTo>
                    <a:close/>
                  </a:path>
                </a:pathLst>
              </a:custGeom>
              <a:solidFill>
                <a:srgbClr val="FFFFFF"/>
              </a:solidFill>
              <a:ln w="9525">
                <a:noFill/>
                <a:round/>
                <a:headEnd/>
                <a:tailEnd/>
              </a:ln>
            </p:spPr>
            <p:txBody>
              <a:bodyPr/>
              <a:lstStyle/>
              <a:p>
                <a:endParaRPr lang="zh-CN" altLang="en-US"/>
              </a:p>
            </p:txBody>
          </p:sp>
          <p:sp>
            <p:nvSpPr>
              <p:cNvPr id="55359" name="Freeform 25"/>
              <p:cNvSpPr>
                <a:spLocks/>
              </p:cNvSpPr>
              <p:nvPr/>
            </p:nvSpPr>
            <p:spPr bwMode="auto">
              <a:xfrm>
                <a:off x="597" y="2159"/>
                <a:ext cx="262" cy="226"/>
              </a:xfrm>
              <a:custGeom>
                <a:avLst/>
                <a:gdLst>
                  <a:gd name="T0" fmla="*/ 3 w 1310"/>
                  <a:gd name="T1" fmla="*/ 0 h 1131"/>
                  <a:gd name="T2" fmla="*/ 4 w 1310"/>
                  <a:gd name="T3" fmla="*/ 0 h 1131"/>
                  <a:gd name="T4" fmla="*/ 4 w 1310"/>
                  <a:gd name="T5" fmla="*/ 0 h 1131"/>
                  <a:gd name="T6" fmla="*/ 5 w 1310"/>
                  <a:gd name="T7" fmla="*/ 0 h 1131"/>
                  <a:gd name="T8" fmla="*/ 6 w 1310"/>
                  <a:gd name="T9" fmla="*/ 0 h 1131"/>
                  <a:gd name="T10" fmla="*/ 6 w 1310"/>
                  <a:gd name="T11" fmla="*/ 1 h 1131"/>
                  <a:gd name="T12" fmla="*/ 7 w 1310"/>
                  <a:gd name="T13" fmla="*/ 1 h 1131"/>
                  <a:gd name="T14" fmla="*/ 7 w 1310"/>
                  <a:gd name="T15" fmla="*/ 1 h 1131"/>
                  <a:gd name="T16" fmla="*/ 8 w 1310"/>
                  <a:gd name="T17" fmla="*/ 2 h 1131"/>
                  <a:gd name="T18" fmla="*/ 8 w 1310"/>
                  <a:gd name="T19" fmla="*/ 2 h 1131"/>
                  <a:gd name="T20" fmla="*/ 9 w 1310"/>
                  <a:gd name="T21" fmla="*/ 3 h 1131"/>
                  <a:gd name="T22" fmla="*/ 9 w 1310"/>
                  <a:gd name="T23" fmla="*/ 3 h 1131"/>
                  <a:gd name="T24" fmla="*/ 9 w 1310"/>
                  <a:gd name="T25" fmla="*/ 4 h 1131"/>
                  <a:gd name="T26" fmla="*/ 10 w 1310"/>
                  <a:gd name="T27" fmla="*/ 4 h 1131"/>
                  <a:gd name="T28" fmla="*/ 10 w 1310"/>
                  <a:gd name="T29" fmla="*/ 5 h 1131"/>
                  <a:gd name="T30" fmla="*/ 10 w 1310"/>
                  <a:gd name="T31" fmla="*/ 5 h 1131"/>
                  <a:gd name="T32" fmla="*/ 10 w 1310"/>
                  <a:gd name="T33" fmla="*/ 6 h 1131"/>
                  <a:gd name="T34" fmla="*/ 10 w 1310"/>
                  <a:gd name="T35" fmla="*/ 6 h 1131"/>
                  <a:gd name="T36" fmla="*/ 10 w 1310"/>
                  <a:gd name="T37" fmla="*/ 6 h 1131"/>
                  <a:gd name="T38" fmla="*/ 10 w 1310"/>
                  <a:gd name="T39" fmla="*/ 7 h 1131"/>
                  <a:gd name="T40" fmla="*/ 9 w 1310"/>
                  <a:gd name="T41" fmla="*/ 7 h 1131"/>
                  <a:gd name="T42" fmla="*/ 9 w 1310"/>
                  <a:gd name="T43" fmla="*/ 7 h 1131"/>
                  <a:gd name="T44" fmla="*/ 8 w 1310"/>
                  <a:gd name="T45" fmla="*/ 8 h 1131"/>
                  <a:gd name="T46" fmla="*/ 8 w 1310"/>
                  <a:gd name="T47" fmla="*/ 8 h 1131"/>
                  <a:gd name="T48" fmla="*/ 7 w 1310"/>
                  <a:gd name="T49" fmla="*/ 8 h 1131"/>
                  <a:gd name="T50" fmla="*/ 7 w 1310"/>
                  <a:gd name="T51" fmla="*/ 9 h 1131"/>
                  <a:gd name="T52" fmla="*/ 7 w 1310"/>
                  <a:gd name="T53" fmla="*/ 9 h 1131"/>
                  <a:gd name="T54" fmla="*/ 6 w 1310"/>
                  <a:gd name="T55" fmla="*/ 9 h 1131"/>
                  <a:gd name="T56" fmla="*/ 5 w 1310"/>
                  <a:gd name="T57" fmla="*/ 9 h 1131"/>
                  <a:gd name="T58" fmla="*/ 5 w 1310"/>
                  <a:gd name="T59" fmla="*/ 9 h 1131"/>
                  <a:gd name="T60" fmla="*/ 4 w 1310"/>
                  <a:gd name="T61" fmla="*/ 9 h 1131"/>
                  <a:gd name="T62" fmla="*/ 4 w 1310"/>
                  <a:gd name="T63" fmla="*/ 9 h 1131"/>
                  <a:gd name="T64" fmla="*/ 3 w 1310"/>
                  <a:gd name="T65" fmla="*/ 9 h 1131"/>
                  <a:gd name="T66" fmla="*/ 3 w 1310"/>
                  <a:gd name="T67" fmla="*/ 8 h 1131"/>
                  <a:gd name="T68" fmla="*/ 2 w 1310"/>
                  <a:gd name="T69" fmla="*/ 8 h 1131"/>
                  <a:gd name="T70" fmla="*/ 2 w 1310"/>
                  <a:gd name="T71" fmla="*/ 8 h 1131"/>
                  <a:gd name="T72" fmla="*/ 1 w 1310"/>
                  <a:gd name="T73" fmla="*/ 7 h 1131"/>
                  <a:gd name="T74" fmla="*/ 1 w 1310"/>
                  <a:gd name="T75" fmla="*/ 6 h 1131"/>
                  <a:gd name="T76" fmla="*/ 0 w 1310"/>
                  <a:gd name="T77" fmla="*/ 6 h 1131"/>
                  <a:gd name="T78" fmla="*/ 0 w 1310"/>
                  <a:gd name="T79" fmla="*/ 5 h 1131"/>
                  <a:gd name="T80" fmla="*/ 0 w 1310"/>
                  <a:gd name="T81" fmla="*/ 5 h 1131"/>
                  <a:gd name="T82" fmla="*/ 0 w 1310"/>
                  <a:gd name="T83" fmla="*/ 5 h 1131"/>
                  <a:gd name="T84" fmla="*/ 0 w 1310"/>
                  <a:gd name="T85" fmla="*/ 5 h 1131"/>
                  <a:gd name="T86" fmla="*/ 0 w 1310"/>
                  <a:gd name="T87" fmla="*/ 4 h 1131"/>
                  <a:gd name="T88" fmla="*/ 0 w 1310"/>
                  <a:gd name="T89" fmla="*/ 4 h 1131"/>
                  <a:gd name="T90" fmla="*/ 0 w 1310"/>
                  <a:gd name="T91" fmla="*/ 4 h 1131"/>
                  <a:gd name="T92" fmla="*/ 0 w 1310"/>
                  <a:gd name="T93" fmla="*/ 3 h 1131"/>
                  <a:gd name="T94" fmla="*/ 1 w 1310"/>
                  <a:gd name="T95" fmla="*/ 2 h 1131"/>
                  <a:gd name="T96" fmla="*/ 1 w 1310"/>
                  <a:gd name="T97" fmla="*/ 2 h 1131"/>
                  <a:gd name="T98" fmla="*/ 2 w 1310"/>
                  <a:gd name="T99" fmla="*/ 1 h 113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310"/>
                  <a:gd name="T151" fmla="*/ 0 h 1131"/>
                  <a:gd name="T152" fmla="*/ 1310 w 1310"/>
                  <a:gd name="T153" fmla="*/ 1131 h 113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310" h="1131">
                    <a:moveTo>
                      <a:pt x="268" y="100"/>
                    </a:moveTo>
                    <a:lnTo>
                      <a:pt x="331" y="62"/>
                    </a:lnTo>
                    <a:lnTo>
                      <a:pt x="391" y="33"/>
                    </a:lnTo>
                    <a:lnTo>
                      <a:pt x="448" y="15"/>
                    </a:lnTo>
                    <a:lnTo>
                      <a:pt x="502" y="4"/>
                    </a:lnTo>
                    <a:lnTo>
                      <a:pt x="552" y="0"/>
                    </a:lnTo>
                    <a:lnTo>
                      <a:pt x="600" y="4"/>
                    </a:lnTo>
                    <a:lnTo>
                      <a:pt x="643" y="11"/>
                    </a:lnTo>
                    <a:lnTo>
                      <a:pt x="686" y="24"/>
                    </a:lnTo>
                    <a:lnTo>
                      <a:pt x="725" y="42"/>
                    </a:lnTo>
                    <a:lnTo>
                      <a:pt x="762" y="62"/>
                    </a:lnTo>
                    <a:lnTo>
                      <a:pt x="797" y="84"/>
                    </a:lnTo>
                    <a:lnTo>
                      <a:pt x="829" y="106"/>
                    </a:lnTo>
                    <a:lnTo>
                      <a:pt x="859" y="129"/>
                    </a:lnTo>
                    <a:lnTo>
                      <a:pt x="888" y="150"/>
                    </a:lnTo>
                    <a:lnTo>
                      <a:pt x="915" y="169"/>
                    </a:lnTo>
                    <a:lnTo>
                      <a:pt x="940" y="187"/>
                    </a:lnTo>
                    <a:lnTo>
                      <a:pt x="966" y="205"/>
                    </a:lnTo>
                    <a:lnTo>
                      <a:pt x="992" y="228"/>
                    </a:lnTo>
                    <a:lnTo>
                      <a:pt x="1020" y="254"/>
                    </a:lnTo>
                    <a:lnTo>
                      <a:pt x="1048" y="285"/>
                    </a:lnTo>
                    <a:lnTo>
                      <a:pt x="1076" y="318"/>
                    </a:lnTo>
                    <a:lnTo>
                      <a:pt x="1105" y="354"/>
                    </a:lnTo>
                    <a:lnTo>
                      <a:pt x="1132" y="391"/>
                    </a:lnTo>
                    <a:lnTo>
                      <a:pt x="1160" y="430"/>
                    </a:lnTo>
                    <a:lnTo>
                      <a:pt x="1185" y="468"/>
                    </a:lnTo>
                    <a:lnTo>
                      <a:pt x="1210" y="506"/>
                    </a:lnTo>
                    <a:lnTo>
                      <a:pt x="1232" y="545"/>
                    </a:lnTo>
                    <a:lnTo>
                      <a:pt x="1253" y="581"/>
                    </a:lnTo>
                    <a:lnTo>
                      <a:pt x="1271" y="615"/>
                    </a:lnTo>
                    <a:lnTo>
                      <a:pt x="1287" y="647"/>
                    </a:lnTo>
                    <a:lnTo>
                      <a:pt x="1299" y="676"/>
                    </a:lnTo>
                    <a:lnTo>
                      <a:pt x="1308" y="700"/>
                    </a:lnTo>
                    <a:lnTo>
                      <a:pt x="1310" y="722"/>
                    </a:lnTo>
                    <a:lnTo>
                      <a:pt x="1305" y="744"/>
                    </a:lnTo>
                    <a:lnTo>
                      <a:pt x="1294" y="764"/>
                    </a:lnTo>
                    <a:lnTo>
                      <a:pt x="1277" y="786"/>
                    </a:lnTo>
                    <a:lnTo>
                      <a:pt x="1254" y="807"/>
                    </a:lnTo>
                    <a:lnTo>
                      <a:pt x="1228" y="828"/>
                    </a:lnTo>
                    <a:lnTo>
                      <a:pt x="1199" y="848"/>
                    </a:lnTo>
                    <a:lnTo>
                      <a:pt x="1167" y="869"/>
                    </a:lnTo>
                    <a:lnTo>
                      <a:pt x="1134" y="890"/>
                    </a:lnTo>
                    <a:lnTo>
                      <a:pt x="1100" y="909"/>
                    </a:lnTo>
                    <a:lnTo>
                      <a:pt x="1068" y="930"/>
                    </a:lnTo>
                    <a:lnTo>
                      <a:pt x="1036" y="950"/>
                    </a:lnTo>
                    <a:lnTo>
                      <a:pt x="1006" y="971"/>
                    </a:lnTo>
                    <a:lnTo>
                      <a:pt x="980" y="991"/>
                    </a:lnTo>
                    <a:lnTo>
                      <a:pt x="958" y="1012"/>
                    </a:lnTo>
                    <a:lnTo>
                      <a:pt x="940" y="1032"/>
                    </a:lnTo>
                    <a:lnTo>
                      <a:pt x="923" y="1052"/>
                    </a:lnTo>
                    <a:lnTo>
                      <a:pt x="902" y="1069"/>
                    </a:lnTo>
                    <a:lnTo>
                      <a:pt x="877" y="1084"/>
                    </a:lnTo>
                    <a:lnTo>
                      <a:pt x="848" y="1096"/>
                    </a:lnTo>
                    <a:lnTo>
                      <a:pt x="818" y="1107"/>
                    </a:lnTo>
                    <a:lnTo>
                      <a:pt x="784" y="1116"/>
                    </a:lnTo>
                    <a:lnTo>
                      <a:pt x="749" y="1122"/>
                    </a:lnTo>
                    <a:lnTo>
                      <a:pt x="711" y="1127"/>
                    </a:lnTo>
                    <a:lnTo>
                      <a:pt x="673" y="1130"/>
                    </a:lnTo>
                    <a:lnTo>
                      <a:pt x="634" y="1131"/>
                    </a:lnTo>
                    <a:lnTo>
                      <a:pt x="594" y="1130"/>
                    </a:lnTo>
                    <a:lnTo>
                      <a:pt x="556" y="1128"/>
                    </a:lnTo>
                    <a:lnTo>
                      <a:pt x="516" y="1125"/>
                    </a:lnTo>
                    <a:lnTo>
                      <a:pt x="479" y="1119"/>
                    </a:lnTo>
                    <a:lnTo>
                      <a:pt x="443" y="1113"/>
                    </a:lnTo>
                    <a:lnTo>
                      <a:pt x="409" y="1105"/>
                    </a:lnTo>
                    <a:lnTo>
                      <a:pt x="376" y="1094"/>
                    </a:lnTo>
                    <a:lnTo>
                      <a:pt x="344" y="1079"/>
                    </a:lnTo>
                    <a:lnTo>
                      <a:pt x="314" y="1060"/>
                    </a:lnTo>
                    <a:lnTo>
                      <a:pt x="282" y="1036"/>
                    </a:lnTo>
                    <a:lnTo>
                      <a:pt x="252" y="1009"/>
                    </a:lnTo>
                    <a:lnTo>
                      <a:pt x="223" y="979"/>
                    </a:lnTo>
                    <a:lnTo>
                      <a:pt x="194" y="946"/>
                    </a:lnTo>
                    <a:lnTo>
                      <a:pt x="167" y="911"/>
                    </a:lnTo>
                    <a:lnTo>
                      <a:pt x="140" y="874"/>
                    </a:lnTo>
                    <a:lnTo>
                      <a:pt x="116" y="836"/>
                    </a:lnTo>
                    <a:lnTo>
                      <a:pt x="93" y="795"/>
                    </a:lnTo>
                    <a:lnTo>
                      <a:pt x="71" y="755"/>
                    </a:lnTo>
                    <a:lnTo>
                      <a:pt x="52" y="714"/>
                    </a:lnTo>
                    <a:lnTo>
                      <a:pt x="34" y="673"/>
                    </a:lnTo>
                    <a:lnTo>
                      <a:pt x="18" y="632"/>
                    </a:lnTo>
                    <a:lnTo>
                      <a:pt x="5" y="592"/>
                    </a:lnTo>
                    <a:lnTo>
                      <a:pt x="3" y="588"/>
                    </a:lnTo>
                    <a:lnTo>
                      <a:pt x="2" y="584"/>
                    </a:lnTo>
                    <a:lnTo>
                      <a:pt x="1" y="581"/>
                    </a:lnTo>
                    <a:lnTo>
                      <a:pt x="0" y="577"/>
                    </a:lnTo>
                    <a:lnTo>
                      <a:pt x="0" y="572"/>
                    </a:lnTo>
                    <a:lnTo>
                      <a:pt x="0" y="562"/>
                    </a:lnTo>
                    <a:lnTo>
                      <a:pt x="1" y="547"/>
                    </a:lnTo>
                    <a:lnTo>
                      <a:pt x="3" y="526"/>
                    </a:lnTo>
                    <a:lnTo>
                      <a:pt x="8" y="501"/>
                    </a:lnTo>
                    <a:lnTo>
                      <a:pt x="13" y="472"/>
                    </a:lnTo>
                    <a:lnTo>
                      <a:pt x="22" y="440"/>
                    </a:lnTo>
                    <a:lnTo>
                      <a:pt x="33" y="404"/>
                    </a:lnTo>
                    <a:lnTo>
                      <a:pt x="47" y="368"/>
                    </a:lnTo>
                    <a:lnTo>
                      <a:pt x="65" y="330"/>
                    </a:lnTo>
                    <a:lnTo>
                      <a:pt x="87" y="290"/>
                    </a:lnTo>
                    <a:lnTo>
                      <a:pt x="112" y="251"/>
                    </a:lnTo>
                    <a:lnTo>
                      <a:pt x="143" y="211"/>
                    </a:lnTo>
                    <a:lnTo>
                      <a:pt x="179" y="173"/>
                    </a:lnTo>
                    <a:lnTo>
                      <a:pt x="220" y="135"/>
                    </a:lnTo>
                    <a:lnTo>
                      <a:pt x="268" y="100"/>
                    </a:lnTo>
                    <a:close/>
                  </a:path>
                </a:pathLst>
              </a:custGeom>
              <a:solidFill>
                <a:srgbClr val="F7EFEA"/>
              </a:solidFill>
              <a:ln w="9525">
                <a:noFill/>
                <a:round/>
                <a:headEnd/>
                <a:tailEnd/>
              </a:ln>
            </p:spPr>
            <p:txBody>
              <a:bodyPr/>
              <a:lstStyle/>
              <a:p>
                <a:endParaRPr lang="zh-CN" altLang="en-US"/>
              </a:p>
            </p:txBody>
          </p:sp>
          <p:sp>
            <p:nvSpPr>
              <p:cNvPr id="55360" name="Freeform 26"/>
              <p:cNvSpPr>
                <a:spLocks/>
              </p:cNvSpPr>
              <p:nvPr/>
            </p:nvSpPr>
            <p:spPr bwMode="auto">
              <a:xfrm>
                <a:off x="602" y="2165"/>
                <a:ext cx="253" cy="217"/>
              </a:xfrm>
              <a:custGeom>
                <a:avLst/>
                <a:gdLst>
                  <a:gd name="T0" fmla="*/ 3 w 1267"/>
                  <a:gd name="T1" fmla="*/ 0 h 1083"/>
                  <a:gd name="T2" fmla="*/ 3 w 1267"/>
                  <a:gd name="T3" fmla="*/ 0 h 1083"/>
                  <a:gd name="T4" fmla="*/ 4 w 1267"/>
                  <a:gd name="T5" fmla="*/ 0 h 1083"/>
                  <a:gd name="T6" fmla="*/ 5 w 1267"/>
                  <a:gd name="T7" fmla="*/ 0 h 1083"/>
                  <a:gd name="T8" fmla="*/ 6 w 1267"/>
                  <a:gd name="T9" fmla="*/ 0 h 1083"/>
                  <a:gd name="T10" fmla="*/ 6 w 1267"/>
                  <a:gd name="T11" fmla="*/ 1 h 1083"/>
                  <a:gd name="T12" fmla="*/ 7 w 1267"/>
                  <a:gd name="T13" fmla="*/ 1 h 1083"/>
                  <a:gd name="T14" fmla="*/ 7 w 1267"/>
                  <a:gd name="T15" fmla="*/ 1 h 1083"/>
                  <a:gd name="T16" fmla="*/ 7 w 1267"/>
                  <a:gd name="T17" fmla="*/ 1 h 1083"/>
                  <a:gd name="T18" fmla="*/ 8 w 1267"/>
                  <a:gd name="T19" fmla="*/ 2 h 1083"/>
                  <a:gd name="T20" fmla="*/ 8 w 1267"/>
                  <a:gd name="T21" fmla="*/ 2 h 1083"/>
                  <a:gd name="T22" fmla="*/ 9 w 1267"/>
                  <a:gd name="T23" fmla="*/ 3 h 1083"/>
                  <a:gd name="T24" fmla="*/ 9 w 1267"/>
                  <a:gd name="T25" fmla="*/ 4 h 1083"/>
                  <a:gd name="T26" fmla="*/ 10 w 1267"/>
                  <a:gd name="T27" fmla="*/ 4 h 1083"/>
                  <a:gd name="T28" fmla="*/ 10 w 1267"/>
                  <a:gd name="T29" fmla="*/ 5 h 1083"/>
                  <a:gd name="T30" fmla="*/ 10 w 1267"/>
                  <a:gd name="T31" fmla="*/ 5 h 1083"/>
                  <a:gd name="T32" fmla="*/ 10 w 1267"/>
                  <a:gd name="T33" fmla="*/ 5 h 1083"/>
                  <a:gd name="T34" fmla="*/ 10 w 1267"/>
                  <a:gd name="T35" fmla="*/ 6 h 1083"/>
                  <a:gd name="T36" fmla="*/ 10 w 1267"/>
                  <a:gd name="T37" fmla="*/ 6 h 1083"/>
                  <a:gd name="T38" fmla="*/ 9 w 1267"/>
                  <a:gd name="T39" fmla="*/ 6 h 1083"/>
                  <a:gd name="T40" fmla="*/ 9 w 1267"/>
                  <a:gd name="T41" fmla="*/ 7 h 1083"/>
                  <a:gd name="T42" fmla="*/ 8 w 1267"/>
                  <a:gd name="T43" fmla="*/ 7 h 1083"/>
                  <a:gd name="T44" fmla="*/ 8 w 1267"/>
                  <a:gd name="T45" fmla="*/ 7 h 1083"/>
                  <a:gd name="T46" fmla="*/ 7 w 1267"/>
                  <a:gd name="T47" fmla="*/ 8 h 1083"/>
                  <a:gd name="T48" fmla="*/ 7 w 1267"/>
                  <a:gd name="T49" fmla="*/ 8 h 1083"/>
                  <a:gd name="T50" fmla="*/ 7 w 1267"/>
                  <a:gd name="T51" fmla="*/ 8 h 1083"/>
                  <a:gd name="T52" fmla="*/ 6 w 1267"/>
                  <a:gd name="T53" fmla="*/ 8 h 1083"/>
                  <a:gd name="T54" fmla="*/ 6 w 1267"/>
                  <a:gd name="T55" fmla="*/ 9 h 1083"/>
                  <a:gd name="T56" fmla="*/ 5 w 1267"/>
                  <a:gd name="T57" fmla="*/ 9 h 1083"/>
                  <a:gd name="T58" fmla="*/ 5 w 1267"/>
                  <a:gd name="T59" fmla="*/ 9 h 1083"/>
                  <a:gd name="T60" fmla="*/ 4 w 1267"/>
                  <a:gd name="T61" fmla="*/ 9 h 1083"/>
                  <a:gd name="T62" fmla="*/ 3 w 1267"/>
                  <a:gd name="T63" fmla="*/ 9 h 1083"/>
                  <a:gd name="T64" fmla="*/ 3 w 1267"/>
                  <a:gd name="T65" fmla="*/ 8 h 1083"/>
                  <a:gd name="T66" fmla="*/ 2 w 1267"/>
                  <a:gd name="T67" fmla="*/ 8 h 1083"/>
                  <a:gd name="T68" fmla="*/ 2 w 1267"/>
                  <a:gd name="T69" fmla="*/ 8 h 1083"/>
                  <a:gd name="T70" fmla="*/ 1 w 1267"/>
                  <a:gd name="T71" fmla="*/ 7 h 1083"/>
                  <a:gd name="T72" fmla="*/ 1 w 1267"/>
                  <a:gd name="T73" fmla="*/ 7 h 1083"/>
                  <a:gd name="T74" fmla="*/ 1 w 1267"/>
                  <a:gd name="T75" fmla="*/ 6 h 1083"/>
                  <a:gd name="T76" fmla="*/ 0 w 1267"/>
                  <a:gd name="T77" fmla="*/ 5 h 1083"/>
                  <a:gd name="T78" fmla="*/ 0 w 1267"/>
                  <a:gd name="T79" fmla="*/ 5 h 1083"/>
                  <a:gd name="T80" fmla="*/ 0 w 1267"/>
                  <a:gd name="T81" fmla="*/ 4 h 1083"/>
                  <a:gd name="T82" fmla="*/ 0 w 1267"/>
                  <a:gd name="T83" fmla="*/ 4 h 1083"/>
                  <a:gd name="T84" fmla="*/ 0 w 1267"/>
                  <a:gd name="T85" fmla="*/ 4 h 1083"/>
                  <a:gd name="T86" fmla="*/ 0 w 1267"/>
                  <a:gd name="T87" fmla="*/ 4 h 1083"/>
                  <a:gd name="T88" fmla="*/ 0 w 1267"/>
                  <a:gd name="T89" fmla="*/ 4 h 1083"/>
                  <a:gd name="T90" fmla="*/ 0 w 1267"/>
                  <a:gd name="T91" fmla="*/ 3 h 1083"/>
                  <a:gd name="T92" fmla="*/ 0 w 1267"/>
                  <a:gd name="T93" fmla="*/ 3 h 1083"/>
                  <a:gd name="T94" fmla="*/ 1 w 1267"/>
                  <a:gd name="T95" fmla="*/ 2 h 1083"/>
                  <a:gd name="T96" fmla="*/ 1 w 1267"/>
                  <a:gd name="T97" fmla="*/ 2 h 1083"/>
                  <a:gd name="T98" fmla="*/ 2 w 1267"/>
                  <a:gd name="T99" fmla="*/ 1 h 108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67"/>
                  <a:gd name="T151" fmla="*/ 0 h 1083"/>
                  <a:gd name="T152" fmla="*/ 1267 w 1267"/>
                  <a:gd name="T153" fmla="*/ 1083 h 1083"/>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67" h="1083">
                    <a:moveTo>
                      <a:pt x="260" y="86"/>
                    </a:moveTo>
                    <a:lnTo>
                      <a:pt x="318" y="53"/>
                    </a:lnTo>
                    <a:lnTo>
                      <a:pt x="374" y="29"/>
                    </a:lnTo>
                    <a:lnTo>
                      <a:pt x="426" y="12"/>
                    </a:lnTo>
                    <a:lnTo>
                      <a:pt x="477" y="3"/>
                    </a:lnTo>
                    <a:lnTo>
                      <a:pt x="525" y="0"/>
                    </a:lnTo>
                    <a:lnTo>
                      <a:pt x="571" y="3"/>
                    </a:lnTo>
                    <a:lnTo>
                      <a:pt x="615" y="11"/>
                    </a:lnTo>
                    <a:lnTo>
                      <a:pt x="655" y="22"/>
                    </a:lnTo>
                    <a:lnTo>
                      <a:pt x="695" y="37"/>
                    </a:lnTo>
                    <a:lnTo>
                      <a:pt x="732" y="55"/>
                    </a:lnTo>
                    <a:lnTo>
                      <a:pt x="766" y="75"/>
                    </a:lnTo>
                    <a:lnTo>
                      <a:pt x="799" y="94"/>
                    </a:lnTo>
                    <a:lnTo>
                      <a:pt x="830" y="115"/>
                    </a:lnTo>
                    <a:lnTo>
                      <a:pt x="858" y="135"/>
                    </a:lnTo>
                    <a:lnTo>
                      <a:pt x="884" y="153"/>
                    </a:lnTo>
                    <a:lnTo>
                      <a:pt x="910" y="169"/>
                    </a:lnTo>
                    <a:lnTo>
                      <a:pt x="935" y="187"/>
                    </a:lnTo>
                    <a:lnTo>
                      <a:pt x="960" y="209"/>
                    </a:lnTo>
                    <a:lnTo>
                      <a:pt x="987" y="235"/>
                    </a:lnTo>
                    <a:lnTo>
                      <a:pt x="1014" y="264"/>
                    </a:lnTo>
                    <a:lnTo>
                      <a:pt x="1042" y="297"/>
                    </a:lnTo>
                    <a:lnTo>
                      <a:pt x="1068" y="331"/>
                    </a:lnTo>
                    <a:lnTo>
                      <a:pt x="1096" y="367"/>
                    </a:lnTo>
                    <a:lnTo>
                      <a:pt x="1122" y="404"/>
                    </a:lnTo>
                    <a:lnTo>
                      <a:pt x="1147" y="441"/>
                    </a:lnTo>
                    <a:lnTo>
                      <a:pt x="1170" y="479"/>
                    </a:lnTo>
                    <a:lnTo>
                      <a:pt x="1192" y="516"/>
                    </a:lnTo>
                    <a:lnTo>
                      <a:pt x="1212" y="551"/>
                    </a:lnTo>
                    <a:lnTo>
                      <a:pt x="1230" y="584"/>
                    </a:lnTo>
                    <a:lnTo>
                      <a:pt x="1245" y="615"/>
                    </a:lnTo>
                    <a:lnTo>
                      <a:pt x="1256" y="642"/>
                    </a:lnTo>
                    <a:lnTo>
                      <a:pt x="1265" y="665"/>
                    </a:lnTo>
                    <a:lnTo>
                      <a:pt x="1267" y="686"/>
                    </a:lnTo>
                    <a:lnTo>
                      <a:pt x="1262" y="707"/>
                    </a:lnTo>
                    <a:lnTo>
                      <a:pt x="1251" y="728"/>
                    </a:lnTo>
                    <a:lnTo>
                      <a:pt x="1235" y="749"/>
                    </a:lnTo>
                    <a:lnTo>
                      <a:pt x="1213" y="770"/>
                    </a:lnTo>
                    <a:lnTo>
                      <a:pt x="1188" y="789"/>
                    </a:lnTo>
                    <a:lnTo>
                      <a:pt x="1159" y="809"/>
                    </a:lnTo>
                    <a:lnTo>
                      <a:pt x="1129" y="829"/>
                    </a:lnTo>
                    <a:lnTo>
                      <a:pt x="1097" y="849"/>
                    </a:lnTo>
                    <a:lnTo>
                      <a:pt x="1065" y="869"/>
                    </a:lnTo>
                    <a:lnTo>
                      <a:pt x="1033" y="888"/>
                    </a:lnTo>
                    <a:lnTo>
                      <a:pt x="1003" y="908"/>
                    </a:lnTo>
                    <a:lnTo>
                      <a:pt x="974" y="928"/>
                    </a:lnTo>
                    <a:lnTo>
                      <a:pt x="948" y="948"/>
                    </a:lnTo>
                    <a:lnTo>
                      <a:pt x="927" y="967"/>
                    </a:lnTo>
                    <a:lnTo>
                      <a:pt x="910" y="987"/>
                    </a:lnTo>
                    <a:lnTo>
                      <a:pt x="893" y="1006"/>
                    </a:lnTo>
                    <a:lnTo>
                      <a:pt x="872" y="1022"/>
                    </a:lnTo>
                    <a:lnTo>
                      <a:pt x="848" y="1037"/>
                    </a:lnTo>
                    <a:lnTo>
                      <a:pt x="822" y="1050"/>
                    </a:lnTo>
                    <a:lnTo>
                      <a:pt x="791" y="1060"/>
                    </a:lnTo>
                    <a:lnTo>
                      <a:pt x="758" y="1067"/>
                    </a:lnTo>
                    <a:lnTo>
                      <a:pt x="724" y="1074"/>
                    </a:lnTo>
                    <a:lnTo>
                      <a:pt x="688" y="1078"/>
                    </a:lnTo>
                    <a:lnTo>
                      <a:pt x="651" y="1082"/>
                    </a:lnTo>
                    <a:lnTo>
                      <a:pt x="614" y="1083"/>
                    </a:lnTo>
                    <a:lnTo>
                      <a:pt x="575" y="1082"/>
                    </a:lnTo>
                    <a:lnTo>
                      <a:pt x="537" y="1080"/>
                    </a:lnTo>
                    <a:lnTo>
                      <a:pt x="500" y="1076"/>
                    </a:lnTo>
                    <a:lnTo>
                      <a:pt x="464" y="1072"/>
                    </a:lnTo>
                    <a:lnTo>
                      <a:pt x="428" y="1065"/>
                    </a:lnTo>
                    <a:lnTo>
                      <a:pt x="396" y="1057"/>
                    </a:lnTo>
                    <a:lnTo>
                      <a:pt x="364" y="1048"/>
                    </a:lnTo>
                    <a:lnTo>
                      <a:pt x="333" y="1032"/>
                    </a:lnTo>
                    <a:lnTo>
                      <a:pt x="302" y="1013"/>
                    </a:lnTo>
                    <a:lnTo>
                      <a:pt x="273" y="990"/>
                    </a:lnTo>
                    <a:lnTo>
                      <a:pt x="243" y="964"/>
                    </a:lnTo>
                    <a:lnTo>
                      <a:pt x="215" y="936"/>
                    </a:lnTo>
                    <a:lnTo>
                      <a:pt x="187" y="904"/>
                    </a:lnTo>
                    <a:lnTo>
                      <a:pt x="161" y="870"/>
                    </a:lnTo>
                    <a:lnTo>
                      <a:pt x="136" y="833"/>
                    </a:lnTo>
                    <a:lnTo>
                      <a:pt x="113" y="796"/>
                    </a:lnTo>
                    <a:lnTo>
                      <a:pt x="90" y="758"/>
                    </a:lnTo>
                    <a:lnTo>
                      <a:pt x="69" y="718"/>
                    </a:lnTo>
                    <a:lnTo>
                      <a:pt x="50" y="679"/>
                    </a:lnTo>
                    <a:lnTo>
                      <a:pt x="33" y="638"/>
                    </a:lnTo>
                    <a:lnTo>
                      <a:pt x="17" y="598"/>
                    </a:lnTo>
                    <a:lnTo>
                      <a:pt x="4" y="560"/>
                    </a:lnTo>
                    <a:lnTo>
                      <a:pt x="3" y="557"/>
                    </a:lnTo>
                    <a:lnTo>
                      <a:pt x="2" y="553"/>
                    </a:lnTo>
                    <a:lnTo>
                      <a:pt x="1" y="550"/>
                    </a:lnTo>
                    <a:lnTo>
                      <a:pt x="0" y="546"/>
                    </a:lnTo>
                    <a:lnTo>
                      <a:pt x="0" y="541"/>
                    </a:lnTo>
                    <a:lnTo>
                      <a:pt x="0" y="531"/>
                    </a:lnTo>
                    <a:lnTo>
                      <a:pt x="1" y="515"/>
                    </a:lnTo>
                    <a:lnTo>
                      <a:pt x="3" y="495"/>
                    </a:lnTo>
                    <a:lnTo>
                      <a:pt x="7" y="470"/>
                    </a:lnTo>
                    <a:lnTo>
                      <a:pt x="13" y="441"/>
                    </a:lnTo>
                    <a:lnTo>
                      <a:pt x="21" y="410"/>
                    </a:lnTo>
                    <a:lnTo>
                      <a:pt x="32" y="376"/>
                    </a:lnTo>
                    <a:lnTo>
                      <a:pt x="45" y="339"/>
                    </a:lnTo>
                    <a:lnTo>
                      <a:pt x="62" y="302"/>
                    </a:lnTo>
                    <a:lnTo>
                      <a:pt x="83" y="265"/>
                    </a:lnTo>
                    <a:lnTo>
                      <a:pt x="108" y="226"/>
                    </a:lnTo>
                    <a:lnTo>
                      <a:pt x="138" y="189"/>
                    </a:lnTo>
                    <a:lnTo>
                      <a:pt x="173" y="153"/>
                    </a:lnTo>
                    <a:lnTo>
                      <a:pt x="214" y="118"/>
                    </a:lnTo>
                    <a:lnTo>
                      <a:pt x="260" y="86"/>
                    </a:lnTo>
                    <a:close/>
                  </a:path>
                </a:pathLst>
              </a:custGeom>
              <a:solidFill>
                <a:srgbClr val="F2E2D6"/>
              </a:solidFill>
              <a:ln w="9525">
                <a:noFill/>
                <a:round/>
                <a:headEnd/>
                <a:tailEnd/>
              </a:ln>
            </p:spPr>
            <p:txBody>
              <a:bodyPr/>
              <a:lstStyle/>
              <a:p>
                <a:endParaRPr lang="zh-CN" altLang="en-US"/>
              </a:p>
            </p:txBody>
          </p:sp>
          <p:sp>
            <p:nvSpPr>
              <p:cNvPr id="55361" name="Freeform 27"/>
              <p:cNvSpPr>
                <a:spLocks/>
              </p:cNvSpPr>
              <p:nvPr/>
            </p:nvSpPr>
            <p:spPr bwMode="auto">
              <a:xfrm>
                <a:off x="606" y="2172"/>
                <a:ext cx="245" cy="207"/>
              </a:xfrm>
              <a:custGeom>
                <a:avLst/>
                <a:gdLst>
                  <a:gd name="T0" fmla="*/ 2 w 1225"/>
                  <a:gd name="T1" fmla="*/ 0 h 1035"/>
                  <a:gd name="T2" fmla="*/ 3 w 1225"/>
                  <a:gd name="T3" fmla="*/ 0 h 1035"/>
                  <a:gd name="T4" fmla="*/ 4 w 1225"/>
                  <a:gd name="T5" fmla="*/ 0 h 1035"/>
                  <a:gd name="T6" fmla="*/ 5 w 1225"/>
                  <a:gd name="T7" fmla="*/ 0 h 1035"/>
                  <a:gd name="T8" fmla="*/ 5 w 1225"/>
                  <a:gd name="T9" fmla="*/ 0 h 1035"/>
                  <a:gd name="T10" fmla="*/ 6 w 1225"/>
                  <a:gd name="T11" fmla="*/ 1 h 1035"/>
                  <a:gd name="T12" fmla="*/ 6 w 1225"/>
                  <a:gd name="T13" fmla="*/ 1 h 1035"/>
                  <a:gd name="T14" fmla="*/ 7 w 1225"/>
                  <a:gd name="T15" fmla="*/ 1 h 1035"/>
                  <a:gd name="T16" fmla="*/ 7 w 1225"/>
                  <a:gd name="T17" fmla="*/ 1 h 1035"/>
                  <a:gd name="T18" fmla="*/ 8 w 1225"/>
                  <a:gd name="T19" fmla="*/ 2 h 1035"/>
                  <a:gd name="T20" fmla="*/ 8 w 1225"/>
                  <a:gd name="T21" fmla="*/ 2 h 1035"/>
                  <a:gd name="T22" fmla="*/ 8 w 1225"/>
                  <a:gd name="T23" fmla="*/ 3 h 1035"/>
                  <a:gd name="T24" fmla="*/ 9 w 1225"/>
                  <a:gd name="T25" fmla="*/ 3 h 1035"/>
                  <a:gd name="T26" fmla="*/ 9 w 1225"/>
                  <a:gd name="T27" fmla="*/ 4 h 1035"/>
                  <a:gd name="T28" fmla="*/ 10 w 1225"/>
                  <a:gd name="T29" fmla="*/ 4 h 1035"/>
                  <a:gd name="T30" fmla="*/ 10 w 1225"/>
                  <a:gd name="T31" fmla="*/ 5 h 1035"/>
                  <a:gd name="T32" fmla="*/ 10 w 1225"/>
                  <a:gd name="T33" fmla="*/ 5 h 1035"/>
                  <a:gd name="T34" fmla="*/ 10 w 1225"/>
                  <a:gd name="T35" fmla="*/ 6 h 1035"/>
                  <a:gd name="T36" fmla="*/ 9 w 1225"/>
                  <a:gd name="T37" fmla="*/ 6 h 1035"/>
                  <a:gd name="T38" fmla="*/ 9 w 1225"/>
                  <a:gd name="T39" fmla="*/ 6 h 1035"/>
                  <a:gd name="T40" fmla="*/ 8 w 1225"/>
                  <a:gd name="T41" fmla="*/ 6 h 1035"/>
                  <a:gd name="T42" fmla="*/ 8 w 1225"/>
                  <a:gd name="T43" fmla="*/ 7 h 1035"/>
                  <a:gd name="T44" fmla="*/ 8 w 1225"/>
                  <a:gd name="T45" fmla="*/ 7 h 1035"/>
                  <a:gd name="T46" fmla="*/ 7 w 1225"/>
                  <a:gd name="T47" fmla="*/ 7 h 1035"/>
                  <a:gd name="T48" fmla="*/ 7 w 1225"/>
                  <a:gd name="T49" fmla="*/ 8 h 1035"/>
                  <a:gd name="T50" fmla="*/ 7 w 1225"/>
                  <a:gd name="T51" fmla="*/ 8 h 1035"/>
                  <a:gd name="T52" fmla="*/ 6 w 1225"/>
                  <a:gd name="T53" fmla="*/ 8 h 1035"/>
                  <a:gd name="T54" fmla="*/ 6 w 1225"/>
                  <a:gd name="T55" fmla="*/ 8 h 1035"/>
                  <a:gd name="T56" fmla="*/ 5 w 1225"/>
                  <a:gd name="T57" fmla="*/ 8 h 1035"/>
                  <a:gd name="T58" fmla="*/ 4 w 1225"/>
                  <a:gd name="T59" fmla="*/ 8 h 1035"/>
                  <a:gd name="T60" fmla="*/ 4 w 1225"/>
                  <a:gd name="T61" fmla="*/ 8 h 1035"/>
                  <a:gd name="T62" fmla="*/ 3 w 1225"/>
                  <a:gd name="T63" fmla="*/ 8 h 1035"/>
                  <a:gd name="T64" fmla="*/ 3 w 1225"/>
                  <a:gd name="T65" fmla="*/ 8 h 1035"/>
                  <a:gd name="T66" fmla="*/ 2 w 1225"/>
                  <a:gd name="T67" fmla="*/ 8 h 1035"/>
                  <a:gd name="T68" fmla="*/ 2 w 1225"/>
                  <a:gd name="T69" fmla="*/ 7 h 1035"/>
                  <a:gd name="T70" fmla="*/ 1 w 1225"/>
                  <a:gd name="T71" fmla="*/ 7 h 1035"/>
                  <a:gd name="T72" fmla="*/ 1 w 1225"/>
                  <a:gd name="T73" fmla="*/ 6 h 1035"/>
                  <a:gd name="T74" fmla="*/ 1 w 1225"/>
                  <a:gd name="T75" fmla="*/ 6 h 1035"/>
                  <a:gd name="T76" fmla="*/ 0 w 1225"/>
                  <a:gd name="T77" fmla="*/ 5 h 1035"/>
                  <a:gd name="T78" fmla="*/ 0 w 1225"/>
                  <a:gd name="T79" fmla="*/ 5 h 1035"/>
                  <a:gd name="T80" fmla="*/ 0 w 1225"/>
                  <a:gd name="T81" fmla="*/ 4 h 1035"/>
                  <a:gd name="T82" fmla="*/ 0 w 1225"/>
                  <a:gd name="T83" fmla="*/ 4 h 1035"/>
                  <a:gd name="T84" fmla="*/ 0 w 1225"/>
                  <a:gd name="T85" fmla="*/ 4 h 1035"/>
                  <a:gd name="T86" fmla="*/ 0 w 1225"/>
                  <a:gd name="T87" fmla="*/ 4 h 1035"/>
                  <a:gd name="T88" fmla="*/ 0 w 1225"/>
                  <a:gd name="T89" fmla="*/ 4 h 1035"/>
                  <a:gd name="T90" fmla="*/ 0 w 1225"/>
                  <a:gd name="T91" fmla="*/ 3 h 1035"/>
                  <a:gd name="T92" fmla="*/ 0 w 1225"/>
                  <a:gd name="T93" fmla="*/ 2 h 1035"/>
                  <a:gd name="T94" fmla="*/ 1 w 1225"/>
                  <a:gd name="T95" fmla="*/ 2 h 1035"/>
                  <a:gd name="T96" fmla="*/ 1 w 1225"/>
                  <a:gd name="T97" fmla="*/ 1 h 1035"/>
                  <a:gd name="T98" fmla="*/ 2 w 1225"/>
                  <a:gd name="T99" fmla="*/ 1 h 103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25"/>
                  <a:gd name="T151" fmla="*/ 0 h 1035"/>
                  <a:gd name="T152" fmla="*/ 1225 w 1225"/>
                  <a:gd name="T153" fmla="*/ 1035 h 103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25" h="1035">
                    <a:moveTo>
                      <a:pt x="251" y="71"/>
                    </a:moveTo>
                    <a:lnTo>
                      <a:pt x="303" y="44"/>
                    </a:lnTo>
                    <a:lnTo>
                      <a:pt x="355" y="23"/>
                    </a:lnTo>
                    <a:lnTo>
                      <a:pt x="404" y="10"/>
                    </a:lnTo>
                    <a:lnTo>
                      <a:pt x="451" y="2"/>
                    </a:lnTo>
                    <a:lnTo>
                      <a:pt x="498" y="0"/>
                    </a:lnTo>
                    <a:lnTo>
                      <a:pt x="542" y="2"/>
                    </a:lnTo>
                    <a:lnTo>
                      <a:pt x="585" y="10"/>
                    </a:lnTo>
                    <a:lnTo>
                      <a:pt x="626" y="20"/>
                    </a:lnTo>
                    <a:lnTo>
                      <a:pt x="665" y="33"/>
                    </a:lnTo>
                    <a:lnTo>
                      <a:pt x="701" y="48"/>
                    </a:lnTo>
                    <a:lnTo>
                      <a:pt x="736" y="65"/>
                    </a:lnTo>
                    <a:lnTo>
                      <a:pt x="769" y="83"/>
                    </a:lnTo>
                    <a:lnTo>
                      <a:pt x="800" y="101"/>
                    </a:lnTo>
                    <a:lnTo>
                      <a:pt x="829" y="118"/>
                    </a:lnTo>
                    <a:lnTo>
                      <a:pt x="856" y="136"/>
                    </a:lnTo>
                    <a:lnTo>
                      <a:pt x="880" y="151"/>
                    </a:lnTo>
                    <a:lnTo>
                      <a:pt x="904" y="168"/>
                    </a:lnTo>
                    <a:lnTo>
                      <a:pt x="928" y="190"/>
                    </a:lnTo>
                    <a:lnTo>
                      <a:pt x="954" y="215"/>
                    </a:lnTo>
                    <a:lnTo>
                      <a:pt x="981" y="244"/>
                    </a:lnTo>
                    <a:lnTo>
                      <a:pt x="1007" y="274"/>
                    </a:lnTo>
                    <a:lnTo>
                      <a:pt x="1033" y="308"/>
                    </a:lnTo>
                    <a:lnTo>
                      <a:pt x="1059" y="343"/>
                    </a:lnTo>
                    <a:lnTo>
                      <a:pt x="1085" y="379"/>
                    </a:lnTo>
                    <a:lnTo>
                      <a:pt x="1109" y="415"/>
                    </a:lnTo>
                    <a:lnTo>
                      <a:pt x="1132" y="451"/>
                    </a:lnTo>
                    <a:lnTo>
                      <a:pt x="1153" y="486"/>
                    </a:lnTo>
                    <a:lnTo>
                      <a:pt x="1172" y="520"/>
                    </a:lnTo>
                    <a:lnTo>
                      <a:pt x="1189" y="553"/>
                    </a:lnTo>
                    <a:lnTo>
                      <a:pt x="1203" y="582"/>
                    </a:lnTo>
                    <a:lnTo>
                      <a:pt x="1215" y="608"/>
                    </a:lnTo>
                    <a:lnTo>
                      <a:pt x="1223" y="631"/>
                    </a:lnTo>
                    <a:lnTo>
                      <a:pt x="1225" y="652"/>
                    </a:lnTo>
                    <a:lnTo>
                      <a:pt x="1221" y="672"/>
                    </a:lnTo>
                    <a:lnTo>
                      <a:pt x="1210" y="693"/>
                    </a:lnTo>
                    <a:lnTo>
                      <a:pt x="1194" y="712"/>
                    </a:lnTo>
                    <a:lnTo>
                      <a:pt x="1173" y="732"/>
                    </a:lnTo>
                    <a:lnTo>
                      <a:pt x="1148" y="751"/>
                    </a:lnTo>
                    <a:lnTo>
                      <a:pt x="1121" y="771"/>
                    </a:lnTo>
                    <a:lnTo>
                      <a:pt x="1091" y="790"/>
                    </a:lnTo>
                    <a:lnTo>
                      <a:pt x="1061" y="809"/>
                    </a:lnTo>
                    <a:lnTo>
                      <a:pt x="1030" y="828"/>
                    </a:lnTo>
                    <a:lnTo>
                      <a:pt x="999" y="847"/>
                    </a:lnTo>
                    <a:lnTo>
                      <a:pt x="970" y="866"/>
                    </a:lnTo>
                    <a:lnTo>
                      <a:pt x="941" y="886"/>
                    </a:lnTo>
                    <a:lnTo>
                      <a:pt x="917" y="905"/>
                    </a:lnTo>
                    <a:lnTo>
                      <a:pt x="896" y="923"/>
                    </a:lnTo>
                    <a:lnTo>
                      <a:pt x="880" y="943"/>
                    </a:lnTo>
                    <a:lnTo>
                      <a:pt x="864" y="961"/>
                    </a:lnTo>
                    <a:lnTo>
                      <a:pt x="844" y="977"/>
                    </a:lnTo>
                    <a:lnTo>
                      <a:pt x="821" y="991"/>
                    </a:lnTo>
                    <a:lnTo>
                      <a:pt x="794" y="1002"/>
                    </a:lnTo>
                    <a:lnTo>
                      <a:pt x="765" y="1012"/>
                    </a:lnTo>
                    <a:lnTo>
                      <a:pt x="734" y="1021"/>
                    </a:lnTo>
                    <a:lnTo>
                      <a:pt x="700" y="1026"/>
                    </a:lnTo>
                    <a:lnTo>
                      <a:pt x="666" y="1031"/>
                    </a:lnTo>
                    <a:lnTo>
                      <a:pt x="630" y="1034"/>
                    </a:lnTo>
                    <a:lnTo>
                      <a:pt x="593" y="1035"/>
                    </a:lnTo>
                    <a:lnTo>
                      <a:pt x="556" y="1034"/>
                    </a:lnTo>
                    <a:lnTo>
                      <a:pt x="519" y="1032"/>
                    </a:lnTo>
                    <a:lnTo>
                      <a:pt x="483" y="1029"/>
                    </a:lnTo>
                    <a:lnTo>
                      <a:pt x="448" y="1024"/>
                    </a:lnTo>
                    <a:lnTo>
                      <a:pt x="414" y="1019"/>
                    </a:lnTo>
                    <a:lnTo>
                      <a:pt x="382" y="1011"/>
                    </a:lnTo>
                    <a:lnTo>
                      <a:pt x="352" y="1001"/>
                    </a:lnTo>
                    <a:lnTo>
                      <a:pt x="322" y="987"/>
                    </a:lnTo>
                    <a:lnTo>
                      <a:pt x="292" y="968"/>
                    </a:lnTo>
                    <a:lnTo>
                      <a:pt x="264" y="946"/>
                    </a:lnTo>
                    <a:lnTo>
                      <a:pt x="235" y="920"/>
                    </a:lnTo>
                    <a:lnTo>
                      <a:pt x="208" y="892"/>
                    </a:lnTo>
                    <a:lnTo>
                      <a:pt x="181" y="861"/>
                    </a:lnTo>
                    <a:lnTo>
                      <a:pt x="155" y="828"/>
                    </a:lnTo>
                    <a:lnTo>
                      <a:pt x="131" y="793"/>
                    </a:lnTo>
                    <a:lnTo>
                      <a:pt x="108" y="756"/>
                    </a:lnTo>
                    <a:lnTo>
                      <a:pt x="86" y="719"/>
                    </a:lnTo>
                    <a:lnTo>
                      <a:pt x="66" y="681"/>
                    </a:lnTo>
                    <a:lnTo>
                      <a:pt x="47" y="642"/>
                    </a:lnTo>
                    <a:lnTo>
                      <a:pt x="30" y="604"/>
                    </a:lnTo>
                    <a:lnTo>
                      <a:pt x="16" y="565"/>
                    </a:lnTo>
                    <a:lnTo>
                      <a:pt x="3" y="528"/>
                    </a:lnTo>
                    <a:lnTo>
                      <a:pt x="2" y="525"/>
                    </a:lnTo>
                    <a:lnTo>
                      <a:pt x="2" y="521"/>
                    </a:lnTo>
                    <a:lnTo>
                      <a:pt x="1" y="519"/>
                    </a:lnTo>
                    <a:lnTo>
                      <a:pt x="0" y="516"/>
                    </a:lnTo>
                    <a:lnTo>
                      <a:pt x="0" y="511"/>
                    </a:lnTo>
                    <a:lnTo>
                      <a:pt x="0" y="500"/>
                    </a:lnTo>
                    <a:lnTo>
                      <a:pt x="0" y="484"/>
                    </a:lnTo>
                    <a:lnTo>
                      <a:pt x="2" y="463"/>
                    </a:lnTo>
                    <a:lnTo>
                      <a:pt x="5" y="439"/>
                    </a:lnTo>
                    <a:lnTo>
                      <a:pt x="11" y="410"/>
                    </a:lnTo>
                    <a:lnTo>
                      <a:pt x="18" y="380"/>
                    </a:lnTo>
                    <a:lnTo>
                      <a:pt x="28" y="346"/>
                    </a:lnTo>
                    <a:lnTo>
                      <a:pt x="41" y="312"/>
                    </a:lnTo>
                    <a:lnTo>
                      <a:pt x="59" y="275"/>
                    </a:lnTo>
                    <a:lnTo>
                      <a:pt x="79" y="239"/>
                    </a:lnTo>
                    <a:lnTo>
                      <a:pt x="104" y="203"/>
                    </a:lnTo>
                    <a:lnTo>
                      <a:pt x="132" y="167"/>
                    </a:lnTo>
                    <a:lnTo>
                      <a:pt x="166" y="133"/>
                    </a:lnTo>
                    <a:lnTo>
                      <a:pt x="206" y="101"/>
                    </a:lnTo>
                    <a:lnTo>
                      <a:pt x="251" y="71"/>
                    </a:lnTo>
                    <a:close/>
                  </a:path>
                </a:pathLst>
              </a:custGeom>
              <a:solidFill>
                <a:srgbClr val="EAD3C1"/>
              </a:solidFill>
              <a:ln w="9525">
                <a:noFill/>
                <a:round/>
                <a:headEnd/>
                <a:tailEnd/>
              </a:ln>
            </p:spPr>
            <p:txBody>
              <a:bodyPr/>
              <a:lstStyle/>
              <a:p>
                <a:endParaRPr lang="zh-CN" altLang="en-US"/>
              </a:p>
            </p:txBody>
          </p:sp>
          <p:sp>
            <p:nvSpPr>
              <p:cNvPr id="55362" name="Freeform 28"/>
              <p:cNvSpPr>
                <a:spLocks/>
              </p:cNvSpPr>
              <p:nvPr/>
            </p:nvSpPr>
            <p:spPr bwMode="auto">
              <a:xfrm>
                <a:off x="610" y="2178"/>
                <a:ext cx="237" cy="197"/>
              </a:xfrm>
              <a:custGeom>
                <a:avLst/>
                <a:gdLst>
                  <a:gd name="T0" fmla="*/ 2 w 1183"/>
                  <a:gd name="T1" fmla="*/ 0 h 988"/>
                  <a:gd name="T2" fmla="*/ 3 w 1183"/>
                  <a:gd name="T3" fmla="*/ 0 h 988"/>
                  <a:gd name="T4" fmla="*/ 4 w 1183"/>
                  <a:gd name="T5" fmla="*/ 0 h 988"/>
                  <a:gd name="T6" fmla="*/ 4 w 1183"/>
                  <a:gd name="T7" fmla="*/ 0 h 988"/>
                  <a:gd name="T8" fmla="*/ 5 w 1183"/>
                  <a:gd name="T9" fmla="*/ 0 h 988"/>
                  <a:gd name="T10" fmla="*/ 6 w 1183"/>
                  <a:gd name="T11" fmla="*/ 0 h 988"/>
                  <a:gd name="T12" fmla="*/ 6 w 1183"/>
                  <a:gd name="T13" fmla="*/ 1 h 988"/>
                  <a:gd name="T14" fmla="*/ 7 w 1183"/>
                  <a:gd name="T15" fmla="*/ 1 h 988"/>
                  <a:gd name="T16" fmla="*/ 7 w 1183"/>
                  <a:gd name="T17" fmla="*/ 1 h 988"/>
                  <a:gd name="T18" fmla="*/ 7 w 1183"/>
                  <a:gd name="T19" fmla="*/ 2 h 988"/>
                  <a:gd name="T20" fmla="*/ 8 w 1183"/>
                  <a:gd name="T21" fmla="*/ 2 h 988"/>
                  <a:gd name="T22" fmla="*/ 8 w 1183"/>
                  <a:gd name="T23" fmla="*/ 3 h 988"/>
                  <a:gd name="T24" fmla="*/ 9 w 1183"/>
                  <a:gd name="T25" fmla="*/ 3 h 988"/>
                  <a:gd name="T26" fmla="*/ 9 w 1183"/>
                  <a:gd name="T27" fmla="*/ 4 h 988"/>
                  <a:gd name="T28" fmla="*/ 9 w 1183"/>
                  <a:gd name="T29" fmla="*/ 4 h 988"/>
                  <a:gd name="T30" fmla="*/ 9 w 1183"/>
                  <a:gd name="T31" fmla="*/ 5 h 988"/>
                  <a:gd name="T32" fmla="*/ 9 w 1183"/>
                  <a:gd name="T33" fmla="*/ 5 h 988"/>
                  <a:gd name="T34" fmla="*/ 9 w 1183"/>
                  <a:gd name="T35" fmla="*/ 5 h 988"/>
                  <a:gd name="T36" fmla="*/ 9 w 1183"/>
                  <a:gd name="T37" fmla="*/ 6 h 988"/>
                  <a:gd name="T38" fmla="*/ 9 w 1183"/>
                  <a:gd name="T39" fmla="*/ 6 h 988"/>
                  <a:gd name="T40" fmla="*/ 8 w 1183"/>
                  <a:gd name="T41" fmla="*/ 6 h 988"/>
                  <a:gd name="T42" fmla="*/ 8 w 1183"/>
                  <a:gd name="T43" fmla="*/ 6 h 988"/>
                  <a:gd name="T44" fmla="*/ 7 w 1183"/>
                  <a:gd name="T45" fmla="*/ 7 h 988"/>
                  <a:gd name="T46" fmla="*/ 7 w 1183"/>
                  <a:gd name="T47" fmla="*/ 7 h 988"/>
                  <a:gd name="T48" fmla="*/ 7 w 1183"/>
                  <a:gd name="T49" fmla="*/ 7 h 988"/>
                  <a:gd name="T50" fmla="*/ 6 w 1183"/>
                  <a:gd name="T51" fmla="*/ 7 h 988"/>
                  <a:gd name="T52" fmla="*/ 6 w 1183"/>
                  <a:gd name="T53" fmla="*/ 8 h 988"/>
                  <a:gd name="T54" fmla="*/ 5 w 1183"/>
                  <a:gd name="T55" fmla="*/ 8 h 988"/>
                  <a:gd name="T56" fmla="*/ 5 w 1183"/>
                  <a:gd name="T57" fmla="*/ 8 h 988"/>
                  <a:gd name="T58" fmla="*/ 4 w 1183"/>
                  <a:gd name="T59" fmla="*/ 8 h 988"/>
                  <a:gd name="T60" fmla="*/ 4 w 1183"/>
                  <a:gd name="T61" fmla="*/ 8 h 988"/>
                  <a:gd name="T62" fmla="*/ 3 w 1183"/>
                  <a:gd name="T63" fmla="*/ 8 h 988"/>
                  <a:gd name="T64" fmla="*/ 3 w 1183"/>
                  <a:gd name="T65" fmla="*/ 8 h 988"/>
                  <a:gd name="T66" fmla="*/ 2 w 1183"/>
                  <a:gd name="T67" fmla="*/ 7 h 988"/>
                  <a:gd name="T68" fmla="*/ 2 w 1183"/>
                  <a:gd name="T69" fmla="*/ 7 h 988"/>
                  <a:gd name="T70" fmla="*/ 1 w 1183"/>
                  <a:gd name="T71" fmla="*/ 7 h 988"/>
                  <a:gd name="T72" fmla="*/ 1 w 1183"/>
                  <a:gd name="T73" fmla="*/ 6 h 988"/>
                  <a:gd name="T74" fmla="*/ 1 w 1183"/>
                  <a:gd name="T75" fmla="*/ 5 h 988"/>
                  <a:gd name="T76" fmla="*/ 0 w 1183"/>
                  <a:gd name="T77" fmla="*/ 5 h 988"/>
                  <a:gd name="T78" fmla="*/ 0 w 1183"/>
                  <a:gd name="T79" fmla="*/ 4 h 988"/>
                  <a:gd name="T80" fmla="*/ 0 w 1183"/>
                  <a:gd name="T81" fmla="*/ 4 h 988"/>
                  <a:gd name="T82" fmla="*/ 0 w 1183"/>
                  <a:gd name="T83" fmla="*/ 4 h 988"/>
                  <a:gd name="T84" fmla="*/ 0 w 1183"/>
                  <a:gd name="T85" fmla="*/ 4 h 988"/>
                  <a:gd name="T86" fmla="*/ 0 w 1183"/>
                  <a:gd name="T87" fmla="*/ 4 h 988"/>
                  <a:gd name="T88" fmla="*/ 0 w 1183"/>
                  <a:gd name="T89" fmla="*/ 3 h 988"/>
                  <a:gd name="T90" fmla="*/ 0 w 1183"/>
                  <a:gd name="T91" fmla="*/ 3 h 988"/>
                  <a:gd name="T92" fmla="*/ 0 w 1183"/>
                  <a:gd name="T93" fmla="*/ 2 h 988"/>
                  <a:gd name="T94" fmla="*/ 1 w 1183"/>
                  <a:gd name="T95" fmla="*/ 2 h 988"/>
                  <a:gd name="T96" fmla="*/ 1 w 1183"/>
                  <a:gd name="T97" fmla="*/ 1 h 988"/>
                  <a:gd name="T98" fmla="*/ 2 w 1183"/>
                  <a:gd name="T99" fmla="*/ 1 h 9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83"/>
                  <a:gd name="T151" fmla="*/ 0 h 988"/>
                  <a:gd name="T152" fmla="*/ 1183 w 1183"/>
                  <a:gd name="T153" fmla="*/ 988 h 98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83" h="988">
                    <a:moveTo>
                      <a:pt x="242" y="57"/>
                    </a:moveTo>
                    <a:lnTo>
                      <a:pt x="289" y="35"/>
                    </a:lnTo>
                    <a:lnTo>
                      <a:pt x="335" y="18"/>
                    </a:lnTo>
                    <a:lnTo>
                      <a:pt x="381" y="7"/>
                    </a:lnTo>
                    <a:lnTo>
                      <a:pt x="426" y="1"/>
                    </a:lnTo>
                    <a:lnTo>
                      <a:pt x="471" y="0"/>
                    </a:lnTo>
                    <a:lnTo>
                      <a:pt x="514" y="2"/>
                    </a:lnTo>
                    <a:lnTo>
                      <a:pt x="555" y="7"/>
                    </a:lnTo>
                    <a:lnTo>
                      <a:pt x="596" y="16"/>
                    </a:lnTo>
                    <a:lnTo>
                      <a:pt x="634" y="28"/>
                    </a:lnTo>
                    <a:lnTo>
                      <a:pt x="671" y="41"/>
                    </a:lnTo>
                    <a:lnTo>
                      <a:pt x="706" y="56"/>
                    </a:lnTo>
                    <a:lnTo>
                      <a:pt x="739" y="72"/>
                    </a:lnTo>
                    <a:lnTo>
                      <a:pt x="770" y="88"/>
                    </a:lnTo>
                    <a:lnTo>
                      <a:pt x="800" y="104"/>
                    </a:lnTo>
                    <a:lnTo>
                      <a:pt x="826" y="120"/>
                    </a:lnTo>
                    <a:lnTo>
                      <a:pt x="849" y="135"/>
                    </a:lnTo>
                    <a:lnTo>
                      <a:pt x="872" y="151"/>
                    </a:lnTo>
                    <a:lnTo>
                      <a:pt x="896" y="171"/>
                    </a:lnTo>
                    <a:lnTo>
                      <a:pt x="921" y="196"/>
                    </a:lnTo>
                    <a:lnTo>
                      <a:pt x="946" y="224"/>
                    </a:lnTo>
                    <a:lnTo>
                      <a:pt x="973" y="253"/>
                    </a:lnTo>
                    <a:lnTo>
                      <a:pt x="998" y="285"/>
                    </a:lnTo>
                    <a:lnTo>
                      <a:pt x="1023" y="319"/>
                    </a:lnTo>
                    <a:lnTo>
                      <a:pt x="1047" y="354"/>
                    </a:lnTo>
                    <a:lnTo>
                      <a:pt x="1071" y="389"/>
                    </a:lnTo>
                    <a:lnTo>
                      <a:pt x="1093" y="424"/>
                    </a:lnTo>
                    <a:lnTo>
                      <a:pt x="1113" y="458"/>
                    </a:lnTo>
                    <a:lnTo>
                      <a:pt x="1132" y="491"/>
                    </a:lnTo>
                    <a:lnTo>
                      <a:pt x="1148" y="522"/>
                    </a:lnTo>
                    <a:lnTo>
                      <a:pt x="1162" y="551"/>
                    </a:lnTo>
                    <a:lnTo>
                      <a:pt x="1173" y="576"/>
                    </a:lnTo>
                    <a:lnTo>
                      <a:pt x="1181" y="598"/>
                    </a:lnTo>
                    <a:lnTo>
                      <a:pt x="1183" y="618"/>
                    </a:lnTo>
                    <a:lnTo>
                      <a:pt x="1179" y="637"/>
                    </a:lnTo>
                    <a:lnTo>
                      <a:pt x="1169" y="657"/>
                    </a:lnTo>
                    <a:lnTo>
                      <a:pt x="1152" y="676"/>
                    </a:lnTo>
                    <a:lnTo>
                      <a:pt x="1133" y="695"/>
                    </a:lnTo>
                    <a:lnTo>
                      <a:pt x="1109" y="713"/>
                    </a:lnTo>
                    <a:lnTo>
                      <a:pt x="1082" y="732"/>
                    </a:lnTo>
                    <a:lnTo>
                      <a:pt x="1054" y="751"/>
                    </a:lnTo>
                    <a:lnTo>
                      <a:pt x="1024" y="769"/>
                    </a:lnTo>
                    <a:lnTo>
                      <a:pt x="994" y="788"/>
                    </a:lnTo>
                    <a:lnTo>
                      <a:pt x="964" y="805"/>
                    </a:lnTo>
                    <a:lnTo>
                      <a:pt x="935" y="824"/>
                    </a:lnTo>
                    <a:lnTo>
                      <a:pt x="909" y="843"/>
                    </a:lnTo>
                    <a:lnTo>
                      <a:pt x="885" y="860"/>
                    </a:lnTo>
                    <a:lnTo>
                      <a:pt x="864" y="879"/>
                    </a:lnTo>
                    <a:lnTo>
                      <a:pt x="849" y="898"/>
                    </a:lnTo>
                    <a:lnTo>
                      <a:pt x="834" y="915"/>
                    </a:lnTo>
                    <a:lnTo>
                      <a:pt x="815" y="931"/>
                    </a:lnTo>
                    <a:lnTo>
                      <a:pt x="792" y="945"/>
                    </a:lnTo>
                    <a:lnTo>
                      <a:pt x="767" y="956"/>
                    </a:lnTo>
                    <a:lnTo>
                      <a:pt x="738" y="966"/>
                    </a:lnTo>
                    <a:lnTo>
                      <a:pt x="708" y="973"/>
                    </a:lnTo>
                    <a:lnTo>
                      <a:pt x="676" y="979"/>
                    </a:lnTo>
                    <a:lnTo>
                      <a:pt x="642" y="983"/>
                    </a:lnTo>
                    <a:lnTo>
                      <a:pt x="608" y="987"/>
                    </a:lnTo>
                    <a:lnTo>
                      <a:pt x="573" y="988"/>
                    </a:lnTo>
                    <a:lnTo>
                      <a:pt x="537" y="987"/>
                    </a:lnTo>
                    <a:lnTo>
                      <a:pt x="502" y="984"/>
                    </a:lnTo>
                    <a:lnTo>
                      <a:pt x="466" y="981"/>
                    </a:lnTo>
                    <a:lnTo>
                      <a:pt x="432" y="977"/>
                    </a:lnTo>
                    <a:lnTo>
                      <a:pt x="400" y="971"/>
                    </a:lnTo>
                    <a:lnTo>
                      <a:pt x="369" y="964"/>
                    </a:lnTo>
                    <a:lnTo>
                      <a:pt x="339" y="954"/>
                    </a:lnTo>
                    <a:lnTo>
                      <a:pt x="311" y="939"/>
                    </a:lnTo>
                    <a:lnTo>
                      <a:pt x="281" y="922"/>
                    </a:lnTo>
                    <a:lnTo>
                      <a:pt x="254" y="900"/>
                    </a:lnTo>
                    <a:lnTo>
                      <a:pt x="226" y="876"/>
                    </a:lnTo>
                    <a:lnTo>
                      <a:pt x="200" y="848"/>
                    </a:lnTo>
                    <a:lnTo>
                      <a:pt x="174" y="819"/>
                    </a:lnTo>
                    <a:lnTo>
                      <a:pt x="150" y="786"/>
                    </a:lnTo>
                    <a:lnTo>
                      <a:pt x="126" y="753"/>
                    </a:lnTo>
                    <a:lnTo>
                      <a:pt x="104" y="717"/>
                    </a:lnTo>
                    <a:lnTo>
                      <a:pt x="83" y="680"/>
                    </a:lnTo>
                    <a:lnTo>
                      <a:pt x="63" y="644"/>
                    </a:lnTo>
                    <a:lnTo>
                      <a:pt x="46" y="607"/>
                    </a:lnTo>
                    <a:lnTo>
                      <a:pt x="29" y="569"/>
                    </a:lnTo>
                    <a:lnTo>
                      <a:pt x="15" y="532"/>
                    </a:lnTo>
                    <a:lnTo>
                      <a:pt x="3" y="496"/>
                    </a:lnTo>
                    <a:lnTo>
                      <a:pt x="2" y="494"/>
                    </a:lnTo>
                    <a:lnTo>
                      <a:pt x="2" y="490"/>
                    </a:lnTo>
                    <a:lnTo>
                      <a:pt x="1" y="488"/>
                    </a:lnTo>
                    <a:lnTo>
                      <a:pt x="0" y="486"/>
                    </a:lnTo>
                    <a:lnTo>
                      <a:pt x="0" y="480"/>
                    </a:lnTo>
                    <a:lnTo>
                      <a:pt x="0" y="469"/>
                    </a:lnTo>
                    <a:lnTo>
                      <a:pt x="0" y="453"/>
                    </a:lnTo>
                    <a:lnTo>
                      <a:pt x="2" y="433"/>
                    </a:lnTo>
                    <a:lnTo>
                      <a:pt x="4" y="408"/>
                    </a:lnTo>
                    <a:lnTo>
                      <a:pt x="9" y="381"/>
                    </a:lnTo>
                    <a:lnTo>
                      <a:pt x="16" y="350"/>
                    </a:lnTo>
                    <a:lnTo>
                      <a:pt x="26" y="317"/>
                    </a:lnTo>
                    <a:lnTo>
                      <a:pt x="39" y="284"/>
                    </a:lnTo>
                    <a:lnTo>
                      <a:pt x="54" y="249"/>
                    </a:lnTo>
                    <a:lnTo>
                      <a:pt x="74" y="214"/>
                    </a:lnTo>
                    <a:lnTo>
                      <a:pt x="98" y="179"/>
                    </a:lnTo>
                    <a:lnTo>
                      <a:pt x="127" y="146"/>
                    </a:lnTo>
                    <a:lnTo>
                      <a:pt x="160" y="114"/>
                    </a:lnTo>
                    <a:lnTo>
                      <a:pt x="198" y="84"/>
                    </a:lnTo>
                    <a:lnTo>
                      <a:pt x="242" y="57"/>
                    </a:lnTo>
                    <a:close/>
                  </a:path>
                </a:pathLst>
              </a:custGeom>
              <a:solidFill>
                <a:srgbClr val="E2C1AD"/>
              </a:solidFill>
              <a:ln w="9525">
                <a:noFill/>
                <a:round/>
                <a:headEnd/>
                <a:tailEnd/>
              </a:ln>
            </p:spPr>
            <p:txBody>
              <a:bodyPr/>
              <a:lstStyle/>
              <a:p>
                <a:endParaRPr lang="zh-CN" altLang="en-US"/>
              </a:p>
            </p:txBody>
          </p:sp>
          <p:sp>
            <p:nvSpPr>
              <p:cNvPr id="55363" name="Freeform 29"/>
              <p:cNvSpPr>
                <a:spLocks/>
              </p:cNvSpPr>
              <p:nvPr/>
            </p:nvSpPr>
            <p:spPr bwMode="auto">
              <a:xfrm>
                <a:off x="614" y="2184"/>
                <a:ext cx="228" cy="188"/>
              </a:xfrm>
              <a:custGeom>
                <a:avLst/>
                <a:gdLst>
                  <a:gd name="T0" fmla="*/ 2 w 1142"/>
                  <a:gd name="T1" fmla="*/ 0 h 942"/>
                  <a:gd name="T2" fmla="*/ 3 w 1142"/>
                  <a:gd name="T3" fmla="*/ 0 h 942"/>
                  <a:gd name="T4" fmla="*/ 4 w 1142"/>
                  <a:gd name="T5" fmla="*/ 0 h 942"/>
                  <a:gd name="T6" fmla="*/ 4 w 1142"/>
                  <a:gd name="T7" fmla="*/ 0 h 942"/>
                  <a:gd name="T8" fmla="*/ 5 w 1142"/>
                  <a:gd name="T9" fmla="*/ 0 h 942"/>
                  <a:gd name="T10" fmla="*/ 5 w 1142"/>
                  <a:gd name="T11" fmla="*/ 0 h 942"/>
                  <a:gd name="T12" fmla="*/ 6 w 1142"/>
                  <a:gd name="T13" fmla="*/ 1 h 942"/>
                  <a:gd name="T14" fmla="*/ 6 w 1142"/>
                  <a:gd name="T15" fmla="*/ 1 h 942"/>
                  <a:gd name="T16" fmla="*/ 7 w 1142"/>
                  <a:gd name="T17" fmla="*/ 1 h 942"/>
                  <a:gd name="T18" fmla="*/ 7 w 1142"/>
                  <a:gd name="T19" fmla="*/ 1 h 942"/>
                  <a:gd name="T20" fmla="*/ 7 w 1142"/>
                  <a:gd name="T21" fmla="*/ 2 h 942"/>
                  <a:gd name="T22" fmla="*/ 8 w 1142"/>
                  <a:gd name="T23" fmla="*/ 2 h 942"/>
                  <a:gd name="T24" fmla="*/ 8 w 1142"/>
                  <a:gd name="T25" fmla="*/ 3 h 942"/>
                  <a:gd name="T26" fmla="*/ 9 w 1142"/>
                  <a:gd name="T27" fmla="*/ 3 h 942"/>
                  <a:gd name="T28" fmla="*/ 9 w 1142"/>
                  <a:gd name="T29" fmla="*/ 4 h 942"/>
                  <a:gd name="T30" fmla="*/ 9 w 1142"/>
                  <a:gd name="T31" fmla="*/ 4 h 942"/>
                  <a:gd name="T32" fmla="*/ 9 w 1142"/>
                  <a:gd name="T33" fmla="*/ 5 h 942"/>
                  <a:gd name="T34" fmla="*/ 9 w 1142"/>
                  <a:gd name="T35" fmla="*/ 5 h 942"/>
                  <a:gd name="T36" fmla="*/ 9 w 1142"/>
                  <a:gd name="T37" fmla="*/ 5 h 942"/>
                  <a:gd name="T38" fmla="*/ 8 w 1142"/>
                  <a:gd name="T39" fmla="*/ 6 h 942"/>
                  <a:gd name="T40" fmla="*/ 8 w 1142"/>
                  <a:gd name="T41" fmla="*/ 6 h 942"/>
                  <a:gd name="T42" fmla="*/ 7 w 1142"/>
                  <a:gd name="T43" fmla="*/ 6 h 942"/>
                  <a:gd name="T44" fmla="*/ 7 w 1142"/>
                  <a:gd name="T45" fmla="*/ 6 h 942"/>
                  <a:gd name="T46" fmla="*/ 7 w 1142"/>
                  <a:gd name="T47" fmla="*/ 7 h 942"/>
                  <a:gd name="T48" fmla="*/ 6 w 1142"/>
                  <a:gd name="T49" fmla="*/ 7 h 942"/>
                  <a:gd name="T50" fmla="*/ 6 w 1142"/>
                  <a:gd name="T51" fmla="*/ 7 h 942"/>
                  <a:gd name="T52" fmla="*/ 6 w 1142"/>
                  <a:gd name="T53" fmla="*/ 7 h 942"/>
                  <a:gd name="T54" fmla="*/ 5 w 1142"/>
                  <a:gd name="T55" fmla="*/ 7 h 942"/>
                  <a:gd name="T56" fmla="*/ 5 w 1142"/>
                  <a:gd name="T57" fmla="*/ 8 h 942"/>
                  <a:gd name="T58" fmla="*/ 4 w 1142"/>
                  <a:gd name="T59" fmla="*/ 8 h 942"/>
                  <a:gd name="T60" fmla="*/ 4 w 1142"/>
                  <a:gd name="T61" fmla="*/ 7 h 942"/>
                  <a:gd name="T62" fmla="*/ 3 w 1142"/>
                  <a:gd name="T63" fmla="*/ 7 h 942"/>
                  <a:gd name="T64" fmla="*/ 3 w 1142"/>
                  <a:gd name="T65" fmla="*/ 7 h 942"/>
                  <a:gd name="T66" fmla="*/ 2 w 1142"/>
                  <a:gd name="T67" fmla="*/ 7 h 942"/>
                  <a:gd name="T68" fmla="*/ 2 w 1142"/>
                  <a:gd name="T69" fmla="*/ 7 h 942"/>
                  <a:gd name="T70" fmla="*/ 1 w 1142"/>
                  <a:gd name="T71" fmla="*/ 6 h 942"/>
                  <a:gd name="T72" fmla="*/ 1 w 1142"/>
                  <a:gd name="T73" fmla="*/ 6 h 942"/>
                  <a:gd name="T74" fmla="*/ 1 w 1142"/>
                  <a:gd name="T75" fmla="*/ 5 h 942"/>
                  <a:gd name="T76" fmla="*/ 0 w 1142"/>
                  <a:gd name="T77" fmla="*/ 5 h 942"/>
                  <a:gd name="T78" fmla="*/ 0 w 1142"/>
                  <a:gd name="T79" fmla="*/ 4 h 942"/>
                  <a:gd name="T80" fmla="*/ 0 w 1142"/>
                  <a:gd name="T81" fmla="*/ 4 h 942"/>
                  <a:gd name="T82" fmla="*/ 0 w 1142"/>
                  <a:gd name="T83" fmla="*/ 4 h 942"/>
                  <a:gd name="T84" fmla="*/ 0 w 1142"/>
                  <a:gd name="T85" fmla="*/ 4 h 942"/>
                  <a:gd name="T86" fmla="*/ 0 w 1142"/>
                  <a:gd name="T87" fmla="*/ 3 h 942"/>
                  <a:gd name="T88" fmla="*/ 0 w 1142"/>
                  <a:gd name="T89" fmla="*/ 3 h 942"/>
                  <a:gd name="T90" fmla="*/ 0 w 1142"/>
                  <a:gd name="T91" fmla="*/ 3 h 942"/>
                  <a:gd name="T92" fmla="*/ 0 w 1142"/>
                  <a:gd name="T93" fmla="*/ 2 h 942"/>
                  <a:gd name="T94" fmla="*/ 1 w 1142"/>
                  <a:gd name="T95" fmla="*/ 2 h 942"/>
                  <a:gd name="T96" fmla="*/ 1 w 1142"/>
                  <a:gd name="T97" fmla="*/ 1 h 942"/>
                  <a:gd name="T98" fmla="*/ 2 w 1142"/>
                  <a:gd name="T99" fmla="*/ 1 h 94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142"/>
                  <a:gd name="T151" fmla="*/ 0 h 942"/>
                  <a:gd name="T152" fmla="*/ 1142 w 1142"/>
                  <a:gd name="T153" fmla="*/ 942 h 94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142" h="942">
                    <a:moveTo>
                      <a:pt x="236" y="44"/>
                    </a:moveTo>
                    <a:lnTo>
                      <a:pt x="276" y="27"/>
                    </a:lnTo>
                    <a:lnTo>
                      <a:pt x="318" y="14"/>
                    </a:lnTo>
                    <a:lnTo>
                      <a:pt x="361" y="6"/>
                    </a:lnTo>
                    <a:lnTo>
                      <a:pt x="403" y="1"/>
                    </a:lnTo>
                    <a:lnTo>
                      <a:pt x="444" y="0"/>
                    </a:lnTo>
                    <a:lnTo>
                      <a:pt x="486" y="3"/>
                    </a:lnTo>
                    <a:lnTo>
                      <a:pt x="527" y="8"/>
                    </a:lnTo>
                    <a:lnTo>
                      <a:pt x="567" y="16"/>
                    </a:lnTo>
                    <a:lnTo>
                      <a:pt x="605" y="25"/>
                    </a:lnTo>
                    <a:lnTo>
                      <a:pt x="643" y="36"/>
                    </a:lnTo>
                    <a:lnTo>
                      <a:pt x="679" y="50"/>
                    </a:lnTo>
                    <a:lnTo>
                      <a:pt x="712" y="63"/>
                    </a:lnTo>
                    <a:lnTo>
                      <a:pt x="743" y="77"/>
                    </a:lnTo>
                    <a:lnTo>
                      <a:pt x="772" y="91"/>
                    </a:lnTo>
                    <a:lnTo>
                      <a:pt x="798" y="106"/>
                    </a:lnTo>
                    <a:lnTo>
                      <a:pt x="821" y="120"/>
                    </a:lnTo>
                    <a:lnTo>
                      <a:pt x="843" y="135"/>
                    </a:lnTo>
                    <a:lnTo>
                      <a:pt x="867" y="155"/>
                    </a:lnTo>
                    <a:lnTo>
                      <a:pt x="890" y="179"/>
                    </a:lnTo>
                    <a:lnTo>
                      <a:pt x="915" y="206"/>
                    </a:lnTo>
                    <a:lnTo>
                      <a:pt x="939" y="234"/>
                    </a:lnTo>
                    <a:lnTo>
                      <a:pt x="965" y="266"/>
                    </a:lnTo>
                    <a:lnTo>
                      <a:pt x="989" y="298"/>
                    </a:lnTo>
                    <a:lnTo>
                      <a:pt x="1012" y="332"/>
                    </a:lnTo>
                    <a:lnTo>
                      <a:pt x="1035" y="365"/>
                    </a:lnTo>
                    <a:lnTo>
                      <a:pt x="1056" y="399"/>
                    </a:lnTo>
                    <a:lnTo>
                      <a:pt x="1075" y="432"/>
                    </a:lnTo>
                    <a:lnTo>
                      <a:pt x="1093" y="464"/>
                    </a:lnTo>
                    <a:lnTo>
                      <a:pt x="1109" y="493"/>
                    </a:lnTo>
                    <a:lnTo>
                      <a:pt x="1123" y="521"/>
                    </a:lnTo>
                    <a:lnTo>
                      <a:pt x="1132" y="546"/>
                    </a:lnTo>
                    <a:lnTo>
                      <a:pt x="1140" y="567"/>
                    </a:lnTo>
                    <a:lnTo>
                      <a:pt x="1142" y="585"/>
                    </a:lnTo>
                    <a:lnTo>
                      <a:pt x="1138" y="605"/>
                    </a:lnTo>
                    <a:lnTo>
                      <a:pt x="1128" y="624"/>
                    </a:lnTo>
                    <a:lnTo>
                      <a:pt x="1114" y="642"/>
                    </a:lnTo>
                    <a:lnTo>
                      <a:pt x="1094" y="660"/>
                    </a:lnTo>
                    <a:lnTo>
                      <a:pt x="1071" y="679"/>
                    </a:lnTo>
                    <a:lnTo>
                      <a:pt x="1046" y="696"/>
                    </a:lnTo>
                    <a:lnTo>
                      <a:pt x="1018" y="714"/>
                    </a:lnTo>
                    <a:lnTo>
                      <a:pt x="990" y="731"/>
                    </a:lnTo>
                    <a:lnTo>
                      <a:pt x="960" y="749"/>
                    </a:lnTo>
                    <a:lnTo>
                      <a:pt x="932" y="767"/>
                    </a:lnTo>
                    <a:lnTo>
                      <a:pt x="904" y="784"/>
                    </a:lnTo>
                    <a:lnTo>
                      <a:pt x="879" y="802"/>
                    </a:lnTo>
                    <a:lnTo>
                      <a:pt x="856" y="820"/>
                    </a:lnTo>
                    <a:lnTo>
                      <a:pt x="836" y="838"/>
                    </a:lnTo>
                    <a:lnTo>
                      <a:pt x="821" y="855"/>
                    </a:lnTo>
                    <a:lnTo>
                      <a:pt x="806" y="873"/>
                    </a:lnTo>
                    <a:lnTo>
                      <a:pt x="788" y="887"/>
                    </a:lnTo>
                    <a:lnTo>
                      <a:pt x="766" y="901"/>
                    </a:lnTo>
                    <a:lnTo>
                      <a:pt x="741" y="911"/>
                    </a:lnTo>
                    <a:lnTo>
                      <a:pt x="714" y="921"/>
                    </a:lnTo>
                    <a:lnTo>
                      <a:pt x="685" y="929"/>
                    </a:lnTo>
                    <a:lnTo>
                      <a:pt x="653" y="935"/>
                    </a:lnTo>
                    <a:lnTo>
                      <a:pt x="622" y="938"/>
                    </a:lnTo>
                    <a:lnTo>
                      <a:pt x="588" y="941"/>
                    </a:lnTo>
                    <a:lnTo>
                      <a:pt x="554" y="942"/>
                    </a:lnTo>
                    <a:lnTo>
                      <a:pt x="520" y="941"/>
                    </a:lnTo>
                    <a:lnTo>
                      <a:pt x="486" y="939"/>
                    </a:lnTo>
                    <a:lnTo>
                      <a:pt x="453" y="937"/>
                    </a:lnTo>
                    <a:lnTo>
                      <a:pt x="420" y="931"/>
                    </a:lnTo>
                    <a:lnTo>
                      <a:pt x="388" y="926"/>
                    </a:lnTo>
                    <a:lnTo>
                      <a:pt x="359" y="919"/>
                    </a:lnTo>
                    <a:lnTo>
                      <a:pt x="330" y="909"/>
                    </a:lnTo>
                    <a:lnTo>
                      <a:pt x="302" y="896"/>
                    </a:lnTo>
                    <a:lnTo>
                      <a:pt x="274" y="879"/>
                    </a:lnTo>
                    <a:lnTo>
                      <a:pt x="247" y="858"/>
                    </a:lnTo>
                    <a:lnTo>
                      <a:pt x="219" y="834"/>
                    </a:lnTo>
                    <a:lnTo>
                      <a:pt x="194" y="807"/>
                    </a:lnTo>
                    <a:lnTo>
                      <a:pt x="169" y="779"/>
                    </a:lnTo>
                    <a:lnTo>
                      <a:pt x="145" y="747"/>
                    </a:lnTo>
                    <a:lnTo>
                      <a:pt x="123" y="715"/>
                    </a:lnTo>
                    <a:lnTo>
                      <a:pt x="101" y="680"/>
                    </a:lnTo>
                    <a:lnTo>
                      <a:pt x="80" y="645"/>
                    </a:lnTo>
                    <a:lnTo>
                      <a:pt x="62" y="610"/>
                    </a:lnTo>
                    <a:lnTo>
                      <a:pt x="45" y="573"/>
                    </a:lnTo>
                    <a:lnTo>
                      <a:pt x="29" y="537"/>
                    </a:lnTo>
                    <a:lnTo>
                      <a:pt x="16" y="501"/>
                    </a:lnTo>
                    <a:lnTo>
                      <a:pt x="4" y="466"/>
                    </a:lnTo>
                    <a:lnTo>
                      <a:pt x="4" y="464"/>
                    </a:lnTo>
                    <a:lnTo>
                      <a:pt x="3" y="462"/>
                    </a:lnTo>
                    <a:lnTo>
                      <a:pt x="3" y="460"/>
                    </a:lnTo>
                    <a:lnTo>
                      <a:pt x="1" y="458"/>
                    </a:lnTo>
                    <a:lnTo>
                      <a:pt x="1" y="453"/>
                    </a:lnTo>
                    <a:lnTo>
                      <a:pt x="0" y="440"/>
                    </a:lnTo>
                    <a:lnTo>
                      <a:pt x="1" y="424"/>
                    </a:lnTo>
                    <a:lnTo>
                      <a:pt x="3" y="404"/>
                    </a:lnTo>
                    <a:lnTo>
                      <a:pt x="6" y="379"/>
                    </a:lnTo>
                    <a:lnTo>
                      <a:pt x="10" y="352"/>
                    </a:lnTo>
                    <a:lnTo>
                      <a:pt x="17" y="322"/>
                    </a:lnTo>
                    <a:lnTo>
                      <a:pt x="26" y="290"/>
                    </a:lnTo>
                    <a:lnTo>
                      <a:pt x="38" y="257"/>
                    </a:lnTo>
                    <a:lnTo>
                      <a:pt x="53" y="223"/>
                    </a:lnTo>
                    <a:lnTo>
                      <a:pt x="73" y="190"/>
                    </a:lnTo>
                    <a:lnTo>
                      <a:pt x="96" y="157"/>
                    </a:lnTo>
                    <a:lnTo>
                      <a:pt x="123" y="125"/>
                    </a:lnTo>
                    <a:lnTo>
                      <a:pt x="155" y="96"/>
                    </a:lnTo>
                    <a:lnTo>
                      <a:pt x="193" y="68"/>
                    </a:lnTo>
                    <a:lnTo>
                      <a:pt x="236" y="44"/>
                    </a:lnTo>
                    <a:close/>
                  </a:path>
                </a:pathLst>
              </a:custGeom>
              <a:solidFill>
                <a:srgbClr val="DBB299"/>
              </a:solidFill>
              <a:ln w="9525">
                <a:noFill/>
                <a:round/>
                <a:headEnd/>
                <a:tailEnd/>
              </a:ln>
            </p:spPr>
            <p:txBody>
              <a:bodyPr/>
              <a:lstStyle/>
              <a:p>
                <a:endParaRPr lang="zh-CN" altLang="en-US"/>
              </a:p>
            </p:txBody>
          </p:sp>
          <p:sp>
            <p:nvSpPr>
              <p:cNvPr id="55364" name="Freeform 30"/>
              <p:cNvSpPr>
                <a:spLocks/>
              </p:cNvSpPr>
              <p:nvPr/>
            </p:nvSpPr>
            <p:spPr bwMode="auto">
              <a:xfrm>
                <a:off x="618" y="2190"/>
                <a:ext cx="220" cy="179"/>
              </a:xfrm>
              <a:custGeom>
                <a:avLst/>
                <a:gdLst>
                  <a:gd name="T0" fmla="*/ 2 w 1099"/>
                  <a:gd name="T1" fmla="*/ 0 h 896"/>
                  <a:gd name="T2" fmla="*/ 3 w 1099"/>
                  <a:gd name="T3" fmla="*/ 0 h 896"/>
                  <a:gd name="T4" fmla="*/ 3 w 1099"/>
                  <a:gd name="T5" fmla="*/ 0 h 896"/>
                  <a:gd name="T6" fmla="*/ 4 w 1099"/>
                  <a:gd name="T7" fmla="*/ 0 h 896"/>
                  <a:gd name="T8" fmla="*/ 5 w 1099"/>
                  <a:gd name="T9" fmla="*/ 0 h 896"/>
                  <a:gd name="T10" fmla="*/ 5 w 1099"/>
                  <a:gd name="T11" fmla="*/ 0 h 896"/>
                  <a:gd name="T12" fmla="*/ 6 w 1099"/>
                  <a:gd name="T13" fmla="*/ 1 h 896"/>
                  <a:gd name="T14" fmla="*/ 6 w 1099"/>
                  <a:gd name="T15" fmla="*/ 1 h 896"/>
                  <a:gd name="T16" fmla="*/ 6 w 1099"/>
                  <a:gd name="T17" fmla="*/ 1 h 896"/>
                  <a:gd name="T18" fmla="*/ 7 w 1099"/>
                  <a:gd name="T19" fmla="*/ 1 h 896"/>
                  <a:gd name="T20" fmla="*/ 7 w 1099"/>
                  <a:gd name="T21" fmla="*/ 2 h 896"/>
                  <a:gd name="T22" fmla="*/ 8 w 1099"/>
                  <a:gd name="T23" fmla="*/ 2 h 896"/>
                  <a:gd name="T24" fmla="*/ 8 w 1099"/>
                  <a:gd name="T25" fmla="*/ 3 h 896"/>
                  <a:gd name="T26" fmla="*/ 8 w 1099"/>
                  <a:gd name="T27" fmla="*/ 3 h 896"/>
                  <a:gd name="T28" fmla="*/ 9 w 1099"/>
                  <a:gd name="T29" fmla="*/ 4 h 896"/>
                  <a:gd name="T30" fmla="*/ 9 w 1099"/>
                  <a:gd name="T31" fmla="*/ 4 h 896"/>
                  <a:gd name="T32" fmla="*/ 9 w 1099"/>
                  <a:gd name="T33" fmla="*/ 4 h 896"/>
                  <a:gd name="T34" fmla="*/ 9 w 1099"/>
                  <a:gd name="T35" fmla="*/ 5 h 896"/>
                  <a:gd name="T36" fmla="*/ 8 w 1099"/>
                  <a:gd name="T37" fmla="*/ 5 h 896"/>
                  <a:gd name="T38" fmla="*/ 8 w 1099"/>
                  <a:gd name="T39" fmla="*/ 5 h 896"/>
                  <a:gd name="T40" fmla="*/ 8 w 1099"/>
                  <a:gd name="T41" fmla="*/ 6 h 896"/>
                  <a:gd name="T42" fmla="*/ 7 w 1099"/>
                  <a:gd name="T43" fmla="*/ 6 h 896"/>
                  <a:gd name="T44" fmla="*/ 7 w 1099"/>
                  <a:gd name="T45" fmla="*/ 6 h 896"/>
                  <a:gd name="T46" fmla="*/ 6 w 1099"/>
                  <a:gd name="T47" fmla="*/ 6 h 896"/>
                  <a:gd name="T48" fmla="*/ 6 w 1099"/>
                  <a:gd name="T49" fmla="*/ 7 h 896"/>
                  <a:gd name="T50" fmla="*/ 6 w 1099"/>
                  <a:gd name="T51" fmla="*/ 7 h 896"/>
                  <a:gd name="T52" fmla="*/ 6 w 1099"/>
                  <a:gd name="T53" fmla="*/ 7 h 896"/>
                  <a:gd name="T54" fmla="*/ 5 w 1099"/>
                  <a:gd name="T55" fmla="*/ 7 h 896"/>
                  <a:gd name="T56" fmla="*/ 5 w 1099"/>
                  <a:gd name="T57" fmla="*/ 7 h 896"/>
                  <a:gd name="T58" fmla="*/ 4 w 1099"/>
                  <a:gd name="T59" fmla="*/ 7 h 896"/>
                  <a:gd name="T60" fmla="*/ 3 w 1099"/>
                  <a:gd name="T61" fmla="*/ 7 h 896"/>
                  <a:gd name="T62" fmla="*/ 3 w 1099"/>
                  <a:gd name="T63" fmla="*/ 7 h 896"/>
                  <a:gd name="T64" fmla="*/ 3 w 1099"/>
                  <a:gd name="T65" fmla="*/ 7 h 896"/>
                  <a:gd name="T66" fmla="*/ 2 w 1099"/>
                  <a:gd name="T67" fmla="*/ 7 h 896"/>
                  <a:gd name="T68" fmla="*/ 2 w 1099"/>
                  <a:gd name="T69" fmla="*/ 6 h 896"/>
                  <a:gd name="T70" fmla="*/ 1 w 1099"/>
                  <a:gd name="T71" fmla="*/ 6 h 896"/>
                  <a:gd name="T72" fmla="*/ 1 w 1099"/>
                  <a:gd name="T73" fmla="*/ 5 h 896"/>
                  <a:gd name="T74" fmla="*/ 1 w 1099"/>
                  <a:gd name="T75" fmla="*/ 5 h 896"/>
                  <a:gd name="T76" fmla="*/ 0 w 1099"/>
                  <a:gd name="T77" fmla="*/ 4 h 896"/>
                  <a:gd name="T78" fmla="*/ 0 w 1099"/>
                  <a:gd name="T79" fmla="*/ 4 h 896"/>
                  <a:gd name="T80" fmla="*/ 0 w 1099"/>
                  <a:gd name="T81" fmla="*/ 3 h 896"/>
                  <a:gd name="T82" fmla="*/ 0 w 1099"/>
                  <a:gd name="T83" fmla="*/ 3 h 896"/>
                  <a:gd name="T84" fmla="*/ 0 w 1099"/>
                  <a:gd name="T85" fmla="*/ 3 h 896"/>
                  <a:gd name="T86" fmla="*/ 0 w 1099"/>
                  <a:gd name="T87" fmla="*/ 3 h 896"/>
                  <a:gd name="T88" fmla="*/ 0 w 1099"/>
                  <a:gd name="T89" fmla="*/ 3 h 896"/>
                  <a:gd name="T90" fmla="*/ 0 w 1099"/>
                  <a:gd name="T91" fmla="*/ 2 h 896"/>
                  <a:gd name="T92" fmla="*/ 0 w 1099"/>
                  <a:gd name="T93" fmla="*/ 2 h 896"/>
                  <a:gd name="T94" fmla="*/ 1 w 1099"/>
                  <a:gd name="T95" fmla="*/ 1 h 896"/>
                  <a:gd name="T96" fmla="*/ 1 w 1099"/>
                  <a:gd name="T97" fmla="*/ 1 h 896"/>
                  <a:gd name="T98" fmla="*/ 1 w 1099"/>
                  <a:gd name="T99" fmla="*/ 0 h 89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99"/>
                  <a:gd name="T151" fmla="*/ 0 h 896"/>
                  <a:gd name="T152" fmla="*/ 1099 w 1099"/>
                  <a:gd name="T153" fmla="*/ 896 h 89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99" h="896">
                    <a:moveTo>
                      <a:pt x="226" y="31"/>
                    </a:moveTo>
                    <a:lnTo>
                      <a:pt x="261" y="19"/>
                    </a:lnTo>
                    <a:lnTo>
                      <a:pt x="298" y="9"/>
                    </a:lnTo>
                    <a:lnTo>
                      <a:pt x="337" y="3"/>
                    </a:lnTo>
                    <a:lnTo>
                      <a:pt x="375" y="0"/>
                    </a:lnTo>
                    <a:lnTo>
                      <a:pt x="416" y="0"/>
                    </a:lnTo>
                    <a:lnTo>
                      <a:pt x="455" y="2"/>
                    </a:lnTo>
                    <a:lnTo>
                      <a:pt x="496" y="7"/>
                    </a:lnTo>
                    <a:lnTo>
                      <a:pt x="535" y="13"/>
                    </a:lnTo>
                    <a:lnTo>
                      <a:pt x="573" y="21"/>
                    </a:lnTo>
                    <a:lnTo>
                      <a:pt x="611" y="31"/>
                    </a:lnTo>
                    <a:lnTo>
                      <a:pt x="647" y="42"/>
                    </a:lnTo>
                    <a:lnTo>
                      <a:pt x="681" y="53"/>
                    </a:lnTo>
                    <a:lnTo>
                      <a:pt x="713" y="66"/>
                    </a:lnTo>
                    <a:lnTo>
                      <a:pt x="742" y="78"/>
                    </a:lnTo>
                    <a:lnTo>
                      <a:pt x="767" y="91"/>
                    </a:lnTo>
                    <a:lnTo>
                      <a:pt x="790" y="104"/>
                    </a:lnTo>
                    <a:lnTo>
                      <a:pt x="811" y="120"/>
                    </a:lnTo>
                    <a:lnTo>
                      <a:pt x="834" y="138"/>
                    </a:lnTo>
                    <a:lnTo>
                      <a:pt x="857" y="160"/>
                    </a:lnTo>
                    <a:lnTo>
                      <a:pt x="880" y="187"/>
                    </a:lnTo>
                    <a:lnTo>
                      <a:pt x="904" y="214"/>
                    </a:lnTo>
                    <a:lnTo>
                      <a:pt x="927" y="244"/>
                    </a:lnTo>
                    <a:lnTo>
                      <a:pt x="950" y="276"/>
                    </a:lnTo>
                    <a:lnTo>
                      <a:pt x="973" y="307"/>
                    </a:lnTo>
                    <a:lnTo>
                      <a:pt x="995" y="340"/>
                    </a:lnTo>
                    <a:lnTo>
                      <a:pt x="1015" y="372"/>
                    </a:lnTo>
                    <a:lnTo>
                      <a:pt x="1035" y="404"/>
                    </a:lnTo>
                    <a:lnTo>
                      <a:pt x="1052" y="435"/>
                    </a:lnTo>
                    <a:lnTo>
                      <a:pt x="1067" y="463"/>
                    </a:lnTo>
                    <a:lnTo>
                      <a:pt x="1080" y="490"/>
                    </a:lnTo>
                    <a:lnTo>
                      <a:pt x="1090" y="513"/>
                    </a:lnTo>
                    <a:lnTo>
                      <a:pt x="1097" y="534"/>
                    </a:lnTo>
                    <a:lnTo>
                      <a:pt x="1099" y="552"/>
                    </a:lnTo>
                    <a:lnTo>
                      <a:pt x="1095" y="571"/>
                    </a:lnTo>
                    <a:lnTo>
                      <a:pt x="1086" y="588"/>
                    </a:lnTo>
                    <a:lnTo>
                      <a:pt x="1072" y="606"/>
                    </a:lnTo>
                    <a:lnTo>
                      <a:pt x="1053" y="624"/>
                    </a:lnTo>
                    <a:lnTo>
                      <a:pt x="1031" y="641"/>
                    </a:lnTo>
                    <a:lnTo>
                      <a:pt x="1006" y="659"/>
                    </a:lnTo>
                    <a:lnTo>
                      <a:pt x="980" y="676"/>
                    </a:lnTo>
                    <a:lnTo>
                      <a:pt x="953" y="693"/>
                    </a:lnTo>
                    <a:lnTo>
                      <a:pt x="924" y="710"/>
                    </a:lnTo>
                    <a:lnTo>
                      <a:pt x="897" y="727"/>
                    </a:lnTo>
                    <a:lnTo>
                      <a:pt x="870" y="744"/>
                    </a:lnTo>
                    <a:lnTo>
                      <a:pt x="846" y="761"/>
                    </a:lnTo>
                    <a:lnTo>
                      <a:pt x="823" y="778"/>
                    </a:lnTo>
                    <a:lnTo>
                      <a:pt x="805" y="795"/>
                    </a:lnTo>
                    <a:lnTo>
                      <a:pt x="790" y="812"/>
                    </a:lnTo>
                    <a:lnTo>
                      <a:pt x="776" y="829"/>
                    </a:lnTo>
                    <a:lnTo>
                      <a:pt x="759" y="843"/>
                    </a:lnTo>
                    <a:lnTo>
                      <a:pt x="737" y="855"/>
                    </a:lnTo>
                    <a:lnTo>
                      <a:pt x="714" y="866"/>
                    </a:lnTo>
                    <a:lnTo>
                      <a:pt x="687" y="875"/>
                    </a:lnTo>
                    <a:lnTo>
                      <a:pt x="659" y="883"/>
                    </a:lnTo>
                    <a:lnTo>
                      <a:pt x="629" y="888"/>
                    </a:lnTo>
                    <a:lnTo>
                      <a:pt x="597" y="893"/>
                    </a:lnTo>
                    <a:lnTo>
                      <a:pt x="566" y="895"/>
                    </a:lnTo>
                    <a:lnTo>
                      <a:pt x="533" y="896"/>
                    </a:lnTo>
                    <a:lnTo>
                      <a:pt x="500" y="895"/>
                    </a:lnTo>
                    <a:lnTo>
                      <a:pt x="467" y="894"/>
                    </a:lnTo>
                    <a:lnTo>
                      <a:pt x="434" y="890"/>
                    </a:lnTo>
                    <a:lnTo>
                      <a:pt x="404" y="886"/>
                    </a:lnTo>
                    <a:lnTo>
                      <a:pt x="373" y="880"/>
                    </a:lnTo>
                    <a:lnTo>
                      <a:pt x="344" y="874"/>
                    </a:lnTo>
                    <a:lnTo>
                      <a:pt x="317" y="865"/>
                    </a:lnTo>
                    <a:lnTo>
                      <a:pt x="290" y="851"/>
                    </a:lnTo>
                    <a:lnTo>
                      <a:pt x="262" y="834"/>
                    </a:lnTo>
                    <a:lnTo>
                      <a:pt x="236" y="815"/>
                    </a:lnTo>
                    <a:lnTo>
                      <a:pt x="211" y="792"/>
                    </a:lnTo>
                    <a:lnTo>
                      <a:pt x="185" y="765"/>
                    </a:lnTo>
                    <a:lnTo>
                      <a:pt x="161" y="738"/>
                    </a:lnTo>
                    <a:lnTo>
                      <a:pt x="138" y="707"/>
                    </a:lnTo>
                    <a:lnTo>
                      <a:pt x="116" y="675"/>
                    </a:lnTo>
                    <a:lnTo>
                      <a:pt x="96" y="642"/>
                    </a:lnTo>
                    <a:lnTo>
                      <a:pt x="76" y="608"/>
                    </a:lnTo>
                    <a:lnTo>
                      <a:pt x="58" y="574"/>
                    </a:lnTo>
                    <a:lnTo>
                      <a:pt x="42" y="539"/>
                    </a:lnTo>
                    <a:lnTo>
                      <a:pt x="27" y="504"/>
                    </a:lnTo>
                    <a:lnTo>
                      <a:pt x="13" y="470"/>
                    </a:lnTo>
                    <a:lnTo>
                      <a:pt x="2" y="436"/>
                    </a:lnTo>
                    <a:lnTo>
                      <a:pt x="2" y="434"/>
                    </a:lnTo>
                    <a:lnTo>
                      <a:pt x="2" y="433"/>
                    </a:lnTo>
                    <a:lnTo>
                      <a:pt x="1" y="430"/>
                    </a:lnTo>
                    <a:lnTo>
                      <a:pt x="1" y="429"/>
                    </a:lnTo>
                    <a:lnTo>
                      <a:pt x="0" y="423"/>
                    </a:lnTo>
                    <a:lnTo>
                      <a:pt x="0" y="412"/>
                    </a:lnTo>
                    <a:lnTo>
                      <a:pt x="0" y="395"/>
                    </a:lnTo>
                    <a:lnTo>
                      <a:pt x="1" y="374"/>
                    </a:lnTo>
                    <a:lnTo>
                      <a:pt x="4" y="349"/>
                    </a:lnTo>
                    <a:lnTo>
                      <a:pt x="8" y="323"/>
                    </a:lnTo>
                    <a:lnTo>
                      <a:pt x="13" y="293"/>
                    </a:lnTo>
                    <a:lnTo>
                      <a:pt x="22" y="261"/>
                    </a:lnTo>
                    <a:lnTo>
                      <a:pt x="33" y="229"/>
                    </a:lnTo>
                    <a:lnTo>
                      <a:pt x="48" y="198"/>
                    </a:lnTo>
                    <a:lnTo>
                      <a:pt x="66" y="165"/>
                    </a:lnTo>
                    <a:lnTo>
                      <a:pt x="89" y="134"/>
                    </a:lnTo>
                    <a:lnTo>
                      <a:pt x="115" y="104"/>
                    </a:lnTo>
                    <a:lnTo>
                      <a:pt x="147" y="77"/>
                    </a:lnTo>
                    <a:lnTo>
                      <a:pt x="183" y="52"/>
                    </a:lnTo>
                    <a:lnTo>
                      <a:pt x="226" y="31"/>
                    </a:lnTo>
                    <a:close/>
                  </a:path>
                </a:pathLst>
              </a:custGeom>
              <a:solidFill>
                <a:srgbClr val="D6A587"/>
              </a:solidFill>
              <a:ln w="9525">
                <a:noFill/>
                <a:round/>
                <a:headEnd/>
                <a:tailEnd/>
              </a:ln>
            </p:spPr>
            <p:txBody>
              <a:bodyPr/>
              <a:lstStyle/>
              <a:p>
                <a:endParaRPr lang="zh-CN" altLang="en-US"/>
              </a:p>
            </p:txBody>
          </p:sp>
          <p:sp>
            <p:nvSpPr>
              <p:cNvPr id="55365" name="Freeform 31"/>
              <p:cNvSpPr>
                <a:spLocks/>
              </p:cNvSpPr>
              <p:nvPr/>
            </p:nvSpPr>
            <p:spPr bwMode="auto">
              <a:xfrm>
                <a:off x="622" y="2196"/>
                <a:ext cx="212" cy="170"/>
              </a:xfrm>
              <a:custGeom>
                <a:avLst/>
                <a:gdLst>
                  <a:gd name="T0" fmla="*/ 2 w 1058"/>
                  <a:gd name="T1" fmla="*/ 0 h 850"/>
                  <a:gd name="T2" fmla="*/ 3 w 1058"/>
                  <a:gd name="T3" fmla="*/ 0 h 850"/>
                  <a:gd name="T4" fmla="*/ 3 w 1058"/>
                  <a:gd name="T5" fmla="*/ 0 h 850"/>
                  <a:gd name="T6" fmla="*/ 4 w 1058"/>
                  <a:gd name="T7" fmla="*/ 0 h 850"/>
                  <a:gd name="T8" fmla="*/ 4 w 1058"/>
                  <a:gd name="T9" fmla="*/ 0 h 850"/>
                  <a:gd name="T10" fmla="*/ 5 w 1058"/>
                  <a:gd name="T11" fmla="*/ 0 h 850"/>
                  <a:gd name="T12" fmla="*/ 5 w 1058"/>
                  <a:gd name="T13" fmla="*/ 0 h 850"/>
                  <a:gd name="T14" fmla="*/ 6 w 1058"/>
                  <a:gd name="T15" fmla="*/ 1 h 850"/>
                  <a:gd name="T16" fmla="*/ 6 w 1058"/>
                  <a:gd name="T17" fmla="*/ 1 h 850"/>
                  <a:gd name="T18" fmla="*/ 7 w 1058"/>
                  <a:gd name="T19" fmla="*/ 1 h 850"/>
                  <a:gd name="T20" fmla="*/ 7 w 1058"/>
                  <a:gd name="T21" fmla="*/ 2 h 850"/>
                  <a:gd name="T22" fmla="*/ 7 w 1058"/>
                  <a:gd name="T23" fmla="*/ 2 h 850"/>
                  <a:gd name="T24" fmla="*/ 8 w 1058"/>
                  <a:gd name="T25" fmla="*/ 3 h 850"/>
                  <a:gd name="T26" fmla="*/ 8 w 1058"/>
                  <a:gd name="T27" fmla="*/ 3 h 850"/>
                  <a:gd name="T28" fmla="*/ 8 w 1058"/>
                  <a:gd name="T29" fmla="*/ 3 h 850"/>
                  <a:gd name="T30" fmla="*/ 8 w 1058"/>
                  <a:gd name="T31" fmla="*/ 4 h 850"/>
                  <a:gd name="T32" fmla="*/ 8 w 1058"/>
                  <a:gd name="T33" fmla="*/ 4 h 850"/>
                  <a:gd name="T34" fmla="*/ 8 w 1058"/>
                  <a:gd name="T35" fmla="*/ 4 h 850"/>
                  <a:gd name="T36" fmla="*/ 8 w 1058"/>
                  <a:gd name="T37" fmla="*/ 5 h 850"/>
                  <a:gd name="T38" fmla="*/ 8 w 1058"/>
                  <a:gd name="T39" fmla="*/ 5 h 850"/>
                  <a:gd name="T40" fmla="*/ 7 w 1058"/>
                  <a:gd name="T41" fmla="*/ 5 h 850"/>
                  <a:gd name="T42" fmla="*/ 7 w 1058"/>
                  <a:gd name="T43" fmla="*/ 6 h 850"/>
                  <a:gd name="T44" fmla="*/ 7 w 1058"/>
                  <a:gd name="T45" fmla="*/ 6 h 850"/>
                  <a:gd name="T46" fmla="*/ 6 w 1058"/>
                  <a:gd name="T47" fmla="*/ 6 h 850"/>
                  <a:gd name="T48" fmla="*/ 6 w 1058"/>
                  <a:gd name="T49" fmla="*/ 6 h 850"/>
                  <a:gd name="T50" fmla="*/ 6 w 1058"/>
                  <a:gd name="T51" fmla="*/ 6 h 850"/>
                  <a:gd name="T52" fmla="*/ 5 w 1058"/>
                  <a:gd name="T53" fmla="*/ 7 h 850"/>
                  <a:gd name="T54" fmla="*/ 5 w 1058"/>
                  <a:gd name="T55" fmla="*/ 7 h 850"/>
                  <a:gd name="T56" fmla="*/ 4 w 1058"/>
                  <a:gd name="T57" fmla="*/ 7 h 850"/>
                  <a:gd name="T58" fmla="*/ 4 w 1058"/>
                  <a:gd name="T59" fmla="*/ 7 h 850"/>
                  <a:gd name="T60" fmla="*/ 3 w 1058"/>
                  <a:gd name="T61" fmla="*/ 7 h 850"/>
                  <a:gd name="T62" fmla="*/ 3 w 1058"/>
                  <a:gd name="T63" fmla="*/ 7 h 850"/>
                  <a:gd name="T64" fmla="*/ 2 w 1058"/>
                  <a:gd name="T65" fmla="*/ 7 h 850"/>
                  <a:gd name="T66" fmla="*/ 2 w 1058"/>
                  <a:gd name="T67" fmla="*/ 6 h 850"/>
                  <a:gd name="T68" fmla="*/ 2 w 1058"/>
                  <a:gd name="T69" fmla="*/ 6 h 850"/>
                  <a:gd name="T70" fmla="*/ 1 w 1058"/>
                  <a:gd name="T71" fmla="*/ 6 h 850"/>
                  <a:gd name="T72" fmla="*/ 1 w 1058"/>
                  <a:gd name="T73" fmla="*/ 5 h 850"/>
                  <a:gd name="T74" fmla="*/ 1 w 1058"/>
                  <a:gd name="T75" fmla="*/ 5 h 850"/>
                  <a:gd name="T76" fmla="*/ 0 w 1058"/>
                  <a:gd name="T77" fmla="*/ 4 h 850"/>
                  <a:gd name="T78" fmla="*/ 0 w 1058"/>
                  <a:gd name="T79" fmla="*/ 4 h 850"/>
                  <a:gd name="T80" fmla="*/ 0 w 1058"/>
                  <a:gd name="T81" fmla="*/ 3 h 850"/>
                  <a:gd name="T82" fmla="*/ 0 w 1058"/>
                  <a:gd name="T83" fmla="*/ 3 h 850"/>
                  <a:gd name="T84" fmla="*/ 0 w 1058"/>
                  <a:gd name="T85" fmla="*/ 3 h 850"/>
                  <a:gd name="T86" fmla="*/ 0 w 1058"/>
                  <a:gd name="T87" fmla="*/ 3 h 850"/>
                  <a:gd name="T88" fmla="*/ 0 w 1058"/>
                  <a:gd name="T89" fmla="*/ 3 h 850"/>
                  <a:gd name="T90" fmla="*/ 0 w 1058"/>
                  <a:gd name="T91" fmla="*/ 2 h 850"/>
                  <a:gd name="T92" fmla="*/ 0 w 1058"/>
                  <a:gd name="T93" fmla="*/ 2 h 850"/>
                  <a:gd name="T94" fmla="*/ 0 w 1058"/>
                  <a:gd name="T95" fmla="*/ 1 h 850"/>
                  <a:gd name="T96" fmla="*/ 1 w 1058"/>
                  <a:gd name="T97" fmla="*/ 1 h 850"/>
                  <a:gd name="T98" fmla="*/ 1 w 1058"/>
                  <a:gd name="T99" fmla="*/ 0 h 8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8"/>
                  <a:gd name="T151" fmla="*/ 0 h 850"/>
                  <a:gd name="T152" fmla="*/ 1058 w 1058"/>
                  <a:gd name="T153" fmla="*/ 850 h 8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8" h="850">
                    <a:moveTo>
                      <a:pt x="218" y="19"/>
                    </a:moveTo>
                    <a:lnTo>
                      <a:pt x="247" y="11"/>
                    </a:lnTo>
                    <a:lnTo>
                      <a:pt x="278" y="5"/>
                    </a:lnTo>
                    <a:lnTo>
                      <a:pt x="313" y="2"/>
                    </a:lnTo>
                    <a:lnTo>
                      <a:pt x="350" y="0"/>
                    </a:lnTo>
                    <a:lnTo>
                      <a:pt x="387" y="0"/>
                    </a:lnTo>
                    <a:lnTo>
                      <a:pt x="425" y="2"/>
                    </a:lnTo>
                    <a:lnTo>
                      <a:pt x="465" y="5"/>
                    </a:lnTo>
                    <a:lnTo>
                      <a:pt x="504" y="11"/>
                    </a:lnTo>
                    <a:lnTo>
                      <a:pt x="543" y="17"/>
                    </a:lnTo>
                    <a:lnTo>
                      <a:pt x="581" y="25"/>
                    </a:lnTo>
                    <a:lnTo>
                      <a:pt x="617" y="34"/>
                    </a:lnTo>
                    <a:lnTo>
                      <a:pt x="651" y="42"/>
                    </a:lnTo>
                    <a:lnTo>
                      <a:pt x="684" y="53"/>
                    </a:lnTo>
                    <a:lnTo>
                      <a:pt x="712" y="64"/>
                    </a:lnTo>
                    <a:lnTo>
                      <a:pt x="739" y="76"/>
                    </a:lnTo>
                    <a:lnTo>
                      <a:pt x="761" y="89"/>
                    </a:lnTo>
                    <a:lnTo>
                      <a:pt x="781" y="103"/>
                    </a:lnTo>
                    <a:lnTo>
                      <a:pt x="802" y="121"/>
                    </a:lnTo>
                    <a:lnTo>
                      <a:pt x="824" y="143"/>
                    </a:lnTo>
                    <a:lnTo>
                      <a:pt x="847" y="168"/>
                    </a:lnTo>
                    <a:lnTo>
                      <a:pt x="870" y="195"/>
                    </a:lnTo>
                    <a:lnTo>
                      <a:pt x="892" y="224"/>
                    </a:lnTo>
                    <a:lnTo>
                      <a:pt x="915" y="253"/>
                    </a:lnTo>
                    <a:lnTo>
                      <a:pt x="937" y="284"/>
                    </a:lnTo>
                    <a:lnTo>
                      <a:pt x="958" y="316"/>
                    </a:lnTo>
                    <a:lnTo>
                      <a:pt x="978" y="347"/>
                    </a:lnTo>
                    <a:lnTo>
                      <a:pt x="995" y="377"/>
                    </a:lnTo>
                    <a:lnTo>
                      <a:pt x="1013" y="407"/>
                    </a:lnTo>
                    <a:lnTo>
                      <a:pt x="1027" y="434"/>
                    </a:lnTo>
                    <a:lnTo>
                      <a:pt x="1039" y="460"/>
                    </a:lnTo>
                    <a:lnTo>
                      <a:pt x="1049" y="483"/>
                    </a:lnTo>
                    <a:lnTo>
                      <a:pt x="1055" y="502"/>
                    </a:lnTo>
                    <a:lnTo>
                      <a:pt x="1058" y="520"/>
                    </a:lnTo>
                    <a:lnTo>
                      <a:pt x="1054" y="538"/>
                    </a:lnTo>
                    <a:lnTo>
                      <a:pt x="1044" y="555"/>
                    </a:lnTo>
                    <a:lnTo>
                      <a:pt x="1031" y="572"/>
                    </a:lnTo>
                    <a:lnTo>
                      <a:pt x="1013" y="589"/>
                    </a:lnTo>
                    <a:lnTo>
                      <a:pt x="992" y="606"/>
                    </a:lnTo>
                    <a:lnTo>
                      <a:pt x="969" y="622"/>
                    </a:lnTo>
                    <a:lnTo>
                      <a:pt x="943" y="639"/>
                    </a:lnTo>
                    <a:lnTo>
                      <a:pt x="916" y="655"/>
                    </a:lnTo>
                    <a:lnTo>
                      <a:pt x="890" y="672"/>
                    </a:lnTo>
                    <a:lnTo>
                      <a:pt x="864" y="688"/>
                    </a:lnTo>
                    <a:lnTo>
                      <a:pt x="837" y="704"/>
                    </a:lnTo>
                    <a:lnTo>
                      <a:pt x="814" y="721"/>
                    </a:lnTo>
                    <a:lnTo>
                      <a:pt x="792" y="737"/>
                    </a:lnTo>
                    <a:lnTo>
                      <a:pt x="775" y="754"/>
                    </a:lnTo>
                    <a:lnTo>
                      <a:pt x="761" y="770"/>
                    </a:lnTo>
                    <a:lnTo>
                      <a:pt x="746" y="786"/>
                    </a:lnTo>
                    <a:lnTo>
                      <a:pt x="730" y="800"/>
                    </a:lnTo>
                    <a:lnTo>
                      <a:pt x="709" y="812"/>
                    </a:lnTo>
                    <a:lnTo>
                      <a:pt x="686" y="822"/>
                    </a:lnTo>
                    <a:lnTo>
                      <a:pt x="661" y="831"/>
                    </a:lnTo>
                    <a:lnTo>
                      <a:pt x="635" y="837"/>
                    </a:lnTo>
                    <a:lnTo>
                      <a:pt x="605" y="843"/>
                    </a:lnTo>
                    <a:lnTo>
                      <a:pt x="575" y="847"/>
                    </a:lnTo>
                    <a:lnTo>
                      <a:pt x="545" y="849"/>
                    </a:lnTo>
                    <a:lnTo>
                      <a:pt x="513" y="850"/>
                    </a:lnTo>
                    <a:lnTo>
                      <a:pt x="481" y="849"/>
                    </a:lnTo>
                    <a:lnTo>
                      <a:pt x="449" y="847"/>
                    </a:lnTo>
                    <a:lnTo>
                      <a:pt x="419" y="845"/>
                    </a:lnTo>
                    <a:lnTo>
                      <a:pt x="388" y="841"/>
                    </a:lnTo>
                    <a:lnTo>
                      <a:pt x="358" y="835"/>
                    </a:lnTo>
                    <a:lnTo>
                      <a:pt x="331" y="829"/>
                    </a:lnTo>
                    <a:lnTo>
                      <a:pt x="305" y="820"/>
                    </a:lnTo>
                    <a:lnTo>
                      <a:pt x="278" y="807"/>
                    </a:lnTo>
                    <a:lnTo>
                      <a:pt x="252" y="791"/>
                    </a:lnTo>
                    <a:lnTo>
                      <a:pt x="227" y="771"/>
                    </a:lnTo>
                    <a:lnTo>
                      <a:pt x="202" y="749"/>
                    </a:lnTo>
                    <a:lnTo>
                      <a:pt x="179" y="724"/>
                    </a:lnTo>
                    <a:lnTo>
                      <a:pt x="155" y="697"/>
                    </a:lnTo>
                    <a:lnTo>
                      <a:pt x="133" y="668"/>
                    </a:lnTo>
                    <a:lnTo>
                      <a:pt x="112" y="637"/>
                    </a:lnTo>
                    <a:lnTo>
                      <a:pt x="92" y="606"/>
                    </a:lnTo>
                    <a:lnTo>
                      <a:pt x="73" y="573"/>
                    </a:lnTo>
                    <a:lnTo>
                      <a:pt x="56" y="539"/>
                    </a:lnTo>
                    <a:lnTo>
                      <a:pt x="40" y="506"/>
                    </a:lnTo>
                    <a:lnTo>
                      <a:pt x="25" y="472"/>
                    </a:lnTo>
                    <a:lnTo>
                      <a:pt x="13" y="439"/>
                    </a:lnTo>
                    <a:lnTo>
                      <a:pt x="2" y="406"/>
                    </a:lnTo>
                    <a:lnTo>
                      <a:pt x="2" y="405"/>
                    </a:lnTo>
                    <a:lnTo>
                      <a:pt x="2" y="404"/>
                    </a:lnTo>
                    <a:lnTo>
                      <a:pt x="2" y="403"/>
                    </a:lnTo>
                    <a:lnTo>
                      <a:pt x="1" y="401"/>
                    </a:lnTo>
                    <a:lnTo>
                      <a:pt x="0" y="395"/>
                    </a:lnTo>
                    <a:lnTo>
                      <a:pt x="0" y="383"/>
                    </a:lnTo>
                    <a:lnTo>
                      <a:pt x="0" y="365"/>
                    </a:lnTo>
                    <a:lnTo>
                      <a:pt x="0" y="344"/>
                    </a:lnTo>
                    <a:lnTo>
                      <a:pt x="2" y="320"/>
                    </a:lnTo>
                    <a:lnTo>
                      <a:pt x="6" y="293"/>
                    </a:lnTo>
                    <a:lnTo>
                      <a:pt x="11" y="263"/>
                    </a:lnTo>
                    <a:lnTo>
                      <a:pt x="20" y="232"/>
                    </a:lnTo>
                    <a:lnTo>
                      <a:pt x="30" y="202"/>
                    </a:lnTo>
                    <a:lnTo>
                      <a:pt x="44" y="170"/>
                    </a:lnTo>
                    <a:lnTo>
                      <a:pt x="61" y="139"/>
                    </a:lnTo>
                    <a:lnTo>
                      <a:pt x="83" y="109"/>
                    </a:lnTo>
                    <a:lnTo>
                      <a:pt x="110" y="83"/>
                    </a:lnTo>
                    <a:lnTo>
                      <a:pt x="140" y="58"/>
                    </a:lnTo>
                    <a:lnTo>
                      <a:pt x="176" y="37"/>
                    </a:lnTo>
                    <a:lnTo>
                      <a:pt x="218" y="19"/>
                    </a:lnTo>
                    <a:close/>
                  </a:path>
                </a:pathLst>
              </a:custGeom>
              <a:solidFill>
                <a:srgbClr val="CE9670"/>
              </a:solidFill>
              <a:ln w="9525">
                <a:noFill/>
                <a:round/>
                <a:headEnd/>
                <a:tailEnd/>
              </a:ln>
            </p:spPr>
            <p:txBody>
              <a:bodyPr/>
              <a:lstStyle/>
              <a:p>
                <a:endParaRPr lang="zh-CN" altLang="en-US"/>
              </a:p>
            </p:txBody>
          </p:sp>
          <p:sp>
            <p:nvSpPr>
              <p:cNvPr id="55366" name="Freeform 32"/>
              <p:cNvSpPr>
                <a:spLocks/>
              </p:cNvSpPr>
              <p:nvPr/>
            </p:nvSpPr>
            <p:spPr bwMode="auto">
              <a:xfrm>
                <a:off x="626" y="2201"/>
                <a:ext cx="204" cy="161"/>
              </a:xfrm>
              <a:custGeom>
                <a:avLst/>
                <a:gdLst>
                  <a:gd name="T0" fmla="*/ 0 w 1017"/>
                  <a:gd name="T1" fmla="*/ 3 h 806"/>
                  <a:gd name="T2" fmla="*/ 0 w 1017"/>
                  <a:gd name="T3" fmla="*/ 3 h 806"/>
                  <a:gd name="T4" fmla="*/ 0 w 1017"/>
                  <a:gd name="T5" fmla="*/ 2 h 806"/>
                  <a:gd name="T6" fmla="*/ 0 w 1017"/>
                  <a:gd name="T7" fmla="*/ 2 h 806"/>
                  <a:gd name="T8" fmla="*/ 0 w 1017"/>
                  <a:gd name="T9" fmla="*/ 1 h 806"/>
                  <a:gd name="T10" fmla="*/ 0 w 1017"/>
                  <a:gd name="T11" fmla="*/ 1 h 806"/>
                  <a:gd name="T12" fmla="*/ 1 w 1017"/>
                  <a:gd name="T13" fmla="*/ 1 h 806"/>
                  <a:gd name="T14" fmla="*/ 1 w 1017"/>
                  <a:gd name="T15" fmla="*/ 0 h 806"/>
                  <a:gd name="T16" fmla="*/ 2 w 1017"/>
                  <a:gd name="T17" fmla="*/ 0 h 806"/>
                  <a:gd name="T18" fmla="*/ 2 w 1017"/>
                  <a:gd name="T19" fmla="*/ 0 h 806"/>
                  <a:gd name="T20" fmla="*/ 3 w 1017"/>
                  <a:gd name="T21" fmla="*/ 0 h 806"/>
                  <a:gd name="T22" fmla="*/ 3 w 1017"/>
                  <a:gd name="T23" fmla="*/ 0 h 806"/>
                  <a:gd name="T24" fmla="*/ 4 w 1017"/>
                  <a:gd name="T25" fmla="*/ 0 h 806"/>
                  <a:gd name="T26" fmla="*/ 5 w 1017"/>
                  <a:gd name="T27" fmla="*/ 0 h 806"/>
                  <a:gd name="T28" fmla="*/ 5 w 1017"/>
                  <a:gd name="T29" fmla="*/ 0 h 806"/>
                  <a:gd name="T30" fmla="*/ 6 w 1017"/>
                  <a:gd name="T31" fmla="*/ 1 h 806"/>
                  <a:gd name="T32" fmla="*/ 6 w 1017"/>
                  <a:gd name="T33" fmla="*/ 1 h 806"/>
                  <a:gd name="T34" fmla="*/ 6 w 1017"/>
                  <a:gd name="T35" fmla="*/ 1 h 806"/>
                  <a:gd name="T36" fmla="*/ 7 w 1017"/>
                  <a:gd name="T37" fmla="*/ 1 h 806"/>
                  <a:gd name="T38" fmla="*/ 7 w 1017"/>
                  <a:gd name="T39" fmla="*/ 2 h 806"/>
                  <a:gd name="T40" fmla="*/ 7 w 1017"/>
                  <a:gd name="T41" fmla="*/ 2 h 806"/>
                  <a:gd name="T42" fmla="*/ 8 w 1017"/>
                  <a:gd name="T43" fmla="*/ 3 h 806"/>
                  <a:gd name="T44" fmla="*/ 8 w 1017"/>
                  <a:gd name="T45" fmla="*/ 3 h 806"/>
                  <a:gd name="T46" fmla="*/ 8 w 1017"/>
                  <a:gd name="T47" fmla="*/ 4 h 806"/>
                  <a:gd name="T48" fmla="*/ 8 w 1017"/>
                  <a:gd name="T49" fmla="*/ 4 h 806"/>
                  <a:gd name="T50" fmla="*/ 8 w 1017"/>
                  <a:gd name="T51" fmla="*/ 4 h 806"/>
                  <a:gd name="T52" fmla="*/ 8 w 1017"/>
                  <a:gd name="T53" fmla="*/ 4 h 806"/>
                  <a:gd name="T54" fmla="*/ 8 w 1017"/>
                  <a:gd name="T55" fmla="*/ 5 h 806"/>
                  <a:gd name="T56" fmla="*/ 7 w 1017"/>
                  <a:gd name="T57" fmla="*/ 5 h 806"/>
                  <a:gd name="T58" fmla="*/ 7 w 1017"/>
                  <a:gd name="T59" fmla="*/ 5 h 806"/>
                  <a:gd name="T60" fmla="*/ 6 w 1017"/>
                  <a:gd name="T61" fmla="*/ 5 h 806"/>
                  <a:gd name="T62" fmla="*/ 6 w 1017"/>
                  <a:gd name="T63" fmla="*/ 6 h 806"/>
                  <a:gd name="T64" fmla="*/ 6 w 1017"/>
                  <a:gd name="T65" fmla="*/ 6 h 806"/>
                  <a:gd name="T66" fmla="*/ 5 w 1017"/>
                  <a:gd name="T67" fmla="*/ 6 h 806"/>
                  <a:gd name="T68" fmla="*/ 5 w 1017"/>
                  <a:gd name="T69" fmla="*/ 6 h 806"/>
                  <a:gd name="T70" fmla="*/ 5 w 1017"/>
                  <a:gd name="T71" fmla="*/ 6 h 806"/>
                  <a:gd name="T72" fmla="*/ 4 w 1017"/>
                  <a:gd name="T73" fmla="*/ 6 h 806"/>
                  <a:gd name="T74" fmla="*/ 4 w 1017"/>
                  <a:gd name="T75" fmla="*/ 6 h 806"/>
                  <a:gd name="T76" fmla="*/ 3 w 1017"/>
                  <a:gd name="T77" fmla="*/ 6 h 806"/>
                  <a:gd name="T78" fmla="*/ 3 w 1017"/>
                  <a:gd name="T79" fmla="*/ 6 h 806"/>
                  <a:gd name="T80" fmla="*/ 2 w 1017"/>
                  <a:gd name="T81" fmla="*/ 6 h 806"/>
                  <a:gd name="T82" fmla="*/ 2 w 1017"/>
                  <a:gd name="T83" fmla="*/ 6 h 806"/>
                  <a:gd name="T84" fmla="*/ 2 w 1017"/>
                  <a:gd name="T85" fmla="*/ 6 h 806"/>
                  <a:gd name="T86" fmla="*/ 1 w 1017"/>
                  <a:gd name="T87" fmla="*/ 5 h 806"/>
                  <a:gd name="T88" fmla="*/ 1 w 1017"/>
                  <a:gd name="T89" fmla="*/ 5 h 806"/>
                  <a:gd name="T90" fmla="*/ 1 w 1017"/>
                  <a:gd name="T91" fmla="*/ 4 h 806"/>
                  <a:gd name="T92" fmla="*/ 0 w 1017"/>
                  <a:gd name="T93" fmla="*/ 4 h 806"/>
                  <a:gd name="T94" fmla="*/ 0 w 1017"/>
                  <a:gd name="T95" fmla="*/ 3 h 80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17"/>
                  <a:gd name="T145" fmla="*/ 0 h 806"/>
                  <a:gd name="T146" fmla="*/ 1017 w 1017"/>
                  <a:gd name="T147" fmla="*/ 806 h 80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17" h="806">
                    <a:moveTo>
                      <a:pt x="2" y="377"/>
                    </a:moveTo>
                    <a:lnTo>
                      <a:pt x="2" y="374"/>
                    </a:lnTo>
                    <a:lnTo>
                      <a:pt x="1" y="364"/>
                    </a:lnTo>
                    <a:lnTo>
                      <a:pt x="0" y="348"/>
                    </a:lnTo>
                    <a:lnTo>
                      <a:pt x="0" y="328"/>
                    </a:lnTo>
                    <a:lnTo>
                      <a:pt x="1" y="303"/>
                    </a:lnTo>
                    <a:lnTo>
                      <a:pt x="3" y="275"/>
                    </a:lnTo>
                    <a:lnTo>
                      <a:pt x="7" y="246"/>
                    </a:lnTo>
                    <a:lnTo>
                      <a:pt x="14" y="214"/>
                    </a:lnTo>
                    <a:lnTo>
                      <a:pt x="23" y="182"/>
                    </a:lnTo>
                    <a:lnTo>
                      <a:pt x="36" y="150"/>
                    </a:lnTo>
                    <a:lnTo>
                      <a:pt x="52" y="119"/>
                    </a:lnTo>
                    <a:lnTo>
                      <a:pt x="73" y="90"/>
                    </a:lnTo>
                    <a:lnTo>
                      <a:pt x="100" y="63"/>
                    </a:lnTo>
                    <a:lnTo>
                      <a:pt x="130" y="40"/>
                    </a:lnTo>
                    <a:lnTo>
                      <a:pt x="167" y="22"/>
                    </a:lnTo>
                    <a:lnTo>
                      <a:pt x="210" y="9"/>
                    </a:lnTo>
                    <a:lnTo>
                      <a:pt x="233" y="4"/>
                    </a:lnTo>
                    <a:lnTo>
                      <a:pt x="260" y="2"/>
                    </a:lnTo>
                    <a:lnTo>
                      <a:pt x="290" y="0"/>
                    </a:lnTo>
                    <a:lnTo>
                      <a:pt x="323" y="0"/>
                    </a:lnTo>
                    <a:lnTo>
                      <a:pt x="359" y="0"/>
                    </a:lnTo>
                    <a:lnTo>
                      <a:pt x="395" y="2"/>
                    </a:lnTo>
                    <a:lnTo>
                      <a:pt x="434" y="5"/>
                    </a:lnTo>
                    <a:lnTo>
                      <a:pt x="473" y="9"/>
                    </a:lnTo>
                    <a:lnTo>
                      <a:pt x="512" y="14"/>
                    </a:lnTo>
                    <a:lnTo>
                      <a:pt x="550" y="20"/>
                    </a:lnTo>
                    <a:lnTo>
                      <a:pt x="586" y="27"/>
                    </a:lnTo>
                    <a:lnTo>
                      <a:pt x="621" y="35"/>
                    </a:lnTo>
                    <a:lnTo>
                      <a:pt x="654" y="44"/>
                    </a:lnTo>
                    <a:lnTo>
                      <a:pt x="684" y="54"/>
                    </a:lnTo>
                    <a:lnTo>
                      <a:pt x="709" y="65"/>
                    </a:lnTo>
                    <a:lnTo>
                      <a:pt x="731" y="76"/>
                    </a:lnTo>
                    <a:lnTo>
                      <a:pt x="750" y="90"/>
                    </a:lnTo>
                    <a:lnTo>
                      <a:pt x="771" y="107"/>
                    </a:lnTo>
                    <a:lnTo>
                      <a:pt x="792" y="128"/>
                    </a:lnTo>
                    <a:lnTo>
                      <a:pt x="814" y="151"/>
                    </a:lnTo>
                    <a:lnTo>
                      <a:pt x="836" y="178"/>
                    </a:lnTo>
                    <a:lnTo>
                      <a:pt x="858" y="205"/>
                    </a:lnTo>
                    <a:lnTo>
                      <a:pt x="880" y="234"/>
                    </a:lnTo>
                    <a:lnTo>
                      <a:pt x="901" y="263"/>
                    </a:lnTo>
                    <a:lnTo>
                      <a:pt x="920" y="294"/>
                    </a:lnTo>
                    <a:lnTo>
                      <a:pt x="939" y="324"/>
                    </a:lnTo>
                    <a:lnTo>
                      <a:pt x="956" y="353"/>
                    </a:lnTo>
                    <a:lnTo>
                      <a:pt x="973" y="381"/>
                    </a:lnTo>
                    <a:lnTo>
                      <a:pt x="986" y="407"/>
                    </a:lnTo>
                    <a:lnTo>
                      <a:pt x="998" y="432"/>
                    </a:lnTo>
                    <a:lnTo>
                      <a:pt x="1008" y="454"/>
                    </a:lnTo>
                    <a:lnTo>
                      <a:pt x="1015" y="473"/>
                    </a:lnTo>
                    <a:lnTo>
                      <a:pt x="1017" y="489"/>
                    </a:lnTo>
                    <a:lnTo>
                      <a:pt x="1012" y="507"/>
                    </a:lnTo>
                    <a:lnTo>
                      <a:pt x="1004" y="523"/>
                    </a:lnTo>
                    <a:lnTo>
                      <a:pt x="990" y="540"/>
                    </a:lnTo>
                    <a:lnTo>
                      <a:pt x="973" y="555"/>
                    </a:lnTo>
                    <a:lnTo>
                      <a:pt x="953" y="572"/>
                    </a:lnTo>
                    <a:lnTo>
                      <a:pt x="930" y="587"/>
                    </a:lnTo>
                    <a:lnTo>
                      <a:pt x="906" y="604"/>
                    </a:lnTo>
                    <a:lnTo>
                      <a:pt x="880" y="619"/>
                    </a:lnTo>
                    <a:lnTo>
                      <a:pt x="855" y="635"/>
                    </a:lnTo>
                    <a:lnTo>
                      <a:pt x="828" y="651"/>
                    </a:lnTo>
                    <a:lnTo>
                      <a:pt x="804" y="666"/>
                    </a:lnTo>
                    <a:lnTo>
                      <a:pt x="781" y="683"/>
                    </a:lnTo>
                    <a:lnTo>
                      <a:pt x="761" y="698"/>
                    </a:lnTo>
                    <a:lnTo>
                      <a:pt x="744" y="713"/>
                    </a:lnTo>
                    <a:lnTo>
                      <a:pt x="731" y="730"/>
                    </a:lnTo>
                    <a:lnTo>
                      <a:pt x="718" y="745"/>
                    </a:lnTo>
                    <a:lnTo>
                      <a:pt x="701" y="758"/>
                    </a:lnTo>
                    <a:lnTo>
                      <a:pt x="681" y="769"/>
                    </a:lnTo>
                    <a:lnTo>
                      <a:pt x="660" y="779"/>
                    </a:lnTo>
                    <a:lnTo>
                      <a:pt x="635" y="788"/>
                    </a:lnTo>
                    <a:lnTo>
                      <a:pt x="609" y="795"/>
                    </a:lnTo>
                    <a:lnTo>
                      <a:pt x="582" y="799"/>
                    </a:lnTo>
                    <a:lnTo>
                      <a:pt x="553" y="803"/>
                    </a:lnTo>
                    <a:lnTo>
                      <a:pt x="524" y="806"/>
                    </a:lnTo>
                    <a:lnTo>
                      <a:pt x="493" y="806"/>
                    </a:lnTo>
                    <a:lnTo>
                      <a:pt x="462" y="806"/>
                    </a:lnTo>
                    <a:lnTo>
                      <a:pt x="433" y="803"/>
                    </a:lnTo>
                    <a:lnTo>
                      <a:pt x="402" y="801"/>
                    </a:lnTo>
                    <a:lnTo>
                      <a:pt x="373" y="797"/>
                    </a:lnTo>
                    <a:lnTo>
                      <a:pt x="345" y="792"/>
                    </a:lnTo>
                    <a:lnTo>
                      <a:pt x="319" y="786"/>
                    </a:lnTo>
                    <a:lnTo>
                      <a:pt x="293" y="777"/>
                    </a:lnTo>
                    <a:lnTo>
                      <a:pt x="268" y="765"/>
                    </a:lnTo>
                    <a:lnTo>
                      <a:pt x="243" y="750"/>
                    </a:lnTo>
                    <a:lnTo>
                      <a:pt x="218" y="731"/>
                    </a:lnTo>
                    <a:lnTo>
                      <a:pt x="195" y="709"/>
                    </a:lnTo>
                    <a:lnTo>
                      <a:pt x="171" y="685"/>
                    </a:lnTo>
                    <a:lnTo>
                      <a:pt x="149" y="659"/>
                    </a:lnTo>
                    <a:lnTo>
                      <a:pt x="128" y="631"/>
                    </a:lnTo>
                    <a:lnTo>
                      <a:pt x="107" y="601"/>
                    </a:lnTo>
                    <a:lnTo>
                      <a:pt x="87" y="571"/>
                    </a:lnTo>
                    <a:lnTo>
                      <a:pt x="70" y="539"/>
                    </a:lnTo>
                    <a:lnTo>
                      <a:pt x="53" y="506"/>
                    </a:lnTo>
                    <a:lnTo>
                      <a:pt x="38" y="474"/>
                    </a:lnTo>
                    <a:lnTo>
                      <a:pt x="24" y="441"/>
                    </a:lnTo>
                    <a:lnTo>
                      <a:pt x="12" y="409"/>
                    </a:lnTo>
                    <a:lnTo>
                      <a:pt x="2" y="377"/>
                    </a:lnTo>
                    <a:close/>
                  </a:path>
                </a:pathLst>
              </a:custGeom>
              <a:solidFill>
                <a:srgbClr val="C6875B"/>
              </a:solidFill>
              <a:ln w="9525">
                <a:noFill/>
                <a:round/>
                <a:headEnd/>
                <a:tailEnd/>
              </a:ln>
            </p:spPr>
            <p:txBody>
              <a:bodyPr/>
              <a:lstStyle/>
              <a:p>
                <a:endParaRPr lang="zh-CN" altLang="en-US"/>
              </a:p>
            </p:txBody>
          </p:sp>
          <p:sp>
            <p:nvSpPr>
              <p:cNvPr id="55367" name="Freeform 33"/>
              <p:cNvSpPr>
                <a:spLocks/>
              </p:cNvSpPr>
              <p:nvPr/>
            </p:nvSpPr>
            <p:spPr bwMode="auto">
              <a:xfrm>
                <a:off x="704" y="2134"/>
                <a:ext cx="78" cy="186"/>
              </a:xfrm>
              <a:custGeom>
                <a:avLst/>
                <a:gdLst>
                  <a:gd name="T0" fmla="*/ 0 w 390"/>
                  <a:gd name="T1" fmla="*/ 0 h 933"/>
                  <a:gd name="T2" fmla="*/ 0 w 390"/>
                  <a:gd name="T3" fmla="*/ 0 h 933"/>
                  <a:gd name="T4" fmla="*/ 0 w 390"/>
                  <a:gd name="T5" fmla="*/ 0 h 933"/>
                  <a:gd name="T6" fmla="*/ 0 w 390"/>
                  <a:gd name="T7" fmla="*/ 0 h 933"/>
                  <a:gd name="T8" fmla="*/ 0 w 390"/>
                  <a:gd name="T9" fmla="*/ 1 h 933"/>
                  <a:gd name="T10" fmla="*/ 0 w 390"/>
                  <a:gd name="T11" fmla="*/ 1 h 933"/>
                  <a:gd name="T12" fmla="*/ 0 w 390"/>
                  <a:gd name="T13" fmla="*/ 1 h 933"/>
                  <a:gd name="T14" fmla="*/ 1 w 390"/>
                  <a:gd name="T15" fmla="*/ 2 h 933"/>
                  <a:gd name="T16" fmla="*/ 1 w 390"/>
                  <a:gd name="T17" fmla="*/ 2 h 933"/>
                  <a:gd name="T18" fmla="*/ 2 w 390"/>
                  <a:gd name="T19" fmla="*/ 3 h 933"/>
                  <a:gd name="T20" fmla="*/ 2 w 390"/>
                  <a:gd name="T21" fmla="*/ 4 h 933"/>
                  <a:gd name="T22" fmla="*/ 2 w 390"/>
                  <a:gd name="T23" fmla="*/ 4 h 933"/>
                  <a:gd name="T24" fmla="*/ 2 w 390"/>
                  <a:gd name="T25" fmla="*/ 5 h 933"/>
                  <a:gd name="T26" fmla="*/ 3 w 390"/>
                  <a:gd name="T27" fmla="*/ 6 h 933"/>
                  <a:gd name="T28" fmla="*/ 3 w 390"/>
                  <a:gd name="T29" fmla="*/ 6 h 933"/>
                  <a:gd name="T30" fmla="*/ 3 w 390"/>
                  <a:gd name="T31" fmla="*/ 7 h 933"/>
                  <a:gd name="T32" fmla="*/ 3 w 390"/>
                  <a:gd name="T33" fmla="*/ 7 h 933"/>
                  <a:gd name="T34" fmla="*/ 3 w 390"/>
                  <a:gd name="T35" fmla="*/ 7 h 933"/>
                  <a:gd name="T36" fmla="*/ 3 w 390"/>
                  <a:gd name="T37" fmla="*/ 7 h 933"/>
                  <a:gd name="T38" fmla="*/ 3 w 390"/>
                  <a:gd name="T39" fmla="*/ 6 h 933"/>
                  <a:gd name="T40" fmla="*/ 3 w 390"/>
                  <a:gd name="T41" fmla="*/ 5 h 933"/>
                  <a:gd name="T42" fmla="*/ 3 w 390"/>
                  <a:gd name="T43" fmla="*/ 4 h 933"/>
                  <a:gd name="T44" fmla="*/ 3 w 390"/>
                  <a:gd name="T45" fmla="*/ 3 h 933"/>
                  <a:gd name="T46" fmla="*/ 3 w 390"/>
                  <a:gd name="T47" fmla="*/ 2 h 933"/>
                  <a:gd name="T48" fmla="*/ 2 w 390"/>
                  <a:gd name="T49" fmla="*/ 1 h 933"/>
                  <a:gd name="T50" fmla="*/ 2 w 390"/>
                  <a:gd name="T51" fmla="*/ 1 h 933"/>
                  <a:gd name="T52" fmla="*/ 2 w 390"/>
                  <a:gd name="T53" fmla="*/ 1 h 933"/>
                  <a:gd name="T54" fmla="*/ 2 w 390"/>
                  <a:gd name="T55" fmla="*/ 1 h 933"/>
                  <a:gd name="T56" fmla="*/ 1 w 390"/>
                  <a:gd name="T57" fmla="*/ 1 h 933"/>
                  <a:gd name="T58" fmla="*/ 1 w 390"/>
                  <a:gd name="T59" fmla="*/ 1 h 933"/>
                  <a:gd name="T60" fmla="*/ 1 w 390"/>
                  <a:gd name="T61" fmla="*/ 1 h 933"/>
                  <a:gd name="T62" fmla="*/ 0 w 390"/>
                  <a:gd name="T63" fmla="*/ 0 h 9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0"/>
                  <a:gd name="T97" fmla="*/ 0 h 933"/>
                  <a:gd name="T98" fmla="*/ 390 w 390"/>
                  <a:gd name="T99" fmla="*/ 933 h 9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0" h="933">
                    <a:moveTo>
                      <a:pt x="20" y="0"/>
                    </a:moveTo>
                    <a:lnTo>
                      <a:pt x="19" y="1"/>
                    </a:lnTo>
                    <a:lnTo>
                      <a:pt x="17" y="4"/>
                    </a:lnTo>
                    <a:lnTo>
                      <a:pt x="14" y="9"/>
                    </a:lnTo>
                    <a:lnTo>
                      <a:pt x="9" y="16"/>
                    </a:lnTo>
                    <a:lnTo>
                      <a:pt x="6" y="25"/>
                    </a:lnTo>
                    <a:lnTo>
                      <a:pt x="3" y="37"/>
                    </a:lnTo>
                    <a:lnTo>
                      <a:pt x="1" y="50"/>
                    </a:lnTo>
                    <a:lnTo>
                      <a:pt x="0" y="66"/>
                    </a:lnTo>
                    <a:lnTo>
                      <a:pt x="2" y="85"/>
                    </a:lnTo>
                    <a:lnTo>
                      <a:pt x="5" y="104"/>
                    </a:lnTo>
                    <a:lnTo>
                      <a:pt x="13" y="127"/>
                    </a:lnTo>
                    <a:lnTo>
                      <a:pt x="24" y="153"/>
                    </a:lnTo>
                    <a:lnTo>
                      <a:pt x="39" y="180"/>
                    </a:lnTo>
                    <a:lnTo>
                      <a:pt x="59" y="210"/>
                    </a:lnTo>
                    <a:lnTo>
                      <a:pt x="83" y="242"/>
                    </a:lnTo>
                    <a:lnTo>
                      <a:pt x="114" y="277"/>
                    </a:lnTo>
                    <a:lnTo>
                      <a:pt x="145" y="313"/>
                    </a:lnTo>
                    <a:lnTo>
                      <a:pt x="175" y="350"/>
                    </a:lnTo>
                    <a:lnTo>
                      <a:pt x="201" y="389"/>
                    </a:lnTo>
                    <a:lnTo>
                      <a:pt x="224" y="428"/>
                    </a:lnTo>
                    <a:lnTo>
                      <a:pt x="245" y="468"/>
                    </a:lnTo>
                    <a:lnTo>
                      <a:pt x="263" y="507"/>
                    </a:lnTo>
                    <a:lnTo>
                      <a:pt x="279" y="548"/>
                    </a:lnTo>
                    <a:lnTo>
                      <a:pt x="291" y="590"/>
                    </a:lnTo>
                    <a:lnTo>
                      <a:pt x="302" y="631"/>
                    </a:lnTo>
                    <a:lnTo>
                      <a:pt x="310" y="673"/>
                    </a:lnTo>
                    <a:lnTo>
                      <a:pt x="315" y="716"/>
                    </a:lnTo>
                    <a:lnTo>
                      <a:pt x="318" y="759"/>
                    </a:lnTo>
                    <a:lnTo>
                      <a:pt x="320" y="801"/>
                    </a:lnTo>
                    <a:lnTo>
                      <a:pt x="320" y="845"/>
                    </a:lnTo>
                    <a:lnTo>
                      <a:pt x="316" y="889"/>
                    </a:lnTo>
                    <a:lnTo>
                      <a:pt x="311" y="933"/>
                    </a:lnTo>
                    <a:lnTo>
                      <a:pt x="313" y="929"/>
                    </a:lnTo>
                    <a:lnTo>
                      <a:pt x="318" y="917"/>
                    </a:lnTo>
                    <a:lnTo>
                      <a:pt x="327" y="896"/>
                    </a:lnTo>
                    <a:lnTo>
                      <a:pt x="338" y="868"/>
                    </a:lnTo>
                    <a:lnTo>
                      <a:pt x="349" y="836"/>
                    </a:lnTo>
                    <a:lnTo>
                      <a:pt x="361" y="795"/>
                    </a:lnTo>
                    <a:lnTo>
                      <a:pt x="372" y="750"/>
                    </a:lnTo>
                    <a:lnTo>
                      <a:pt x="381" y="699"/>
                    </a:lnTo>
                    <a:lnTo>
                      <a:pt x="386" y="646"/>
                    </a:lnTo>
                    <a:lnTo>
                      <a:pt x="390" y="586"/>
                    </a:lnTo>
                    <a:lnTo>
                      <a:pt x="387" y="525"/>
                    </a:lnTo>
                    <a:lnTo>
                      <a:pt x="380" y="461"/>
                    </a:lnTo>
                    <a:lnTo>
                      <a:pt x="367" y="394"/>
                    </a:lnTo>
                    <a:lnTo>
                      <a:pt x="346" y="326"/>
                    </a:lnTo>
                    <a:lnTo>
                      <a:pt x="316" y="257"/>
                    </a:lnTo>
                    <a:lnTo>
                      <a:pt x="278" y="188"/>
                    </a:lnTo>
                    <a:lnTo>
                      <a:pt x="276" y="188"/>
                    </a:lnTo>
                    <a:lnTo>
                      <a:pt x="270" y="187"/>
                    </a:lnTo>
                    <a:lnTo>
                      <a:pt x="260" y="184"/>
                    </a:lnTo>
                    <a:lnTo>
                      <a:pt x="248" y="181"/>
                    </a:lnTo>
                    <a:lnTo>
                      <a:pt x="233" y="177"/>
                    </a:lnTo>
                    <a:lnTo>
                      <a:pt x="217" y="170"/>
                    </a:lnTo>
                    <a:lnTo>
                      <a:pt x="197" y="162"/>
                    </a:lnTo>
                    <a:lnTo>
                      <a:pt x="177" y="154"/>
                    </a:lnTo>
                    <a:lnTo>
                      <a:pt x="156" y="143"/>
                    </a:lnTo>
                    <a:lnTo>
                      <a:pt x="134" y="130"/>
                    </a:lnTo>
                    <a:lnTo>
                      <a:pt x="114" y="114"/>
                    </a:lnTo>
                    <a:lnTo>
                      <a:pt x="92" y="97"/>
                    </a:lnTo>
                    <a:lnTo>
                      <a:pt x="72" y="77"/>
                    </a:lnTo>
                    <a:lnTo>
                      <a:pt x="53" y="54"/>
                    </a:lnTo>
                    <a:lnTo>
                      <a:pt x="36" y="29"/>
                    </a:lnTo>
                    <a:lnTo>
                      <a:pt x="20" y="0"/>
                    </a:lnTo>
                    <a:close/>
                  </a:path>
                </a:pathLst>
              </a:custGeom>
              <a:solidFill>
                <a:srgbClr val="FFFFFF"/>
              </a:solidFill>
              <a:ln w="9525">
                <a:noFill/>
                <a:round/>
                <a:headEnd/>
                <a:tailEnd/>
              </a:ln>
            </p:spPr>
            <p:txBody>
              <a:bodyPr/>
              <a:lstStyle/>
              <a:p>
                <a:endParaRPr lang="zh-CN" altLang="en-US"/>
              </a:p>
            </p:txBody>
          </p:sp>
          <p:sp>
            <p:nvSpPr>
              <p:cNvPr id="55368" name="Freeform 34"/>
              <p:cNvSpPr>
                <a:spLocks/>
              </p:cNvSpPr>
              <p:nvPr/>
            </p:nvSpPr>
            <p:spPr bwMode="auto">
              <a:xfrm>
                <a:off x="709" y="2057"/>
                <a:ext cx="84" cy="122"/>
              </a:xfrm>
              <a:custGeom>
                <a:avLst/>
                <a:gdLst>
                  <a:gd name="T0" fmla="*/ 1 w 424"/>
                  <a:gd name="T1" fmla="*/ 5 h 612"/>
                  <a:gd name="T2" fmla="*/ 1 w 424"/>
                  <a:gd name="T3" fmla="*/ 5 h 612"/>
                  <a:gd name="T4" fmla="*/ 1 w 424"/>
                  <a:gd name="T5" fmla="*/ 5 h 612"/>
                  <a:gd name="T6" fmla="*/ 1 w 424"/>
                  <a:gd name="T7" fmla="*/ 5 h 612"/>
                  <a:gd name="T8" fmla="*/ 0 w 424"/>
                  <a:gd name="T9" fmla="*/ 5 h 612"/>
                  <a:gd name="T10" fmla="*/ 0 w 424"/>
                  <a:gd name="T11" fmla="*/ 4 h 612"/>
                  <a:gd name="T12" fmla="*/ 0 w 424"/>
                  <a:gd name="T13" fmla="*/ 4 h 612"/>
                  <a:gd name="T14" fmla="*/ 0 w 424"/>
                  <a:gd name="T15" fmla="*/ 4 h 612"/>
                  <a:gd name="T16" fmla="*/ 0 w 424"/>
                  <a:gd name="T17" fmla="*/ 3 h 612"/>
                  <a:gd name="T18" fmla="*/ 0 w 424"/>
                  <a:gd name="T19" fmla="*/ 3 h 612"/>
                  <a:gd name="T20" fmla="*/ 0 w 424"/>
                  <a:gd name="T21" fmla="*/ 3 h 612"/>
                  <a:gd name="T22" fmla="*/ 0 w 424"/>
                  <a:gd name="T23" fmla="*/ 2 h 612"/>
                  <a:gd name="T24" fmla="*/ 0 w 424"/>
                  <a:gd name="T25" fmla="*/ 2 h 612"/>
                  <a:gd name="T26" fmla="*/ 0 w 424"/>
                  <a:gd name="T27" fmla="*/ 1 h 612"/>
                  <a:gd name="T28" fmla="*/ 1 w 424"/>
                  <a:gd name="T29" fmla="*/ 1 h 612"/>
                  <a:gd name="T30" fmla="*/ 1 w 424"/>
                  <a:gd name="T31" fmla="*/ 0 h 612"/>
                  <a:gd name="T32" fmla="*/ 1 w 424"/>
                  <a:gd name="T33" fmla="*/ 0 h 612"/>
                  <a:gd name="T34" fmla="*/ 1 w 424"/>
                  <a:gd name="T35" fmla="*/ 0 h 612"/>
                  <a:gd name="T36" fmla="*/ 1 w 424"/>
                  <a:gd name="T37" fmla="*/ 0 h 612"/>
                  <a:gd name="T38" fmla="*/ 2 w 424"/>
                  <a:gd name="T39" fmla="*/ 0 h 612"/>
                  <a:gd name="T40" fmla="*/ 2 w 424"/>
                  <a:gd name="T41" fmla="*/ 0 h 612"/>
                  <a:gd name="T42" fmla="*/ 2 w 424"/>
                  <a:gd name="T43" fmla="*/ 0 h 612"/>
                  <a:gd name="T44" fmla="*/ 2 w 424"/>
                  <a:gd name="T45" fmla="*/ 0 h 612"/>
                  <a:gd name="T46" fmla="*/ 2 w 424"/>
                  <a:gd name="T47" fmla="*/ 0 h 612"/>
                  <a:gd name="T48" fmla="*/ 3 w 424"/>
                  <a:gd name="T49" fmla="*/ 0 h 612"/>
                  <a:gd name="T50" fmla="*/ 3 w 424"/>
                  <a:gd name="T51" fmla="*/ 0 h 612"/>
                  <a:gd name="T52" fmla="*/ 3 w 424"/>
                  <a:gd name="T53" fmla="*/ 0 h 612"/>
                  <a:gd name="T54" fmla="*/ 3 w 424"/>
                  <a:gd name="T55" fmla="*/ 1 h 612"/>
                  <a:gd name="T56" fmla="*/ 3 w 424"/>
                  <a:gd name="T57" fmla="*/ 1 h 612"/>
                  <a:gd name="T58" fmla="*/ 3 w 424"/>
                  <a:gd name="T59" fmla="*/ 1 h 612"/>
                  <a:gd name="T60" fmla="*/ 3 w 424"/>
                  <a:gd name="T61" fmla="*/ 2 h 612"/>
                  <a:gd name="T62" fmla="*/ 3 w 424"/>
                  <a:gd name="T63" fmla="*/ 2 h 612"/>
                  <a:gd name="T64" fmla="*/ 3 w 424"/>
                  <a:gd name="T65" fmla="*/ 2 h 612"/>
                  <a:gd name="T66" fmla="*/ 3 w 424"/>
                  <a:gd name="T67" fmla="*/ 3 h 612"/>
                  <a:gd name="T68" fmla="*/ 3 w 424"/>
                  <a:gd name="T69" fmla="*/ 3 h 612"/>
                  <a:gd name="T70" fmla="*/ 3 w 424"/>
                  <a:gd name="T71" fmla="*/ 3 h 612"/>
                  <a:gd name="T72" fmla="*/ 3 w 424"/>
                  <a:gd name="T73" fmla="*/ 3 h 612"/>
                  <a:gd name="T74" fmla="*/ 2 w 424"/>
                  <a:gd name="T75" fmla="*/ 4 h 612"/>
                  <a:gd name="T76" fmla="*/ 2 w 424"/>
                  <a:gd name="T77" fmla="*/ 4 h 612"/>
                  <a:gd name="T78" fmla="*/ 2 w 424"/>
                  <a:gd name="T79" fmla="*/ 4 h 612"/>
                  <a:gd name="T80" fmla="*/ 2 w 424"/>
                  <a:gd name="T81" fmla="*/ 4 h 612"/>
                  <a:gd name="T82" fmla="*/ 2 w 424"/>
                  <a:gd name="T83" fmla="*/ 4 h 612"/>
                  <a:gd name="T84" fmla="*/ 2 w 424"/>
                  <a:gd name="T85" fmla="*/ 4 h 612"/>
                  <a:gd name="T86" fmla="*/ 2 w 424"/>
                  <a:gd name="T87" fmla="*/ 5 h 612"/>
                  <a:gd name="T88" fmla="*/ 1 w 424"/>
                  <a:gd name="T89" fmla="*/ 5 h 612"/>
                  <a:gd name="T90" fmla="*/ 1 w 424"/>
                  <a:gd name="T91" fmla="*/ 5 h 612"/>
                  <a:gd name="T92" fmla="*/ 1 w 424"/>
                  <a:gd name="T93" fmla="*/ 5 h 612"/>
                  <a:gd name="T94" fmla="*/ 1 w 424"/>
                  <a:gd name="T95" fmla="*/ 5 h 612"/>
                  <a:gd name="T96" fmla="*/ 1 w 424"/>
                  <a:gd name="T97" fmla="*/ 5 h 61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24"/>
                  <a:gd name="T148" fmla="*/ 0 h 612"/>
                  <a:gd name="T149" fmla="*/ 424 w 424"/>
                  <a:gd name="T150" fmla="*/ 612 h 61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24" h="612">
                    <a:moveTo>
                      <a:pt x="114" y="612"/>
                    </a:moveTo>
                    <a:lnTo>
                      <a:pt x="109" y="610"/>
                    </a:lnTo>
                    <a:lnTo>
                      <a:pt x="97" y="604"/>
                    </a:lnTo>
                    <a:lnTo>
                      <a:pt x="81" y="590"/>
                    </a:lnTo>
                    <a:lnTo>
                      <a:pt x="61" y="573"/>
                    </a:lnTo>
                    <a:lnTo>
                      <a:pt x="41" y="549"/>
                    </a:lnTo>
                    <a:lnTo>
                      <a:pt x="23" y="518"/>
                    </a:lnTo>
                    <a:lnTo>
                      <a:pt x="9" y="481"/>
                    </a:lnTo>
                    <a:lnTo>
                      <a:pt x="1" y="436"/>
                    </a:lnTo>
                    <a:lnTo>
                      <a:pt x="0" y="383"/>
                    </a:lnTo>
                    <a:lnTo>
                      <a:pt x="3" y="324"/>
                    </a:lnTo>
                    <a:lnTo>
                      <a:pt x="11" y="262"/>
                    </a:lnTo>
                    <a:lnTo>
                      <a:pt x="25" y="201"/>
                    </a:lnTo>
                    <a:lnTo>
                      <a:pt x="42" y="142"/>
                    </a:lnTo>
                    <a:lnTo>
                      <a:pt x="65" y="92"/>
                    </a:lnTo>
                    <a:lnTo>
                      <a:pt x="94" y="50"/>
                    </a:lnTo>
                    <a:lnTo>
                      <a:pt x="127" y="23"/>
                    </a:lnTo>
                    <a:lnTo>
                      <a:pt x="147" y="14"/>
                    </a:lnTo>
                    <a:lnTo>
                      <a:pt x="171" y="6"/>
                    </a:lnTo>
                    <a:lnTo>
                      <a:pt x="197" y="2"/>
                    </a:lnTo>
                    <a:lnTo>
                      <a:pt x="227" y="0"/>
                    </a:lnTo>
                    <a:lnTo>
                      <a:pt x="256" y="1"/>
                    </a:lnTo>
                    <a:lnTo>
                      <a:pt x="287" y="5"/>
                    </a:lnTo>
                    <a:lnTo>
                      <a:pt x="316" y="13"/>
                    </a:lnTo>
                    <a:lnTo>
                      <a:pt x="344" y="25"/>
                    </a:lnTo>
                    <a:lnTo>
                      <a:pt x="369" y="40"/>
                    </a:lnTo>
                    <a:lnTo>
                      <a:pt x="391" y="61"/>
                    </a:lnTo>
                    <a:lnTo>
                      <a:pt x="407" y="86"/>
                    </a:lnTo>
                    <a:lnTo>
                      <a:pt x="419" y="116"/>
                    </a:lnTo>
                    <a:lnTo>
                      <a:pt x="424" y="152"/>
                    </a:lnTo>
                    <a:lnTo>
                      <a:pt x="422" y="193"/>
                    </a:lnTo>
                    <a:lnTo>
                      <a:pt x="411" y="240"/>
                    </a:lnTo>
                    <a:lnTo>
                      <a:pt x="390" y="294"/>
                    </a:lnTo>
                    <a:lnTo>
                      <a:pt x="375" y="328"/>
                    </a:lnTo>
                    <a:lnTo>
                      <a:pt x="358" y="360"/>
                    </a:lnTo>
                    <a:lnTo>
                      <a:pt x="341" y="392"/>
                    </a:lnTo>
                    <a:lnTo>
                      <a:pt x="323" y="421"/>
                    </a:lnTo>
                    <a:lnTo>
                      <a:pt x="305" y="450"/>
                    </a:lnTo>
                    <a:lnTo>
                      <a:pt x="287" y="476"/>
                    </a:lnTo>
                    <a:lnTo>
                      <a:pt x="268" y="501"/>
                    </a:lnTo>
                    <a:lnTo>
                      <a:pt x="251" y="525"/>
                    </a:lnTo>
                    <a:lnTo>
                      <a:pt x="232" y="545"/>
                    </a:lnTo>
                    <a:lnTo>
                      <a:pt x="213" y="563"/>
                    </a:lnTo>
                    <a:lnTo>
                      <a:pt x="196" y="579"/>
                    </a:lnTo>
                    <a:lnTo>
                      <a:pt x="178" y="591"/>
                    </a:lnTo>
                    <a:lnTo>
                      <a:pt x="161" y="601"/>
                    </a:lnTo>
                    <a:lnTo>
                      <a:pt x="144" y="609"/>
                    </a:lnTo>
                    <a:lnTo>
                      <a:pt x="129" y="612"/>
                    </a:lnTo>
                    <a:lnTo>
                      <a:pt x="114" y="612"/>
                    </a:lnTo>
                    <a:close/>
                  </a:path>
                </a:pathLst>
              </a:custGeom>
              <a:solidFill>
                <a:srgbClr val="FFFFFF"/>
              </a:solidFill>
              <a:ln w="9525">
                <a:noFill/>
                <a:round/>
                <a:headEnd/>
                <a:tailEnd/>
              </a:ln>
            </p:spPr>
            <p:txBody>
              <a:bodyPr/>
              <a:lstStyle/>
              <a:p>
                <a:endParaRPr lang="zh-CN" altLang="en-US"/>
              </a:p>
            </p:txBody>
          </p:sp>
          <p:sp>
            <p:nvSpPr>
              <p:cNvPr id="55369" name="Freeform 35"/>
              <p:cNvSpPr>
                <a:spLocks/>
              </p:cNvSpPr>
              <p:nvPr/>
            </p:nvSpPr>
            <p:spPr bwMode="auto">
              <a:xfrm>
                <a:off x="710" y="2060"/>
                <a:ext cx="80" cy="117"/>
              </a:xfrm>
              <a:custGeom>
                <a:avLst/>
                <a:gdLst>
                  <a:gd name="T0" fmla="*/ 1 w 397"/>
                  <a:gd name="T1" fmla="*/ 0 h 581"/>
                  <a:gd name="T2" fmla="*/ 1 w 397"/>
                  <a:gd name="T3" fmla="*/ 0 h 581"/>
                  <a:gd name="T4" fmla="*/ 1 w 397"/>
                  <a:gd name="T5" fmla="*/ 0 h 581"/>
                  <a:gd name="T6" fmla="*/ 1 w 397"/>
                  <a:gd name="T7" fmla="*/ 0 h 581"/>
                  <a:gd name="T8" fmla="*/ 2 w 397"/>
                  <a:gd name="T9" fmla="*/ 0 h 581"/>
                  <a:gd name="T10" fmla="*/ 2 w 397"/>
                  <a:gd name="T11" fmla="*/ 0 h 581"/>
                  <a:gd name="T12" fmla="*/ 2 w 397"/>
                  <a:gd name="T13" fmla="*/ 0 h 581"/>
                  <a:gd name="T14" fmla="*/ 2 w 397"/>
                  <a:gd name="T15" fmla="*/ 0 h 581"/>
                  <a:gd name="T16" fmla="*/ 3 w 397"/>
                  <a:gd name="T17" fmla="*/ 0 h 581"/>
                  <a:gd name="T18" fmla="*/ 3 w 397"/>
                  <a:gd name="T19" fmla="*/ 0 h 581"/>
                  <a:gd name="T20" fmla="*/ 3 w 397"/>
                  <a:gd name="T21" fmla="*/ 0 h 581"/>
                  <a:gd name="T22" fmla="*/ 3 w 397"/>
                  <a:gd name="T23" fmla="*/ 1 h 581"/>
                  <a:gd name="T24" fmla="*/ 3 w 397"/>
                  <a:gd name="T25" fmla="*/ 1 h 581"/>
                  <a:gd name="T26" fmla="*/ 3 w 397"/>
                  <a:gd name="T27" fmla="*/ 1 h 581"/>
                  <a:gd name="T28" fmla="*/ 3 w 397"/>
                  <a:gd name="T29" fmla="*/ 1 h 581"/>
                  <a:gd name="T30" fmla="*/ 3 w 397"/>
                  <a:gd name="T31" fmla="*/ 2 h 581"/>
                  <a:gd name="T32" fmla="*/ 3 w 397"/>
                  <a:gd name="T33" fmla="*/ 2 h 581"/>
                  <a:gd name="T34" fmla="*/ 3 w 397"/>
                  <a:gd name="T35" fmla="*/ 2 h 581"/>
                  <a:gd name="T36" fmla="*/ 3 w 397"/>
                  <a:gd name="T37" fmla="*/ 3 h 581"/>
                  <a:gd name="T38" fmla="*/ 3 w 397"/>
                  <a:gd name="T39" fmla="*/ 3 h 581"/>
                  <a:gd name="T40" fmla="*/ 2 w 397"/>
                  <a:gd name="T41" fmla="*/ 3 h 581"/>
                  <a:gd name="T42" fmla="*/ 2 w 397"/>
                  <a:gd name="T43" fmla="*/ 3 h 581"/>
                  <a:gd name="T44" fmla="*/ 2 w 397"/>
                  <a:gd name="T45" fmla="*/ 4 h 581"/>
                  <a:gd name="T46" fmla="*/ 2 w 397"/>
                  <a:gd name="T47" fmla="*/ 4 h 581"/>
                  <a:gd name="T48" fmla="*/ 2 w 397"/>
                  <a:gd name="T49" fmla="*/ 4 h 581"/>
                  <a:gd name="T50" fmla="*/ 2 w 397"/>
                  <a:gd name="T51" fmla="*/ 4 h 581"/>
                  <a:gd name="T52" fmla="*/ 2 w 397"/>
                  <a:gd name="T53" fmla="*/ 4 h 581"/>
                  <a:gd name="T54" fmla="*/ 1 w 397"/>
                  <a:gd name="T55" fmla="*/ 4 h 581"/>
                  <a:gd name="T56" fmla="*/ 1 w 397"/>
                  <a:gd name="T57" fmla="*/ 5 h 581"/>
                  <a:gd name="T58" fmla="*/ 1 w 397"/>
                  <a:gd name="T59" fmla="*/ 5 h 581"/>
                  <a:gd name="T60" fmla="*/ 1 w 397"/>
                  <a:gd name="T61" fmla="*/ 5 h 581"/>
                  <a:gd name="T62" fmla="*/ 1 w 397"/>
                  <a:gd name="T63" fmla="*/ 5 h 581"/>
                  <a:gd name="T64" fmla="*/ 1 w 397"/>
                  <a:gd name="T65" fmla="*/ 5 h 581"/>
                  <a:gd name="T66" fmla="*/ 1 w 397"/>
                  <a:gd name="T67" fmla="*/ 5 h 581"/>
                  <a:gd name="T68" fmla="*/ 1 w 397"/>
                  <a:gd name="T69" fmla="*/ 5 h 581"/>
                  <a:gd name="T70" fmla="*/ 1 w 397"/>
                  <a:gd name="T71" fmla="*/ 5 h 581"/>
                  <a:gd name="T72" fmla="*/ 0 w 397"/>
                  <a:gd name="T73" fmla="*/ 4 h 581"/>
                  <a:gd name="T74" fmla="*/ 0 w 397"/>
                  <a:gd name="T75" fmla="*/ 4 h 581"/>
                  <a:gd name="T76" fmla="*/ 0 w 397"/>
                  <a:gd name="T77" fmla="*/ 4 h 581"/>
                  <a:gd name="T78" fmla="*/ 0 w 397"/>
                  <a:gd name="T79" fmla="*/ 4 h 581"/>
                  <a:gd name="T80" fmla="*/ 0 w 397"/>
                  <a:gd name="T81" fmla="*/ 3 h 581"/>
                  <a:gd name="T82" fmla="*/ 0 w 397"/>
                  <a:gd name="T83" fmla="*/ 3 h 581"/>
                  <a:gd name="T84" fmla="*/ 0 w 397"/>
                  <a:gd name="T85" fmla="*/ 2 h 581"/>
                  <a:gd name="T86" fmla="*/ 0 w 397"/>
                  <a:gd name="T87" fmla="*/ 2 h 581"/>
                  <a:gd name="T88" fmla="*/ 0 w 397"/>
                  <a:gd name="T89" fmla="*/ 2 h 581"/>
                  <a:gd name="T90" fmla="*/ 0 w 397"/>
                  <a:gd name="T91" fmla="*/ 1 h 581"/>
                  <a:gd name="T92" fmla="*/ 1 w 397"/>
                  <a:gd name="T93" fmla="*/ 1 h 581"/>
                  <a:gd name="T94" fmla="*/ 1 w 397"/>
                  <a:gd name="T95" fmla="*/ 0 h 581"/>
                  <a:gd name="T96" fmla="*/ 1 w 397"/>
                  <a:gd name="T97" fmla="*/ 0 h 58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97"/>
                  <a:gd name="T148" fmla="*/ 0 h 581"/>
                  <a:gd name="T149" fmla="*/ 397 w 397"/>
                  <a:gd name="T150" fmla="*/ 581 h 58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97" h="581">
                    <a:moveTo>
                      <a:pt x="120" y="21"/>
                    </a:moveTo>
                    <a:lnTo>
                      <a:pt x="139" y="12"/>
                    </a:lnTo>
                    <a:lnTo>
                      <a:pt x="161" y="6"/>
                    </a:lnTo>
                    <a:lnTo>
                      <a:pt x="186" y="1"/>
                    </a:lnTo>
                    <a:lnTo>
                      <a:pt x="213" y="0"/>
                    </a:lnTo>
                    <a:lnTo>
                      <a:pt x="241" y="1"/>
                    </a:lnTo>
                    <a:lnTo>
                      <a:pt x="269" y="7"/>
                    </a:lnTo>
                    <a:lnTo>
                      <a:pt x="296" y="15"/>
                    </a:lnTo>
                    <a:lnTo>
                      <a:pt x="322" y="26"/>
                    </a:lnTo>
                    <a:lnTo>
                      <a:pt x="345" y="41"/>
                    </a:lnTo>
                    <a:lnTo>
                      <a:pt x="366" y="61"/>
                    </a:lnTo>
                    <a:lnTo>
                      <a:pt x="381" y="85"/>
                    </a:lnTo>
                    <a:lnTo>
                      <a:pt x="392" y="112"/>
                    </a:lnTo>
                    <a:lnTo>
                      <a:pt x="397" y="145"/>
                    </a:lnTo>
                    <a:lnTo>
                      <a:pt x="395" y="184"/>
                    </a:lnTo>
                    <a:lnTo>
                      <a:pt x="386" y="228"/>
                    </a:lnTo>
                    <a:lnTo>
                      <a:pt x="369" y="276"/>
                    </a:lnTo>
                    <a:lnTo>
                      <a:pt x="355" y="308"/>
                    </a:lnTo>
                    <a:lnTo>
                      <a:pt x="339" y="340"/>
                    </a:lnTo>
                    <a:lnTo>
                      <a:pt x="324" y="369"/>
                    </a:lnTo>
                    <a:lnTo>
                      <a:pt x="307" y="398"/>
                    </a:lnTo>
                    <a:lnTo>
                      <a:pt x="290" y="425"/>
                    </a:lnTo>
                    <a:lnTo>
                      <a:pt x="273" y="452"/>
                    </a:lnTo>
                    <a:lnTo>
                      <a:pt x="256" y="475"/>
                    </a:lnTo>
                    <a:lnTo>
                      <a:pt x="238" y="497"/>
                    </a:lnTo>
                    <a:lnTo>
                      <a:pt x="221" y="516"/>
                    </a:lnTo>
                    <a:lnTo>
                      <a:pt x="203" y="534"/>
                    </a:lnTo>
                    <a:lnTo>
                      <a:pt x="186" y="549"/>
                    </a:lnTo>
                    <a:lnTo>
                      <a:pt x="169" y="561"/>
                    </a:lnTo>
                    <a:lnTo>
                      <a:pt x="153" y="571"/>
                    </a:lnTo>
                    <a:lnTo>
                      <a:pt x="136" y="578"/>
                    </a:lnTo>
                    <a:lnTo>
                      <a:pt x="122" y="581"/>
                    </a:lnTo>
                    <a:lnTo>
                      <a:pt x="108" y="581"/>
                    </a:lnTo>
                    <a:lnTo>
                      <a:pt x="104" y="579"/>
                    </a:lnTo>
                    <a:lnTo>
                      <a:pt x="93" y="572"/>
                    </a:lnTo>
                    <a:lnTo>
                      <a:pt x="76" y="560"/>
                    </a:lnTo>
                    <a:lnTo>
                      <a:pt x="58" y="544"/>
                    </a:lnTo>
                    <a:lnTo>
                      <a:pt x="39" y="521"/>
                    </a:lnTo>
                    <a:lnTo>
                      <a:pt x="21" y="492"/>
                    </a:lnTo>
                    <a:lnTo>
                      <a:pt x="8" y="456"/>
                    </a:lnTo>
                    <a:lnTo>
                      <a:pt x="1" y="413"/>
                    </a:lnTo>
                    <a:lnTo>
                      <a:pt x="0" y="363"/>
                    </a:lnTo>
                    <a:lnTo>
                      <a:pt x="3" y="307"/>
                    </a:lnTo>
                    <a:lnTo>
                      <a:pt x="10" y="247"/>
                    </a:lnTo>
                    <a:lnTo>
                      <a:pt x="24" y="189"/>
                    </a:lnTo>
                    <a:lnTo>
                      <a:pt x="41" y="135"/>
                    </a:lnTo>
                    <a:lnTo>
                      <a:pt x="63" y="87"/>
                    </a:lnTo>
                    <a:lnTo>
                      <a:pt x="89" y="47"/>
                    </a:lnTo>
                    <a:lnTo>
                      <a:pt x="120" y="21"/>
                    </a:lnTo>
                    <a:close/>
                  </a:path>
                </a:pathLst>
              </a:custGeom>
              <a:solidFill>
                <a:srgbClr val="F2E8E0"/>
              </a:solidFill>
              <a:ln w="9525">
                <a:noFill/>
                <a:round/>
                <a:headEnd/>
                <a:tailEnd/>
              </a:ln>
            </p:spPr>
            <p:txBody>
              <a:bodyPr/>
              <a:lstStyle/>
              <a:p>
                <a:endParaRPr lang="zh-CN" altLang="en-US"/>
              </a:p>
            </p:txBody>
          </p:sp>
          <p:sp>
            <p:nvSpPr>
              <p:cNvPr id="55370" name="Freeform 36"/>
              <p:cNvSpPr>
                <a:spLocks/>
              </p:cNvSpPr>
              <p:nvPr/>
            </p:nvSpPr>
            <p:spPr bwMode="auto">
              <a:xfrm>
                <a:off x="712" y="2064"/>
                <a:ext cx="74" cy="110"/>
              </a:xfrm>
              <a:custGeom>
                <a:avLst/>
                <a:gdLst>
                  <a:gd name="T0" fmla="*/ 1 w 371"/>
                  <a:gd name="T1" fmla="*/ 0 h 549"/>
                  <a:gd name="T2" fmla="*/ 1 w 371"/>
                  <a:gd name="T3" fmla="*/ 0 h 549"/>
                  <a:gd name="T4" fmla="*/ 1 w 371"/>
                  <a:gd name="T5" fmla="*/ 0 h 549"/>
                  <a:gd name="T6" fmla="*/ 1 w 371"/>
                  <a:gd name="T7" fmla="*/ 0 h 549"/>
                  <a:gd name="T8" fmla="*/ 2 w 371"/>
                  <a:gd name="T9" fmla="*/ 0 h 549"/>
                  <a:gd name="T10" fmla="*/ 2 w 371"/>
                  <a:gd name="T11" fmla="*/ 0 h 549"/>
                  <a:gd name="T12" fmla="*/ 2 w 371"/>
                  <a:gd name="T13" fmla="*/ 0 h 549"/>
                  <a:gd name="T14" fmla="*/ 2 w 371"/>
                  <a:gd name="T15" fmla="*/ 0 h 549"/>
                  <a:gd name="T16" fmla="*/ 2 w 371"/>
                  <a:gd name="T17" fmla="*/ 0 h 549"/>
                  <a:gd name="T18" fmla="*/ 3 w 371"/>
                  <a:gd name="T19" fmla="*/ 0 h 549"/>
                  <a:gd name="T20" fmla="*/ 3 w 371"/>
                  <a:gd name="T21" fmla="*/ 0 h 549"/>
                  <a:gd name="T22" fmla="*/ 3 w 371"/>
                  <a:gd name="T23" fmla="*/ 1 h 549"/>
                  <a:gd name="T24" fmla="*/ 3 w 371"/>
                  <a:gd name="T25" fmla="*/ 1 h 549"/>
                  <a:gd name="T26" fmla="*/ 3 w 371"/>
                  <a:gd name="T27" fmla="*/ 1 h 549"/>
                  <a:gd name="T28" fmla="*/ 3 w 371"/>
                  <a:gd name="T29" fmla="*/ 1 h 549"/>
                  <a:gd name="T30" fmla="*/ 3 w 371"/>
                  <a:gd name="T31" fmla="*/ 2 h 549"/>
                  <a:gd name="T32" fmla="*/ 3 w 371"/>
                  <a:gd name="T33" fmla="*/ 2 h 549"/>
                  <a:gd name="T34" fmla="*/ 3 w 371"/>
                  <a:gd name="T35" fmla="*/ 2 h 549"/>
                  <a:gd name="T36" fmla="*/ 3 w 371"/>
                  <a:gd name="T37" fmla="*/ 3 h 549"/>
                  <a:gd name="T38" fmla="*/ 2 w 371"/>
                  <a:gd name="T39" fmla="*/ 3 h 549"/>
                  <a:gd name="T40" fmla="*/ 2 w 371"/>
                  <a:gd name="T41" fmla="*/ 3 h 549"/>
                  <a:gd name="T42" fmla="*/ 2 w 371"/>
                  <a:gd name="T43" fmla="*/ 3 h 549"/>
                  <a:gd name="T44" fmla="*/ 2 w 371"/>
                  <a:gd name="T45" fmla="*/ 3 h 549"/>
                  <a:gd name="T46" fmla="*/ 2 w 371"/>
                  <a:gd name="T47" fmla="*/ 4 h 549"/>
                  <a:gd name="T48" fmla="*/ 2 w 371"/>
                  <a:gd name="T49" fmla="*/ 4 h 549"/>
                  <a:gd name="T50" fmla="*/ 2 w 371"/>
                  <a:gd name="T51" fmla="*/ 4 h 549"/>
                  <a:gd name="T52" fmla="*/ 2 w 371"/>
                  <a:gd name="T53" fmla="*/ 4 h 549"/>
                  <a:gd name="T54" fmla="*/ 1 w 371"/>
                  <a:gd name="T55" fmla="*/ 4 h 549"/>
                  <a:gd name="T56" fmla="*/ 1 w 371"/>
                  <a:gd name="T57" fmla="*/ 4 h 549"/>
                  <a:gd name="T58" fmla="*/ 1 w 371"/>
                  <a:gd name="T59" fmla="*/ 4 h 549"/>
                  <a:gd name="T60" fmla="*/ 1 w 371"/>
                  <a:gd name="T61" fmla="*/ 4 h 549"/>
                  <a:gd name="T62" fmla="*/ 1 w 371"/>
                  <a:gd name="T63" fmla="*/ 4 h 549"/>
                  <a:gd name="T64" fmla="*/ 1 w 371"/>
                  <a:gd name="T65" fmla="*/ 4 h 549"/>
                  <a:gd name="T66" fmla="*/ 1 w 371"/>
                  <a:gd name="T67" fmla="*/ 4 h 549"/>
                  <a:gd name="T68" fmla="*/ 1 w 371"/>
                  <a:gd name="T69" fmla="*/ 4 h 549"/>
                  <a:gd name="T70" fmla="*/ 1 w 371"/>
                  <a:gd name="T71" fmla="*/ 4 h 549"/>
                  <a:gd name="T72" fmla="*/ 0 w 371"/>
                  <a:gd name="T73" fmla="*/ 4 h 549"/>
                  <a:gd name="T74" fmla="*/ 0 w 371"/>
                  <a:gd name="T75" fmla="*/ 4 h 549"/>
                  <a:gd name="T76" fmla="*/ 0 w 371"/>
                  <a:gd name="T77" fmla="*/ 4 h 549"/>
                  <a:gd name="T78" fmla="*/ 0 w 371"/>
                  <a:gd name="T79" fmla="*/ 3 h 549"/>
                  <a:gd name="T80" fmla="*/ 0 w 371"/>
                  <a:gd name="T81" fmla="*/ 3 h 549"/>
                  <a:gd name="T82" fmla="*/ 0 w 371"/>
                  <a:gd name="T83" fmla="*/ 3 h 549"/>
                  <a:gd name="T84" fmla="*/ 0 w 371"/>
                  <a:gd name="T85" fmla="*/ 2 h 549"/>
                  <a:gd name="T86" fmla="*/ 0 w 371"/>
                  <a:gd name="T87" fmla="*/ 2 h 549"/>
                  <a:gd name="T88" fmla="*/ 0 w 371"/>
                  <a:gd name="T89" fmla="*/ 1 h 549"/>
                  <a:gd name="T90" fmla="*/ 0 w 371"/>
                  <a:gd name="T91" fmla="*/ 1 h 549"/>
                  <a:gd name="T92" fmla="*/ 0 w 371"/>
                  <a:gd name="T93" fmla="*/ 1 h 549"/>
                  <a:gd name="T94" fmla="*/ 1 w 371"/>
                  <a:gd name="T95" fmla="*/ 0 h 549"/>
                  <a:gd name="T96" fmla="*/ 1 w 371"/>
                  <a:gd name="T97" fmla="*/ 0 h 54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1"/>
                  <a:gd name="T148" fmla="*/ 0 h 549"/>
                  <a:gd name="T149" fmla="*/ 371 w 371"/>
                  <a:gd name="T150" fmla="*/ 549 h 54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1" h="549">
                    <a:moveTo>
                      <a:pt x="114" y="18"/>
                    </a:moveTo>
                    <a:lnTo>
                      <a:pt x="132" y="11"/>
                    </a:lnTo>
                    <a:lnTo>
                      <a:pt x="153" y="4"/>
                    </a:lnTo>
                    <a:lnTo>
                      <a:pt x="176" y="1"/>
                    </a:lnTo>
                    <a:lnTo>
                      <a:pt x="201" y="0"/>
                    </a:lnTo>
                    <a:lnTo>
                      <a:pt x="226" y="2"/>
                    </a:lnTo>
                    <a:lnTo>
                      <a:pt x="251" y="6"/>
                    </a:lnTo>
                    <a:lnTo>
                      <a:pt x="277" y="14"/>
                    </a:lnTo>
                    <a:lnTo>
                      <a:pt x="301" y="26"/>
                    </a:lnTo>
                    <a:lnTo>
                      <a:pt x="321" y="40"/>
                    </a:lnTo>
                    <a:lnTo>
                      <a:pt x="340" y="59"/>
                    </a:lnTo>
                    <a:lnTo>
                      <a:pt x="354" y="81"/>
                    </a:lnTo>
                    <a:lnTo>
                      <a:pt x="365" y="107"/>
                    </a:lnTo>
                    <a:lnTo>
                      <a:pt x="371" y="138"/>
                    </a:lnTo>
                    <a:lnTo>
                      <a:pt x="370" y="172"/>
                    </a:lnTo>
                    <a:lnTo>
                      <a:pt x="362" y="212"/>
                    </a:lnTo>
                    <a:lnTo>
                      <a:pt x="348" y="256"/>
                    </a:lnTo>
                    <a:lnTo>
                      <a:pt x="335" y="286"/>
                    </a:lnTo>
                    <a:lnTo>
                      <a:pt x="320" y="316"/>
                    </a:lnTo>
                    <a:lnTo>
                      <a:pt x="306" y="345"/>
                    </a:lnTo>
                    <a:lnTo>
                      <a:pt x="291" y="372"/>
                    </a:lnTo>
                    <a:lnTo>
                      <a:pt x="275" y="398"/>
                    </a:lnTo>
                    <a:lnTo>
                      <a:pt x="259" y="424"/>
                    </a:lnTo>
                    <a:lnTo>
                      <a:pt x="243" y="447"/>
                    </a:lnTo>
                    <a:lnTo>
                      <a:pt x="226" y="468"/>
                    </a:lnTo>
                    <a:lnTo>
                      <a:pt x="210" y="486"/>
                    </a:lnTo>
                    <a:lnTo>
                      <a:pt x="192" y="503"/>
                    </a:lnTo>
                    <a:lnTo>
                      <a:pt x="177" y="518"/>
                    </a:lnTo>
                    <a:lnTo>
                      <a:pt x="160" y="529"/>
                    </a:lnTo>
                    <a:lnTo>
                      <a:pt x="145" y="539"/>
                    </a:lnTo>
                    <a:lnTo>
                      <a:pt x="130" y="546"/>
                    </a:lnTo>
                    <a:lnTo>
                      <a:pt x="115" y="549"/>
                    </a:lnTo>
                    <a:lnTo>
                      <a:pt x="102" y="549"/>
                    </a:lnTo>
                    <a:lnTo>
                      <a:pt x="98" y="547"/>
                    </a:lnTo>
                    <a:lnTo>
                      <a:pt x="88" y="540"/>
                    </a:lnTo>
                    <a:lnTo>
                      <a:pt x="73" y="529"/>
                    </a:lnTo>
                    <a:lnTo>
                      <a:pt x="55" y="514"/>
                    </a:lnTo>
                    <a:lnTo>
                      <a:pt x="38" y="492"/>
                    </a:lnTo>
                    <a:lnTo>
                      <a:pt x="21" y="464"/>
                    </a:lnTo>
                    <a:lnTo>
                      <a:pt x="8" y="430"/>
                    </a:lnTo>
                    <a:lnTo>
                      <a:pt x="1" y="390"/>
                    </a:lnTo>
                    <a:lnTo>
                      <a:pt x="0" y="341"/>
                    </a:lnTo>
                    <a:lnTo>
                      <a:pt x="3" y="289"/>
                    </a:lnTo>
                    <a:lnTo>
                      <a:pt x="10" y="233"/>
                    </a:lnTo>
                    <a:lnTo>
                      <a:pt x="22" y="178"/>
                    </a:lnTo>
                    <a:lnTo>
                      <a:pt x="39" y="126"/>
                    </a:lnTo>
                    <a:lnTo>
                      <a:pt x="60" y="80"/>
                    </a:lnTo>
                    <a:lnTo>
                      <a:pt x="85" y="44"/>
                    </a:lnTo>
                    <a:lnTo>
                      <a:pt x="114" y="18"/>
                    </a:lnTo>
                    <a:close/>
                  </a:path>
                </a:pathLst>
              </a:custGeom>
              <a:solidFill>
                <a:srgbClr val="E5D1C6"/>
              </a:solidFill>
              <a:ln w="9525">
                <a:noFill/>
                <a:round/>
                <a:headEnd/>
                <a:tailEnd/>
              </a:ln>
            </p:spPr>
            <p:txBody>
              <a:bodyPr/>
              <a:lstStyle/>
              <a:p>
                <a:endParaRPr lang="zh-CN" altLang="en-US"/>
              </a:p>
            </p:txBody>
          </p:sp>
          <p:sp>
            <p:nvSpPr>
              <p:cNvPr id="55371" name="Freeform 37"/>
              <p:cNvSpPr>
                <a:spLocks/>
              </p:cNvSpPr>
              <p:nvPr/>
            </p:nvSpPr>
            <p:spPr bwMode="auto">
              <a:xfrm>
                <a:off x="714" y="2068"/>
                <a:ext cx="69" cy="103"/>
              </a:xfrm>
              <a:custGeom>
                <a:avLst/>
                <a:gdLst>
                  <a:gd name="T0" fmla="*/ 1 w 344"/>
                  <a:gd name="T1" fmla="*/ 0 h 517"/>
                  <a:gd name="T2" fmla="*/ 1 w 344"/>
                  <a:gd name="T3" fmla="*/ 0 h 517"/>
                  <a:gd name="T4" fmla="*/ 1 w 344"/>
                  <a:gd name="T5" fmla="*/ 0 h 517"/>
                  <a:gd name="T6" fmla="*/ 1 w 344"/>
                  <a:gd name="T7" fmla="*/ 0 h 517"/>
                  <a:gd name="T8" fmla="*/ 2 w 344"/>
                  <a:gd name="T9" fmla="*/ 0 h 517"/>
                  <a:gd name="T10" fmla="*/ 2 w 344"/>
                  <a:gd name="T11" fmla="*/ 0 h 517"/>
                  <a:gd name="T12" fmla="*/ 2 w 344"/>
                  <a:gd name="T13" fmla="*/ 0 h 517"/>
                  <a:gd name="T14" fmla="*/ 2 w 344"/>
                  <a:gd name="T15" fmla="*/ 0 h 517"/>
                  <a:gd name="T16" fmla="*/ 2 w 344"/>
                  <a:gd name="T17" fmla="*/ 0 h 517"/>
                  <a:gd name="T18" fmla="*/ 2 w 344"/>
                  <a:gd name="T19" fmla="*/ 0 h 517"/>
                  <a:gd name="T20" fmla="*/ 3 w 344"/>
                  <a:gd name="T21" fmla="*/ 0 h 517"/>
                  <a:gd name="T22" fmla="*/ 3 w 344"/>
                  <a:gd name="T23" fmla="*/ 1 h 517"/>
                  <a:gd name="T24" fmla="*/ 3 w 344"/>
                  <a:gd name="T25" fmla="*/ 1 h 517"/>
                  <a:gd name="T26" fmla="*/ 3 w 344"/>
                  <a:gd name="T27" fmla="*/ 1 h 517"/>
                  <a:gd name="T28" fmla="*/ 3 w 344"/>
                  <a:gd name="T29" fmla="*/ 1 h 517"/>
                  <a:gd name="T30" fmla="*/ 3 w 344"/>
                  <a:gd name="T31" fmla="*/ 2 h 517"/>
                  <a:gd name="T32" fmla="*/ 3 w 344"/>
                  <a:gd name="T33" fmla="*/ 2 h 517"/>
                  <a:gd name="T34" fmla="*/ 3 w 344"/>
                  <a:gd name="T35" fmla="*/ 2 h 517"/>
                  <a:gd name="T36" fmla="*/ 2 w 344"/>
                  <a:gd name="T37" fmla="*/ 2 h 517"/>
                  <a:gd name="T38" fmla="*/ 2 w 344"/>
                  <a:gd name="T39" fmla="*/ 3 h 517"/>
                  <a:gd name="T40" fmla="*/ 2 w 344"/>
                  <a:gd name="T41" fmla="*/ 3 h 517"/>
                  <a:gd name="T42" fmla="*/ 2 w 344"/>
                  <a:gd name="T43" fmla="*/ 3 h 517"/>
                  <a:gd name="T44" fmla="*/ 2 w 344"/>
                  <a:gd name="T45" fmla="*/ 3 h 517"/>
                  <a:gd name="T46" fmla="*/ 2 w 344"/>
                  <a:gd name="T47" fmla="*/ 3 h 517"/>
                  <a:gd name="T48" fmla="*/ 2 w 344"/>
                  <a:gd name="T49" fmla="*/ 3 h 517"/>
                  <a:gd name="T50" fmla="*/ 2 w 344"/>
                  <a:gd name="T51" fmla="*/ 4 h 517"/>
                  <a:gd name="T52" fmla="*/ 1 w 344"/>
                  <a:gd name="T53" fmla="*/ 4 h 517"/>
                  <a:gd name="T54" fmla="*/ 1 w 344"/>
                  <a:gd name="T55" fmla="*/ 4 h 517"/>
                  <a:gd name="T56" fmla="*/ 1 w 344"/>
                  <a:gd name="T57" fmla="*/ 4 h 517"/>
                  <a:gd name="T58" fmla="*/ 1 w 344"/>
                  <a:gd name="T59" fmla="*/ 4 h 517"/>
                  <a:gd name="T60" fmla="*/ 1 w 344"/>
                  <a:gd name="T61" fmla="*/ 4 h 517"/>
                  <a:gd name="T62" fmla="*/ 1 w 344"/>
                  <a:gd name="T63" fmla="*/ 4 h 517"/>
                  <a:gd name="T64" fmla="*/ 1 w 344"/>
                  <a:gd name="T65" fmla="*/ 4 h 517"/>
                  <a:gd name="T66" fmla="*/ 1 w 344"/>
                  <a:gd name="T67" fmla="*/ 4 h 517"/>
                  <a:gd name="T68" fmla="*/ 1 w 344"/>
                  <a:gd name="T69" fmla="*/ 4 h 517"/>
                  <a:gd name="T70" fmla="*/ 1 w 344"/>
                  <a:gd name="T71" fmla="*/ 4 h 517"/>
                  <a:gd name="T72" fmla="*/ 0 w 344"/>
                  <a:gd name="T73" fmla="*/ 4 h 517"/>
                  <a:gd name="T74" fmla="*/ 0 w 344"/>
                  <a:gd name="T75" fmla="*/ 4 h 517"/>
                  <a:gd name="T76" fmla="*/ 0 w 344"/>
                  <a:gd name="T77" fmla="*/ 3 h 517"/>
                  <a:gd name="T78" fmla="*/ 0 w 344"/>
                  <a:gd name="T79" fmla="*/ 3 h 517"/>
                  <a:gd name="T80" fmla="*/ 0 w 344"/>
                  <a:gd name="T81" fmla="*/ 3 h 517"/>
                  <a:gd name="T82" fmla="*/ 0 w 344"/>
                  <a:gd name="T83" fmla="*/ 3 h 517"/>
                  <a:gd name="T84" fmla="*/ 0 w 344"/>
                  <a:gd name="T85" fmla="*/ 2 h 517"/>
                  <a:gd name="T86" fmla="*/ 0 w 344"/>
                  <a:gd name="T87" fmla="*/ 2 h 517"/>
                  <a:gd name="T88" fmla="*/ 0 w 344"/>
                  <a:gd name="T89" fmla="*/ 1 h 517"/>
                  <a:gd name="T90" fmla="*/ 0 w 344"/>
                  <a:gd name="T91" fmla="*/ 1 h 517"/>
                  <a:gd name="T92" fmla="*/ 0 w 344"/>
                  <a:gd name="T93" fmla="*/ 1 h 517"/>
                  <a:gd name="T94" fmla="*/ 1 w 344"/>
                  <a:gd name="T95" fmla="*/ 0 h 517"/>
                  <a:gd name="T96" fmla="*/ 1 w 344"/>
                  <a:gd name="T97" fmla="*/ 0 h 51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44"/>
                  <a:gd name="T148" fmla="*/ 0 h 517"/>
                  <a:gd name="T149" fmla="*/ 344 w 344"/>
                  <a:gd name="T150" fmla="*/ 517 h 51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44" h="517">
                    <a:moveTo>
                      <a:pt x="109" y="16"/>
                    </a:moveTo>
                    <a:lnTo>
                      <a:pt x="125" y="8"/>
                    </a:lnTo>
                    <a:lnTo>
                      <a:pt x="144" y="3"/>
                    </a:lnTo>
                    <a:lnTo>
                      <a:pt x="166" y="0"/>
                    </a:lnTo>
                    <a:lnTo>
                      <a:pt x="188" y="0"/>
                    </a:lnTo>
                    <a:lnTo>
                      <a:pt x="211" y="3"/>
                    </a:lnTo>
                    <a:lnTo>
                      <a:pt x="235" y="7"/>
                    </a:lnTo>
                    <a:lnTo>
                      <a:pt x="257" y="16"/>
                    </a:lnTo>
                    <a:lnTo>
                      <a:pt x="278" y="27"/>
                    </a:lnTo>
                    <a:lnTo>
                      <a:pt x="298" y="41"/>
                    </a:lnTo>
                    <a:lnTo>
                      <a:pt x="315" y="58"/>
                    </a:lnTo>
                    <a:lnTo>
                      <a:pt x="329" y="78"/>
                    </a:lnTo>
                    <a:lnTo>
                      <a:pt x="339" y="103"/>
                    </a:lnTo>
                    <a:lnTo>
                      <a:pt x="344" y="131"/>
                    </a:lnTo>
                    <a:lnTo>
                      <a:pt x="344" y="162"/>
                    </a:lnTo>
                    <a:lnTo>
                      <a:pt x="339" y="197"/>
                    </a:lnTo>
                    <a:lnTo>
                      <a:pt x="327" y="237"/>
                    </a:lnTo>
                    <a:lnTo>
                      <a:pt x="315" y="266"/>
                    </a:lnTo>
                    <a:lnTo>
                      <a:pt x="303" y="295"/>
                    </a:lnTo>
                    <a:lnTo>
                      <a:pt x="289" y="322"/>
                    </a:lnTo>
                    <a:lnTo>
                      <a:pt x="275" y="349"/>
                    </a:lnTo>
                    <a:lnTo>
                      <a:pt x="260" y="373"/>
                    </a:lnTo>
                    <a:lnTo>
                      <a:pt x="246" y="397"/>
                    </a:lnTo>
                    <a:lnTo>
                      <a:pt x="230" y="419"/>
                    </a:lnTo>
                    <a:lnTo>
                      <a:pt x="214" y="439"/>
                    </a:lnTo>
                    <a:lnTo>
                      <a:pt x="198" y="457"/>
                    </a:lnTo>
                    <a:lnTo>
                      <a:pt x="183" y="473"/>
                    </a:lnTo>
                    <a:lnTo>
                      <a:pt x="168" y="487"/>
                    </a:lnTo>
                    <a:lnTo>
                      <a:pt x="152" y="498"/>
                    </a:lnTo>
                    <a:lnTo>
                      <a:pt x="138" y="507"/>
                    </a:lnTo>
                    <a:lnTo>
                      <a:pt x="124" y="513"/>
                    </a:lnTo>
                    <a:lnTo>
                      <a:pt x="110" y="517"/>
                    </a:lnTo>
                    <a:lnTo>
                      <a:pt x="98" y="517"/>
                    </a:lnTo>
                    <a:lnTo>
                      <a:pt x="94" y="514"/>
                    </a:lnTo>
                    <a:lnTo>
                      <a:pt x="83" y="509"/>
                    </a:lnTo>
                    <a:lnTo>
                      <a:pt x="69" y="498"/>
                    </a:lnTo>
                    <a:lnTo>
                      <a:pt x="53" y="482"/>
                    </a:lnTo>
                    <a:lnTo>
                      <a:pt x="35" y="463"/>
                    </a:lnTo>
                    <a:lnTo>
                      <a:pt x="20" y="436"/>
                    </a:lnTo>
                    <a:lnTo>
                      <a:pt x="8" y="405"/>
                    </a:lnTo>
                    <a:lnTo>
                      <a:pt x="1" y="366"/>
                    </a:lnTo>
                    <a:lnTo>
                      <a:pt x="0" y="321"/>
                    </a:lnTo>
                    <a:lnTo>
                      <a:pt x="3" y="271"/>
                    </a:lnTo>
                    <a:lnTo>
                      <a:pt x="10" y="218"/>
                    </a:lnTo>
                    <a:lnTo>
                      <a:pt x="22" y="166"/>
                    </a:lnTo>
                    <a:lnTo>
                      <a:pt x="37" y="117"/>
                    </a:lnTo>
                    <a:lnTo>
                      <a:pt x="57" y="74"/>
                    </a:lnTo>
                    <a:lnTo>
                      <a:pt x="81" y="39"/>
                    </a:lnTo>
                    <a:lnTo>
                      <a:pt x="109" y="16"/>
                    </a:lnTo>
                    <a:close/>
                  </a:path>
                </a:pathLst>
              </a:custGeom>
              <a:solidFill>
                <a:srgbClr val="D6B7A5"/>
              </a:solidFill>
              <a:ln w="9525">
                <a:noFill/>
                <a:round/>
                <a:headEnd/>
                <a:tailEnd/>
              </a:ln>
            </p:spPr>
            <p:txBody>
              <a:bodyPr/>
              <a:lstStyle/>
              <a:p>
                <a:endParaRPr lang="zh-CN" altLang="en-US"/>
              </a:p>
            </p:txBody>
          </p:sp>
          <p:sp>
            <p:nvSpPr>
              <p:cNvPr id="55372" name="Freeform 38"/>
              <p:cNvSpPr>
                <a:spLocks/>
              </p:cNvSpPr>
              <p:nvPr/>
            </p:nvSpPr>
            <p:spPr bwMode="auto">
              <a:xfrm>
                <a:off x="717" y="2071"/>
                <a:ext cx="63" cy="97"/>
              </a:xfrm>
              <a:custGeom>
                <a:avLst/>
                <a:gdLst>
                  <a:gd name="T0" fmla="*/ 1 w 318"/>
                  <a:gd name="T1" fmla="*/ 0 h 485"/>
                  <a:gd name="T2" fmla="*/ 1 w 318"/>
                  <a:gd name="T3" fmla="*/ 0 h 485"/>
                  <a:gd name="T4" fmla="*/ 1 w 318"/>
                  <a:gd name="T5" fmla="*/ 0 h 485"/>
                  <a:gd name="T6" fmla="*/ 1 w 318"/>
                  <a:gd name="T7" fmla="*/ 0 h 485"/>
                  <a:gd name="T8" fmla="*/ 1 w 318"/>
                  <a:gd name="T9" fmla="*/ 0 h 485"/>
                  <a:gd name="T10" fmla="*/ 2 w 318"/>
                  <a:gd name="T11" fmla="*/ 0 h 485"/>
                  <a:gd name="T12" fmla="*/ 2 w 318"/>
                  <a:gd name="T13" fmla="*/ 0 h 485"/>
                  <a:gd name="T14" fmla="*/ 2 w 318"/>
                  <a:gd name="T15" fmla="*/ 0 h 485"/>
                  <a:gd name="T16" fmla="*/ 2 w 318"/>
                  <a:gd name="T17" fmla="*/ 0 h 485"/>
                  <a:gd name="T18" fmla="*/ 2 w 318"/>
                  <a:gd name="T19" fmla="*/ 0 h 485"/>
                  <a:gd name="T20" fmla="*/ 2 w 318"/>
                  <a:gd name="T21" fmla="*/ 0 h 485"/>
                  <a:gd name="T22" fmla="*/ 2 w 318"/>
                  <a:gd name="T23" fmla="*/ 1 h 485"/>
                  <a:gd name="T24" fmla="*/ 2 w 318"/>
                  <a:gd name="T25" fmla="*/ 1 h 485"/>
                  <a:gd name="T26" fmla="*/ 2 w 318"/>
                  <a:gd name="T27" fmla="*/ 1 h 485"/>
                  <a:gd name="T28" fmla="*/ 2 w 318"/>
                  <a:gd name="T29" fmla="*/ 1 h 485"/>
                  <a:gd name="T30" fmla="*/ 2 w 318"/>
                  <a:gd name="T31" fmla="*/ 1 h 485"/>
                  <a:gd name="T32" fmla="*/ 2 w 318"/>
                  <a:gd name="T33" fmla="*/ 2 h 485"/>
                  <a:gd name="T34" fmla="*/ 2 w 318"/>
                  <a:gd name="T35" fmla="*/ 2 h 485"/>
                  <a:gd name="T36" fmla="*/ 2 w 318"/>
                  <a:gd name="T37" fmla="*/ 2 h 485"/>
                  <a:gd name="T38" fmla="*/ 2 w 318"/>
                  <a:gd name="T39" fmla="*/ 2 h 485"/>
                  <a:gd name="T40" fmla="*/ 2 w 318"/>
                  <a:gd name="T41" fmla="*/ 3 h 485"/>
                  <a:gd name="T42" fmla="*/ 2 w 318"/>
                  <a:gd name="T43" fmla="*/ 3 h 485"/>
                  <a:gd name="T44" fmla="*/ 2 w 318"/>
                  <a:gd name="T45" fmla="*/ 3 h 485"/>
                  <a:gd name="T46" fmla="*/ 2 w 318"/>
                  <a:gd name="T47" fmla="*/ 3 h 485"/>
                  <a:gd name="T48" fmla="*/ 2 w 318"/>
                  <a:gd name="T49" fmla="*/ 3 h 485"/>
                  <a:gd name="T50" fmla="*/ 1 w 318"/>
                  <a:gd name="T51" fmla="*/ 3 h 485"/>
                  <a:gd name="T52" fmla="*/ 1 w 318"/>
                  <a:gd name="T53" fmla="*/ 4 h 485"/>
                  <a:gd name="T54" fmla="*/ 1 w 318"/>
                  <a:gd name="T55" fmla="*/ 4 h 485"/>
                  <a:gd name="T56" fmla="*/ 1 w 318"/>
                  <a:gd name="T57" fmla="*/ 4 h 485"/>
                  <a:gd name="T58" fmla="*/ 1 w 318"/>
                  <a:gd name="T59" fmla="*/ 4 h 485"/>
                  <a:gd name="T60" fmla="*/ 1 w 318"/>
                  <a:gd name="T61" fmla="*/ 4 h 485"/>
                  <a:gd name="T62" fmla="*/ 1 w 318"/>
                  <a:gd name="T63" fmla="*/ 4 h 485"/>
                  <a:gd name="T64" fmla="*/ 1 w 318"/>
                  <a:gd name="T65" fmla="*/ 4 h 485"/>
                  <a:gd name="T66" fmla="*/ 1 w 318"/>
                  <a:gd name="T67" fmla="*/ 4 h 485"/>
                  <a:gd name="T68" fmla="*/ 1 w 318"/>
                  <a:gd name="T69" fmla="*/ 4 h 485"/>
                  <a:gd name="T70" fmla="*/ 1 w 318"/>
                  <a:gd name="T71" fmla="*/ 4 h 485"/>
                  <a:gd name="T72" fmla="*/ 0 w 318"/>
                  <a:gd name="T73" fmla="*/ 4 h 485"/>
                  <a:gd name="T74" fmla="*/ 0 w 318"/>
                  <a:gd name="T75" fmla="*/ 3 h 485"/>
                  <a:gd name="T76" fmla="*/ 0 w 318"/>
                  <a:gd name="T77" fmla="*/ 3 h 485"/>
                  <a:gd name="T78" fmla="*/ 0 w 318"/>
                  <a:gd name="T79" fmla="*/ 3 h 485"/>
                  <a:gd name="T80" fmla="*/ 0 w 318"/>
                  <a:gd name="T81" fmla="*/ 3 h 485"/>
                  <a:gd name="T82" fmla="*/ 0 w 318"/>
                  <a:gd name="T83" fmla="*/ 2 h 485"/>
                  <a:gd name="T84" fmla="*/ 0 w 318"/>
                  <a:gd name="T85" fmla="*/ 2 h 485"/>
                  <a:gd name="T86" fmla="*/ 0 w 318"/>
                  <a:gd name="T87" fmla="*/ 2 h 485"/>
                  <a:gd name="T88" fmla="*/ 0 w 318"/>
                  <a:gd name="T89" fmla="*/ 1 h 485"/>
                  <a:gd name="T90" fmla="*/ 0 w 318"/>
                  <a:gd name="T91" fmla="*/ 1 h 485"/>
                  <a:gd name="T92" fmla="*/ 0 w 318"/>
                  <a:gd name="T93" fmla="*/ 1 h 485"/>
                  <a:gd name="T94" fmla="*/ 1 w 318"/>
                  <a:gd name="T95" fmla="*/ 0 h 485"/>
                  <a:gd name="T96" fmla="*/ 1 w 318"/>
                  <a:gd name="T97" fmla="*/ 0 h 48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8"/>
                  <a:gd name="T148" fmla="*/ 0 h 485"/>
                  <a:gd name="T149" fmla="*/ 318 w 318"/>
                  <a:gd name="T150" fmla="*/ 485 h 48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8" h="485">
                    <a:moveTo>
                      <a:pt x="101" y="13"/>
                    </a:moveTo>
                    <a:lnTo>
                      <a:pt x="116" y="7"/>
                    </a:lnTo>
                    <a:lnTo>
                      <a:pt x="134" y="2"/>
                    </a:lnTo>
                    <a:lnTo>
                      <a:pt x="154" y="0"/>
                    </a:lnTo>
                    <a:lnTo>
                      <a:pt x="173" y="0"/>
                    </a:lnTo>
                    <a:lnTo>
                      <a:pt x="194" y="3"/>
                    </a:lnTo>
                    <a:lnTo>
                      <a:pt x="216" y="9"/>
                    </a:lnTo>
                    <a:lnTo>
                      <a:pt x="236" y="16"/>
                    </a:lnTo>
                    <a:lnTo>
                      <a:pt x="256" y="27"/>
                    </a:lnTo>
                    <a:lnTo>
                      <a:pt x="273" y="42"/>
                    </a:lnTo>
                    <a:lnTo>
                      <a:pt x="289" y="58"/>
                    </a:lnTo>
                    <a:lnTo>
                      <a:pt x="302" y="77"/>
                    </a:lnTo>
                    <a:lnTo>
                      <a:pt x="312" y="99"/>
                    </a:lnTo>
                    <a:lnTo>
                      <a:pt x="317" y="124"/>
                    </a:lnTo>
                    <a:lnTo>
                      <a:pt x="318" y="153"/>
                    </a:lnTo>
                    <a:lnTo>
                      <a:pt x="315" y="184"/>
                    </a:lnTo>
                    <a:lnTo>
                      <a:pt x="305" y="218"/>
                    </a:lnTo>
                    <a:lnTo>
                      <a:pt x="295" y="246"/>
                    </a:lnTo>
                    <a:lnTo>
                      <a:pt x="283" y="273"/>
                    </a:lnTo>
                    <a:lnTo>
                      <a:pt x="271" y="299"/>
                    </a:lnTo>
                    <a:lnTo>
                      <a:pt x="258" y="324"/>
                    </a:lnTo>
                    <a:lnTo>
                      <a:pt x="245" y="348"/>
                    </a:lnTo>
                    <a:lnTo>
                      <a:pt x="230" y="370"/>
                    </a:lnTo>
                    <a:lnTo>
                      <a:pt x="216" y="391"/>
                    </a:lnTo>
                    <a:lnTo>
                      <a:pt x="201" y="411"/>
                    </a:lnTo>
                    <a:lnTo>
                      <a:pt x="187" y="428"/>
                    </a:lnTo>
                    <a:lnTo>
                      <a:pt x="171" y="444"/>
                    </a:lnTo>
                    <a:lnTo>
                      <a:pt x="157" y="457"/>
                    </a:lnTo>
                    <a:lnTo>
                      <a:pt x="143" y="468"/>
                    </a:lnTo>
                    <a:lnTo>
                      <a:pt x="129" y="475"/>
                    </a:lnTo>
                    <a:lnTo>
                      <a:pt x="115" y="482"/>
                    </a:lnTo>
                    <a:lnTo>
                      <a:pt x="103" y="485"/>
                    </a:lnTo>
                    <a:lnTo>
                      <a:pt x="91" y="485"/>
                    </a:lnTo>
                    <a:lnTo>
                      <a:pt x="88" y="483"/>
                    </a:lnTo>
                    <a:lnTo>
                      <a:pt x="78" y="478"/>
                    </a:lnTo>
                    <a:lnTo>
                      <a:pt x="65" y="468"/>
                    </a:lnTo>
                    <a:lnTo>
                      <a:pt x="50" y="453"/>
                    </a:lnTo>
                    <a:lnTo>
                      <a:pt x="33" y="435"/>
                    </a:lnTo>
                    <a:lnTo>
                      <a:pt x="19" y="409"/>
                    </a:lnTo>
                    <a:lnTo>
                      <a:pt x="8" y="380"/>
                    </a:lnTo>
                    <a:lnTo>
                      <a:pt x="1" y="344"/>
                    </a:lnTo>
                    <a:lnTo>
                      <a:pt x="0" y="301"/>
                    </a:lnTo>
                    <a:lnTo>
                      <a:pt x="2" y="254"/>
                    </a:lnTo>
                    <a:lnTo>
                      <a:pt x="9" y="204"/>
                    </a:lnTo>
                    <a:lnTo>
                      <a:pt x="20" y="155"/>
                    </a:lnTo>
                    <a:lnTo>
                      <a:pt x="34" y="110"/>
                    </a:lnTo>
                    <a:lnTo>
                      <a:pt x="53" y="68"/>
                    </a:lnTo>
                    <a:lnTo>
                      <a:pt x="75" y="35"/>
                    </a:lnTo>
                    <a:lnTo>
                      <a:pt x="101" y="13"/>
                    </a:lnTo>
                    <a:close/>
                  </a:path>
                </a:pathLst>
              </a:custGeom>
              <a:solidFill>
                <a:srgbClr val="CCA38C"/>
              </a:solidFill>
              <a:ln w="9525">
                <a:noFill/>
                <a:round/>
                <a:headEnd/>
                <a:tailEnd/>
              </a:ln>
            </p:spPr>
            <p:txBody>
              <a:bodyPr/>
              <a:lstStyle/>
              <a:p>
                <a:endParaRPr lang="zh-CN" altLang="en-US"/>
              </a:p>
            </p:txBody>
          </p:sp>
          <p:sp>
            <p:nvSpPr>
              <p:cNvPr id="55373" name="Freeform 39"/>
              <p:cNvSpPr>
                <a:spLocks/>
              </p:cNvSpPr>
              <p:nvPr/>
            </p:nvSpPr>
            <p:spPr bwMode="auto">
              <a:xfrm>
                <a:off x="719" y="2074"/>
                <a:ext cx="58" cy="91"/>
              </a:xfrm>
              <a:custGeom>
                <a:avLst/>
                <a:gdLst>
                  <a:gd name="T0" fmla="*/ 1 w 292"/>
                  <a:gd name="T1" fmla="*/ 0 h 455"/>
                  <a:gd name="T2" fmla="*/ 1 w 292"/>
                  <a:gd name="T3" fmla="*/ 0 h 455"/>
                  <a:gd name="T4" fmla="*/ 1 w 292"/>
                  <a:gd name="T5" fmla="*/ 0 h 455"/>
                  <a:gd name="T6" fmla="*/ 1 w 292"/>
                  <a:gd name="T7" fmla="*/ 0 h 455"/>
                  <a:gd name="T8" fmla="*/ 1 w 292"/>
                  <a:gd name="T9" fmla="*/ 0 h 455"/>
                  <a:gd name="T10" fmla="*/ 1 w 292"/>
                  <a:gd name="T11" fmla="*/ 0 h 455"/>
                  <a:gd name="T12" fmla="*/ 2 w 292"/>
                  <a:gd name="T13" fmla="*/ 0 h 455"/>
                  <a:gd name="T14" fmla="*/ 2 w 292"/>
                  <a:gd name="T15" fmla="*/ 0 h 455"/>
                  <a:gd name="T16" fmla="*/ 2 w 292"/>
                  <a:gd name="T17" fmla="*/ 0 h 455"/>
                  <a:gd name="T18" fmla="*/ 2 w 292"/>
                  <a:gd name="T19" fmla="*/ 0 h 455"/>
                  <a:gd name="T20" fmla="*/ 2 w 292"/>
                  <a:gd name="T21" fmla="*/ 0 h 455"/>
                  <a:gd name="T22" fmla="*/ 2 w 292"/>
                  <a:gd name="T23" fmla="*/ 1 h 455"/>
                  <a:gd name="T24" fmla="*/ 2 w 292"/>
                  <a:gd name="T25" fmla="*/ 1 h 455"/>
                  <a:gd name="T26" fmla="*/ 2 w 292"/>
                  <a:gd name="T27" fmla="*/ 1 h 455"/>
                  <a:gd name="T28" fmla="*/ 2 w 292"/>
                  <a:gd name="T29" fmla="*/ 1 h 455"/>
                  <a:gd name="T30" fmla="*/ 2 w 292"/>
                  <a:gd name="T31" fmla="*/ 1 h 455"/>
                  <a:gd name="T32" fmla="*/ 2 w 292"/>
                  <a:gd name="T33" fmla="*/ 2 h 455"/>
                  <a:gd name="T34" fmla="*/ 2 w 292"/>
                  <a:gd name="T35" fmla="*/ 2 h 455"/>
                  <a:gd name="T36" fmla="*/ 2 w 292"/>
                  <a:gd name="T37" fmla="*/ 2 h 455"/>
                  <a:gd name="T38" fmla="*/ 2 w 292"/>
                  <a:gd name="T39" fmla="*/ 2 h 455"/>
                  <a:gd name="T40" fmla="*/ 2 w 292"/>
                  <a:gd name="T41" fmla="*/ 2 h 455"/>
                  <a:gd name="T42" fmla="*/ 2 w 292"/>
                  <a:gd name="T43" fmla="*/ 3 h 455"/>
                  <a:gd name="T44" fmla="*/ 2 w 292"/>
                  <a:gd name="T45" fmla="*/ 3 h 455"/>
                  <a:gd name="T46" fmla="*/ 2 w 292"/>
                  <a:gd name="T47" fmla="*/ 3 h 455"/>
                  <a:gd name="T48" fmla="*/ 2 w 292"/>
                  <a:gd name="T49" fmla="*/ 3 h 455"/>
                  <a:gd name="T50" fmla="*/ 1 w 292"/>
                  <a:gd name="T51" fmla="*/ 3 h 455"/>
                  <a:gd name="T52" fmla="*/ 1 w 292"/>
                  <a:gd name="T53" fmla="*/ 3 h 455"/>
                  <a:gd name="T54" fmla="*/ 1 w 292"/>
                  <a:gd name="T55" fmla="*/ 3 h 455"/>
                  <a:gd name="T56" fmla="*/ 1 w 292"/>
                  <a:gd name="T57" fmla="*/ 4 h 455"/>
                  <a:gd name="T58" fmla="*/ 1 w 292"/>
                  <a:gd name="T59" fmla="*/ 4 h 455"/>
                  <a:gd name="T60" fmla="*/ 1 w 292"/>
                  <a:gd name="T61" fmla="*/ 4 h 455"/>
                  <a:gd name="T62" fmla="*/ 1 w 292"/>
                  <a:gd name="T63" fmla="*/ 4 h 455"/>
                  <a:gd name="T64" fmla="*/ 1 w 292"/>
                  <a:gd name="T65" fmla="*/ 4 h 455"/>
                  <a:gd name="T66" fmla="*/ 1 w 292"/>
                  <a:gd name="T67" fmla="*/ 4 h 455"/>
                  <a:gd name="T68" fmla="*/ 1 w 292"/>
                  <a:gd name="T69" fmla="*/ 4 h 455"/>
                  <a:gd name="T70" fmla="*/ 0 w 292"/>
                  <a:gd name="T71" fmla="*/ 4 h 455"/>
                  <a:gd name="T72" fmla="*/ 0 w 292"/>
                  <a:gd name="T73" fmla="*/ 3 h 455"/>
                  <a:gd name="T74" fmla="*/ 0 w 292"/>
                  <a:gd name="T75" fmla="*/ 3 h 455"/>
                  <a:gd name="T76" fmla="*/ 0 w 292"/>
                  <a:gd name="T77" fmla="*/ 3 h 455"/>
                  <a:gd name="T78" fmla="*/ 0 w 292"/>
                  <a:gd name="T79" fmla="*/ 3 h 455"/>
                  <a:gd name="T80" fmla="*/ 0 w 292"/>
                  <a:gd name="T81" fmla="*/ 3 h 455"/>
                  <a:gd name="T82" fmla="*/ 0 w 292"/>
                  <a:gd name="T83" fmla="*/ 2 h 455"/>
                  <a:gd name="T84" fmla="*/ 0 w 292"/>
                  <a:gd name="T85" fmla="*/ 2 h 455"/>
                  <a:gd name="T86" fmla="*/ 0 w 292"/>
                  <a:gd name="T87" fmla="*/ 2 h 455"/>
                  <a:gd name="T88" fmla="*/ 0 w 292"/>
                  <a:gd name="T89" fmla="*/ 1 h 455"/>
                  <a:gd name="T90" fmla="*/ 0 w 292"/>
                  <a:gd name="T91" fmla="*/ 1 h 455"/>
                  <a:gd name="T92" fmla="*/ 0 w 292"/>
                  <a:gd name="T93" fmla="*/ 1 h 455"/>
                  <a:gd name="T94" fmla="*/ 1 w 292"/>
                  <a:gd name="T95" fmla="*/ 0 h 455"/>
                  <a:gd name="T96" fmla="*/ 1 w 292"/>
                  <a:gd name="T97" fmla="*/ 0 h 45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92"/>
                  <a:gd name="T148" fmla="*/ 0 h 455"/>
                  <a:gd name="T149" fmla="*/ 292 w 292"/>
                  <a:gd name="T150" fmla="*/ 455 h 45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92" h="455">
                    <a:moveTo>
                      <a:pt x="94" y="13"/>
                    </a:moveTo>
                    <a:lnTo>
                      <a:pt x="109" y="6"/>
                    </a:lnTo>
                    <a:lnTo>
                      <a:pt x="125" y="3"/>
                    </a:lnTo>
                    <a:lnTo>
                      <a:pt x="143" y="0"/>
                    </a:lnTo>
                    <a:lnTo>
                      <a:pt x="160" y="2"/>
                    </a:lnTo>
                    <a:lnTo>
                      <a:pt x="180" y="5"/>
                    </a:lnTo>
                    <a:lnTo>
                      <a:pt x="199" y="11"/>
                    </a:lnTo>
                    <a:lnTo>
                      <a:pt x="216" y="19"/>
                    </a:lnTo>
                    <a:lnTo>
                      <a:pt x="234" y="30"/>
                    </a:lnTo>
                    <a:lnTo>
                      <a:pt x="250" y="43"/>
                    </a:lnTo>
                    <a:lnTo>
                      <a:pt x="264" y="59"/>
                    </a:lnTo>
                    <a:lnTo>
                      <a:pt x="275" y="77"/>
                    </a:lnTo>
                    <a:lnTo>
                      <a:pt x="285" y="97"/>
                    </a:lnTo>
                    <a:lnTo>
                      <a:pt x="291" y="120"/>
                    </a:lnTo>
                    <a:lnTo>
                      <a:pt x="292" y="144"/>
                    </a:lnTo>
                    <a:lnTo>
                      <a:pt x="289" y="172"/>
                    </a:lnTo>
                    <a:lnTo>
                      <a:pt x="283" y="201"/>
                    </a:lnTo>
                    <a:lnTo>
                      <a:pt x="274" y="228"/>
                    </a:lnTo>
                    <a:lnTo>
                      <a:pt x="264" y="253"/>
                    </a:lnTo>
                    <a:lnTo>
                      <a:pt x="253" y="278"/>
                    </a:lnTo>
                    <a:lnTo>
                      <a:pt x="241" y="301"/>
                    </a:lnTo>
                    <a:lnTo>
                      <a:pt x="229" y="324"/>
                    </a:lnTo>
                    <a:lnTo>
                      <a:pt x="216" y="345"/>
                    </a:lnTo>
                    <a:lnTo>
                      <a:pt x="203" y="365"/>
                    </a:lnTo>
                    <a:lnTo>
                      <a:pt x="189" y="384"/>
                    </a:lnTo>
                    <a:lnTo>
                      <a:pt x="174" y="400"/>
                    </a:lnTo>
                    <a:lnTo>
                      <a:pt x="161" y="415"/>
                    </a:lnTo>
                    <a:lnTo>
                      <a:pt x="147" y="428"/>
                    </a:lnTo>
                    <a:lnTo>
                      <a:pt x="134" y="439"/>
                    </a:lnTo>
                    <a:lnTo>
                      <a:pt x="121" y="446"/>
                    </a:lnTo>
                    <a:lnTo>
                      <a:pt x="108" y="452"/>
                    </a:lnTo>
                    <a:lnTo>
                      <a:pt x="95" y="455"/>
                    </a:lnTo>
                    <a:lnTo>
                      <a:pt x="85" y="455"/>
                    </a:lnTo>
                    <a:lnTo>
                      <a:pt x="81" y="453"/>
                    </a:lnTo>
                    <a:lnTo>
                      <a:pt x="72" y="448"/>
                    </a:lnTo>
                    <a:lnTo>
                      <a:pt x="60" y="439"/>
                    </a:lnTo>
                    <a:lnTo>
                      <a:pt x="45" y="425"/>
                    </a:lnTo>
                    <a:lnTo>
                      <a:pt x="31" y="407"/>
                    </a:lnTo>
                    <a:lnTo>
                      <a:pt x="17" y="384"/>
                    </a:lnTo>
                    <a:lnTo>
                      <a:pt x="7" y="356"/>
                    </a:lnTo>
                    <a:lnTo>
                      <a:pt x="1" y="322"/>
                    </a:lnTo>
                    <a:lnTo>
                      <a:pt x="0" y="283"/>
                    </a:lnTo>
                    <a:lnTo>
                      <a:pt x="2" y="238"/>
                    </a:lnTo>
                    <a:lnTo>
                      <a:pt x="9" y="191"/>
                    </a:lnTo>
                    <a:lnTo>
                      <a:pt x="19" y="145"/>
                    </a:lnTo>
                    <a:lnTo>
                      <a:pt x="33" y="103"/>
                    </a:lnTo>
                    <a:lnTo>
                      <a:pt x="49" y="64"/>
                    </a:lnTo>
                    <a:lnTo>
                      <a:pt x="70" y="33"/>
                    </a:lnTo>
                    <a:lnTo>
                      <a:pt x="94" y="13"/>
                    </a:lnTo>
                    <a:close/>
                  </a:path>
                </a:pathLst>
              </a:custGeom>
              <a:solidFill>
                <a:srgbClr val="BC8C6D"/>
              </a:solidFill>
              <a:ln w="9525">
                <a:noFill/>
                <a:round/>
                <a:headEnd/>
                <a:tailEnd/>
              </a:ln>
            </p:spPr>
            <p:txBody>
              <a:bodyPr/>
              <a:lstStyle/>
              <a:p>
                <a:endParaRPr lang="zh-CN" altLang="en-US"/>
              </a:p>
            </p:txBody>
          </p:sp>
          <p:sp>
            <p:nvSpPr>
              <p:cNvPr id="55374" name="Freeform 40"/>
              <p:cNvSpPr>
                <a:spLocks/>
              </p:cNvSpPr>
              <p:nvPr/>
            </p:nvSpPr>
            <p:spPr bwMode="auto">
              <a:xfrm>
                <a:off x="720" y="2078"/>
                <a:ext cx="53" cy="84"/>
              </a:xfrm>
              <a:custGeom>
                <a:avLst/>
                <a:gdLst>
                  <a:gd name="T0" fmla="*/ 1 w 266"/>
                  <a:gd name="T1" fmla="*/ 3 h 423"/>
                  <a:gd name="T2" fmla="*/ 1 w 266"/>
                  <a:gd name="T3" fmla="*/ 3 h 423"/>
                  <a:gd name="T4" fmla="*/ 1 w 266"/>
                  <a:gd name="T5" fmla="*/ 3 h 423"/>
                  <a:gd name="T6" fmla="*/ 0 w 266"/>
                  <a:gd name="T7" fmla="*/ 3 h 423"/>
                  <a:gd name="T8" fmla="*/ 0 w 266"/>
                  <a:gd name="T9" fmla="*/ 3 h 423"/>
                  <a:gd name="T10" fmla="*/ 0 w 266"/>
                  <a:gd name="T11" fmla="*/ 3 h 423"/>
                  <a:gd name="T12" fmla="*/ 0 w 266"/>
                  <a:gd name="T13" fmla="*/ 3 h 423"/>
                  <a:gd name="T14" fmla="*/ 0 w 266"/>
                  <a:gd name="T15" fmla="*/ 3 h 423"/>
                  <a:gd name="T16" fmla="*/ 0 w 266"/>
                  <a:gd name="T17" fmla="*/ 2 h 423"/>
                  <a:gd name="T18" fmla="*/ 0 w 266"/>
                  <a:gd name="T19" fmla="*/ 2 h 423"/>
                  <a:gd name="T20" fmla="*/ 0 w 266"/>
                  <a:gd name="T21" fmla="*/ 2 h 423"/>
                  <a:gd name="T22" fmla="*/ 0 w 266"/>
                  <a:gd name="T23" fmla="*/ 1 h 423"/>
                  <a:gd name="T24" fmla="*/ 0 w 266"/>
                  <a:gd name="T25" fmla="*/ 1 h 423"/>
                  <a:gd name="T26" fmla="*/ 0 w 266"/>
                  <a:gd name="T27" fmla="*/ 1 h 423"/>
                  <a:gd name="T28" fmla="*/ 0 w 266"/>
                  <a:gd name="T29" fmla="*/ 0 h 423"/>
                  <a:gd name="T30" fmla="*/ 1 w 266"/>
                  <a:gd name="T31" fmla="*/ 0 h 423"/>
                  <a:gd name="T32" fmla="*/ 1 w 266"/>
                  <a:gd name="T33" fmla="*/ 0 h 423"/>
                  <a:gd name="T34" fmla="*/ 1 w 266"/>
                  <a:gd name="T35" fmla="*/ 0 h 423"/>
                  <a:gd name="T36" fmla="*/ 1 w 266"/>
                  <a:gd name="T37" fmla="*/ 0 h 423"/>
                  <a:gd name="T38" fmla="*/ 1 w 266"/>
                  <a:gd name="T39" fmla="*/ 0 h 423"/>
                  <a:gd name="T40" fmla="*/ 1 w 266"/>
                  <a:gd name="T41" fmla="*/ 0 h 423"/>
                  <a:gd name="T42" fmla="*/ 1 w 266"/>
                  <a:gd name="T43" fmla="*/ 0 h 423"/>
                  <a:gd name="T44" fmla="*/ 1 w 266"/>
                  <a:gd name="T45" fmla="*/ 0 h 423"/>
                  <a:gd name="T46" fmla="*/ 2 w 266"/>
                  <a:gd name="T47" fmla="*/ 0 h 423"/>
                  <a:gd name="T48" fmla="*/ 2 w 266"/>
                  <a:gd name="T49" fmla="*/ 0 h 423"/>
                  <a:gd name="T50" fmla="*/ 2 w 266"/>
                  <a:gd name="T51" fmla="*/ 0 h 423"/>
                  <a:gd name="T52" fmla="*/ 2 w 266"/>
                  <a:gd name="T53" fmla="*/ 0 h 423"/>
                  <a:gd name="T54" fmla="*/ 2 w 266"/>
                  <a:gd name="T55" fmla="*/ 1 h 423"/>
                  <a:gd name="T56" fmla="*/ 2 w 266"/>
                  <a:gd name="T57" fmla="*/ 1 h 423"/>
                  <a:gd name="T58" fmla="*/ 2 w 266"/>
                  <a:gd name="T59" fmla="*/ 1 h 423"/>
                  <a:gd name="T60" fmla="*/ 2 w 266"/>
                  <a:gd name="T61" fmla="*/ 1 h 423"/>
                  <a:gd name="T62" fmla="*/ 2 w 266"/>
                  <a:gd name="T63" fmla="*/ 1 h 423"/>
                  <a:gd name="T64" fmla="*/ 2 w 266"/>
                  <a:gd name="T65" fmla="*/ 1 h 423"/>
                  <a:gd name="T66" fmla="*/ 2 w 266"/>
                  <a:gd name="T67" fmla="*/ 2 h 423"/>
                  <a:gd name="T68" fmla="*/ 2 w 266"/>
                  <a:gd name="T69" fmla="*/ 2 h 423"/>
                  <a:gd name="T70" fmla="*/ 2 w 266"/>
                  <a:gd name="T71" fmla="*/ 2 h 423"/>
                  <a:gd name="T72" fmla="*/ 2 w 266"/>
                  <a:gd name="T73" fmla="*/ 2 h 423"/>
                  <a:gd name="T74" fmla="*/ 2 w 266"/>
                  <a:gd name="T75" fmla="*/ 2 h 423"/>
                  <a:gd name="T76" fmla="*/ 2 w 266"/>
                  <a:gd name="T77" fmla="*/ 3 h 423"/>
                  <a:gd name="T78" fmla="*/ 2 w 266"/>
                  <a:gd name="T79" fmla="*/ 3 h 423"/>
                  <a:gd name="T80" fmla="*/ 1 w 266"/>
                  <a:gd name="T81" fmla="*/ 3 h 423"/>
                  <a:gd name="T82" fmla="*/ 1 w 266"/>
                  <a:gd name="T83" fmla="*/ 3 h 423"/>
                  <a:gd name="T84" fmla="*/ 1 w 266"/>
                  <a:gd name="T85" fmla="*/ 3 h 423"/>
                  <a:gd name="T86" fmla="*/ 1 w 266"/>
                  <a:gd name="T87" fmla="*/ 3 h 423"/>
                  <a:gd name="T88" fmla="*/ 1 w 266"/>
                  <a:gd name="T89" fmla="*/ 3 h 423"/>
                  <a:gd name="T90" fmla="*/ 1 w 266"/>
                  <a:gd name="T91" fmla="*/ 3 h 423"/>
                  <a:gd name="T92" fmla="*/ 1 w 266"/>
                  <a:gd name="T93" fmla="*/ 3 h 423"/>
                  <a:gd name="T94" fmla="*/ 1 w 266"/>
                  <a:gd name="T95" fmla="*/ 3 h 423"/>
                  <a:gd name="T96" fmla="*/ 1 w 266"/>
                  <a:gd name="T97" fmla="*/ 3 h 42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66"/>
                  <a:gd name="T148" fmla="*/ 0 h 423"/>
                  <a:gd name="T149" fmla="*/ 266 w 266"/>
                  <a:gd name="T150" fmla="*/ 423 h 42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66" h="423">
                    <a:moveTo>
                      <a:pt x="79" y="423"/>
                    </a:moveTo>
                    <a:lnTo>
                      <a:pt x="75" y="422"/>
                    </a:lnTo>
                    <a:lnTo>
                      <a:pt x="68" y="416"/>
                    </a:lnTo>
                    <a:lnTo>
                      <a:pt x="56" y="407"/>
                    </a:lnTo>
                    <a:lnTo>
                      <a:pt x="43" y="395"/>
                    </a:lnTo>
                    <a:lnTo>
                      <a:pt x="28" y="378"/>
                    </a:lnTo>
                    <a:lnTo>
                      <a:pt x="16" y="357"/>
                    </a:lnTo>
                    <a:lnTo>
                      <a:pt x="6" y="330"/>
                    </a:lnTo>
                    <a:lnTo>
                      <a:pt x="1" y="299"/>
                    </a:lnTo>
                    <a:lnTo>
                      <a:pt x="0" y="261"/>
                    </a:lnTo>
                    <a:lnTo>
                      <a:pt x="2" y="220"/>
                    </a:lnTo>
                    <a:lnTo>
                      <a:pt x="9" y="177"/>
                    </a:lnTo>
                    <a:lnTo>
                      <a:pt x="17" y="134"/>
                    </a:lnTo>
                    <a:lnTo>
                      <a:pt x="31" y="93"/>
                    </a:lnTo>
                    <a:lnTo>
                      <a:pt x="47" y="58"/>
                    </a:lnTo>
                    <a:lnTo>
                      <a:pt x="66" y="30"/>
                    </a:lnTo>
                    <a:lnTo>
                      <a:pt x="89" y="10"/>
                    </a:lnTo>
                    <a:lnTo>
                      <a:pt x="102" y="4"/>
                    </a:lnTo>
                    <a:lnTo>
                      <a:pt x="116" y="1"/>
                    </a:lnTo>
                    <a:lnTo>
                      <a:pt x="131" y="0"/>
                    </a:lnTo>
                    <a:lnTo>
                      <a:pt x="148" y="1"/>
                    </a:lnTo>
                    <a:lnTo>
                      <a:pt x="164" y="5"/>
                    </a:lnTo>
                    <a:lnTo>
                      <a:pt x="181" y="12"/>
                    </a:lnTo>
                    <a:lnTo>
                      <a:pt x="197" y="20"/>
                    </a:lnTo>
                    <a:lnTo>
                      <a:pt x="212" y="31"/>
                    </a:lnTo>
                    <a:lnTo>
                      <a:pt x="226" y="43"/>
                    </a:lnTo>
                    <a:lnTo>
                      <a:pt x="239" y="57"/>
                    </a:lnTo>
                    <a:lnTo>
                      <a:pt x="250" y="74"/>
                    </a:lnTo>
                    <a:lnTo>
                      <a:pt x="257" y="92"/>
                    </a:lnTo>
                    <a:lnTo>
                      <a:pt x="263" y="112"/>
                    </a:lnTo>
                    <a:lnTo>
                      <a:pt x="266" y="134"/>
                    </a:lnTo>
                    <a:lnTo>
                      <a:pt x="265" y="157"/>
                    </a:lnTo>
                    <a:lnTo>
                      <a:pt x="261" y="181"/>
                    </a:lnTo>
                    <a:lnTo>
                      <a:pt x="253" y="206"/>
                    </a:lnTo>
                    <a:lnTo>
                      <a:pt x="245" y="231"/>
                    </a:lnTo>
                    <a:lnTo>
                      <a:pt x="235" y="254"/>
                    </a:lnTo>
                    <a:lnTo>
                      <a:pt x="224" y="277"/>
                    </a:lnTo>
                    <a:lnTo>
                      <a:pt x="214" y="299"/>
                    </a:lnTo>
                    <a:lnTo>
                      <a:pt x="201" y="318"/>
                    </a:lnTo>
                    <a:lnTo>
                      <a:pt x="189" y="337"/>
                    </a:lnTo>
                    <a:lnTo>
                      <a:pt x="176" y="355"/>
                    </a:lnTo>
                    <a:lnTo>
                      <a:pt x="164" y="370"/>
                    </a:lnTo>
                    <a:lnTo>
                      <a:pt x="151" y="384"/>
                    </a:lnTo>
                    <a:lnTo>
                      <a:pt x="138" y="396"/>
                    </a:lnTo>
                    <a:lnTo>
                      <a:pt x="125" y="406"/>
                    </a:lnTo>
                    <a:lnTo>
                      <a:pt x="113" y="414"/>
                    </a:lnTo>
                    <a:lnTo>
                      <a:pt x="101" y="419"/>
                    </a:lnTo>
                    <a:lnTo>
                      <a:pt x="90" y="423"/>
                    </a:lnTo>
                    <a:lnTo>
                      <a:pt x="79" y="423"/>
                    </a:lnTo>
                    <a:close/>
                  </a:path>
                </a:pathLst>
              </a:custGeom>
              <a:solidFill>
                <a:srgbClr val="AF7551"/>
              </a:solidFill>
              <a:ln w="9525">
                <a:noFill/>
                <a:round/>
                <a:headEnd/>
                <a:tailEnd/>
              </a:ln>
            </p:spPr>
            <p:txBody>
              <a:bodyPr/>
              <a:lstStyle/>
              <a:p>
                <a:endParaRPr lang="zh-CN" altLang="en-US"/>
              </a:p>
            </p:txBody>
          </p:sp>
          <p:sp>
            <p:nvSpPr>
              <p:cNvPr id="55375" name="Freeform 41"/>
              <p:cNvSpPr>
                <a:spLocks/>
              </p:cNvSpPr>
              <p:nvPr/>
            </p:nvSpPr>
            <p:spPr bwMode="auto">
              <a:xfrm>
                <a:off x="784" y="2070"/>
                <a:ext cx="10" cy="33"/>
              </a:xfrm>
              <a:custGeom>
                <a:avLst/>
                <a:gdLst>
                  <a:gd name="T0" fmla="*/ 0 w 53"/>
                  <a:gd name="T1" fmla="*/ 1 h 167"/>
                  <a:gd name="T2" fmla="*/ 0 w 53"/>
                  <a:gd name="T3" fmla="*/ 1 h 167"/>
                  <a:gd name="T4" fmla="*/ 0 w 53"/>
                  <a:gd name="T5" fmla="*/ 1 h 167"/>
                  <a:gd name="T6" fmla="*/ 0 w 53"/>
                  <a:gd name="T7" fmla="*/ 1 h 167"/>
                  <a:gd name="T8" fmla="*/ 0 w 53"/>
                  <a:gd name="T9" fmla="*/ 1 h 167"/>
                  <a:gd name="T10" fmla="*/ 0 w 53"/>
                  <a:gd name="T11" fmla="*/ 1 h 167"/>
                  <a:gd name="T12" fmla="*/ 0 w 53"/>
                  <a:gd name="T13" fmla="*/ 1 h 167"/>
                  <a:gd name="T14" fmla="*/ 0 w 53"/>
                  <a:gd name="T15" fmla="*/ 1 h 167"/>
                  <a:gd name="T16" fmla="*/ 0 w 53"/>
                  <a:gd name="T17" fmla="*/ 0 h 167"/>
                  <a:gd name="T18" fmla="*/ 0 w 53"/>
                  <a:gd name="T19" fmla="*/ 0 h 167"/>
                  <a:gd name="T20" fmla="*/ 0 w 53"/>
                  <a:gd name="T21" fmla="*/ 0 h 167"/>
                  <a:gd name="T22" fmla="*/ 0 w 53"/>
                  <a:gd name="T23" fmla="*/ 0 h 167"/>
                  <a:gd name="T24" fmla="*/ 0 w 53"/>
                  <a:gd name="T25" fmla="*/ 0 h 167"/>
                  <a:gd name="T26" fmla="*/ 0 w 53"/>
                  <a:gd name="T27" fmla="*/ 0 h 167"/>
                  <a:gd name="T28" fmla="*/ 0 w 53"/>
                  <a:gd name="T29" fmla="*/ 0 h 167"/>
                  <a:gd name="T30" fmla="*/ 0 w 53"/>
                  <a:gd name="T31" fmla="*/ 0 h 167"/>
                  <a:gd name="T32" fmla="*/ 0 w 53"/>
                  <a:gd name="T33" fmla="*/ 1 h 167"/>
                  <a:gd name="T34" fmla="*/ 0 w 53"/>
                  <a:gd name="T35" fmla="*/ 1 h 167"/>
                  <a:gd name="T36" fmla="*/ 0 w 53"/>
                  <a:gd name="T37" fmla="*/ 1 h 167"/>
                  <a:gd name="T38" fmla="*/ 0 w 53"/>
                  <a:gd name="T39" fmla="*/ 1 h 167"/>
                  <a:gd name="T40" fmla="*/ 0 w 53"/>
                  <a:gd name="T41" fmla="*/ 1 h 1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3"/>
                  <a:gd name="T64" fmla="*/ 0 h 167"/>
                  <a:gd name="T65" fmla="*/ 53 w 53"/>
                  <a:gd name="T66" fmla="*/ 167 h 1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3" h="167">
                    <a:moveTo>
                      <a:pt x="1" y="163"/>
                    </a:moveTo>
                    <a:lnTo>
                      <a:pt x="0" y="164"/>
                    </a:lnTo>
                    <a:lnTo>
                      <a:pt x="1" y="166"/>
                    </a:lnTo>
                    <a:lnTo>
                      <a:pt x="2" y="167"/>
                    </a:lnTo>
                    <a:lnTo>
                      <a:pt x="3" y="167"/>
                    </a:lnTo>
                    <a:lnTo>
                      <a:pt x="26" y="143"/>
                    </a:lnTo>
                    <a:lnTo>
                      <a:pt x="41" y="117"/>
                    </a:lnTo>
                    <a:lnTo>
                      <a:pt x="50" y="89"/>
                    </a:lnTo>
                    <a:lnTo>
                      <a:pt x="53" y="62"/>
                    </a:lnTo>
                    <a:lnTo>
                      <a:pt x="53" y="38"/>
                    </a:lnTo>
                    <a:lnTo>
                      <a:pt x="52" y="18"/>
                    </a:lnTo>
                    <a:lnTo>
                      <a:pt x="50" y="5"/>
                    </a:lnTo>
                    <a:lnTo>
                      <a:pt x="49" y="0"/>
                    </a:lnTo>
                    <a:lnTo>
                      <a:pt x="49" y="6"/>
                    </a:lnTo>
                    <a:lnTo>
                      <a:pt x="49" y="20"/>
                    </a:lnTo>
                    <a:lnTo>
                      <a:pt x="49" y="42"/>
                    </a:lnTo>
                    <a:lnTo>
                      <a:pt x="46" y="68"/>
                    </a:lnTo>
                    <a:lnTo>
                      <a:pt x="40" y="96"/>
                    </a:lnTo>
                    <a:lnTo>
                      <a:pt x="31" y="122"/>
                    </a:lnTo>
                    <a:lnTo>
                      <a:pt x="19" y="145"/>
                    </a:lnTo>
                    <a:lnTo>
                      <a:pt x="1" y="163"/>
                    </a:lnTo>
                    <a:close/>
                  </a:path>
                </a:pathLst>
              </a:custGeom>
              <a:solidFill>
                <a:srgbClr val="140000"/>
              </a:solidFill>
              <a:ln w="9525">
                <a:noFill/>
                <a:round/>
                <a:headEnd/>
                <a:tailEnd/>
              </a:ln>
            </p:spPr>
            <p:txBody>
              <a:bodyPr/>
              <a:lstStyle/>
              <a:p>
                <a:endParaRPr lang="zh-CN" altLang="en-US"/>
              </a:p>
            </p:txBody>
          </p:sp>
          <p:sp>
            <p:nvSpPr>
              <p:cNvPr id="55376" name="Freeform 42"/>
              <p:cNvSpPr>
                <a:spLocks/>
              </p:cNvSpPr>
              <p:nvPr/>
            </p:nvSpPr>
            <p:spPr bwMode="auto">
              <a:xfrm>
                <a:off x="737" y="2099"/>
                <a:ext cx="24" cy="6"/>
              </a:xfrm>
              <a:custGeom>
                <a:avLst/>
                <a:gdLst>
                  <a:gd name="T0" fmla="*/ 0 w 122"/>
                  <a:gd name="T1" fmla="*/ 0 h 32"/>
                  <a:gd name="T2" fmla="*/ 0 w 122"/>
                  <a:gd name="T3" fmla="*/ 0 h 32"/>
                  <a:gd name="T4" fmla="*/ 0 w 122"/>
                  <a:gd name="T5" fmla="*/ 0 h 32"/>
                  <a:gd name="T6" fmla="*/ 0 w 122"/>
                  <a:gd name="T7" fmla="*/ 0 h 32"/>
                  <a:gd name="T8" fmla="*/ 0 w 122"/>
                  <a:gd name="T9" fmla="*/ 0 h 32"/>
                  <a:gd name="T10" fmla="*/ 0 w 122"/>
                  <a:gd name="T11" fmla="*/ 0 h 32"/>
                  <a:gd name="T12" fmla="*/ 0 w 122"/>
                  <a:gd name="T13" fmla="*/ 0 h 32"/>
                  <a:gd name="T14" fmla="*/ 1 w 122"/>
                  <a:gd name="T15" fmla="*/ 0 h 32"/>
                  <a:gd name="T16" fmla="*/ 1 w 122"/>
                  <a:gd name="T17" fmla="*/ 0 h 32"/>
                  <a:gd name="T18" fmla="*/ 1 w 122"/>
                  <a:gd name="T19" fmla="*/ 0 h 32"/>
                  <a:gd name="T20" fmla="*/ 1 w 122"/>
                  <a:gd name="T21" fmla="*/ 0 h 32"/>
                  <a:gd name="T22" fmla="*/ 1 w 122"/>
                  <a:gd name="T23" fmla="*/ 0 h 32"/>
                  <a:gd name="T24" fmla="*/ 1 w 122"/>
                  <a:gd name="T25" fmla="*/ 0 h 32"/>
                  <a:gd name="T26" fmla="*/ 1 w 122"/>
                  <a:gd name="T27" fmla="*/ 0 h 32"/>
                  <a:gd name="T28" fmla="*/ 1 w 122"/>
                  <a:gd name="T29" fmla="*/ 0 h 32"/>
                  <a:gd name="T30" fmla="*/ 1 w 122"/>
                  <a:gd name="T31" fmla="*/ 0 h 32"/>
                  <a:gd name="T32" fmla="*/ 1 w 122"/>
                  <a:gd name="T33" fmla="*/ 0 h 32"/>
                  <a:gd name="T34" fmla="*/ 0 w 122"/>
                  <a:gd name="T35" fmla="*/ 0 h 32"/>
                  <a:gd name="T36" fmla="*/ 0 w 122"/>
                  <a:gd name="T37" fmla="*/ 0 h 32"/>
                  <a:gd name="T38" fmla="*/ 0 w 122"/>
                  <a:gd name="T39" fmla="*/ 0 h 32"/>
                  <a:gd name="T40" fmla="*/ 0 w 122"/>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22"/>
                  <a:gd name="T64" fmla="*/ 0 h 32"/>
                  <a:gd name="T65" fmla="*/ 122 w 122"/>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22" h="32">
                    <a:moveTo>
                      <a:pt x="13" y="3"/>
                    </a:moveTo>
                    <a:lnTo>
                      <a:pt x="2" y="0"/>
                    </a:lnTo>
                    <a:lnTo>
                      <a:pt x="0" y="3"/>
                    </a:lnTo>
                    <a:lnTo>
                      <a:pt x="2" y="8"/>
                    </a:lnTo>
                    <a:lnTo>
                      <a:pt x="7" y="11"/>
                    </a:lnTo>
                    <a:lnTo>
                      <a:pt x="31" y="25"/>
                    </a:lnTo>
                    <a:lnTo>
                      <a:pt x="53" y="31"/>
                    </a:lnTo>
                    <a:lnTo>
                      <a:pt x="73" y="32"/>
                    </a:lnTo>
                    <a:lnTo>
                      <a:pt x="89" y="29"/>
                    </a:lnTo>
                    <a:lnTo>
                      <a:pt x="103" y="25"/>
                    </a:lnTo>
                    <a:lnTo>
                      <a:pt x="113" y="19"/>
                    </a:lnTo>
                    <a:lnTo>
                      <a:pt x="120" y="15"/>
                    </a:lnTo>
                    <a:lnTo>
                      <a:pt x="122" y="12"/>
                    </a:lnTo>
                    <a:lnTo>
                      <a:pt x="119" y="12"/>
                    </a:lnTo>
                    <a:lnTo>
                      <a:pt x="110" y="12"/>
                    </a:lnTo>
                    <a:lnTo>
                      <a:pt x="97" y="12"/>
                    </a:lnTo>
                    <a:lnTo>
                      <a:pt x="81" y="12"/>
                    </a:lnTo>
                    <a:lnTo>
                      <a:pt x="63" y="11"/>
                    </a:lnTo>
                    <a:lnTo>
                      <a:pt x="45" y="9"/>
                    </a:lnTo>
                    <a:lnTo>
                      <a:pt x="28" y="7"/>
                    </a:lnTo>
                    <a:lnTo>
                      <a:pt x="13" y="3"/>
                    </a:lnTo>
                    <a:close/>
                  </a:path>
                </a:pathLst>
              </a:custGeom>
              <a:solidFill>
                <a:srgbClr val="140000"/>
              </a:solidFill>
              <a:ln w="9525">
                <a:noFill/>
                <a:round/>
                <a:headEnd/>
                <a:tailEnd/>
              </a:ln>
            </p:spPr>
            <p:txBody>
              <a:bodyPr/>
              <a:lstStyle/>
              <a:p>
                <a:endParaRPr lang="zh-CN" altLang="en-US"/>
              </a:p>
            </p:txBody>
          </p:sp>
          <p:sp>
            <p:nvSpPr>
              <p:cNvPr id="55377" name="Freeform 43"/>
              <p:cNvSpPr>
                <a:spLocks/>
              </p:cNvSpPr>
              <p:nvPr/>
            </p:nvSpPr>
            <p:spPr bwMode="auto">
              <a:xfrm>
                <a:off x="760" y="2104"/>
                <a:ext cx="27" cy="57"/>
              </a:xfrm>
              <a:custGeom>
                <a:avLst/>
                <a:gdLst>
                  <a:gd name="T0" fmla="*/ 1 w 136"/>
                  <a:gd name="T1" fmla="*/ 1 h 286"/>
                  <a:gd name="T2" fmla="*/ 1 w 136"/>
                  <a:gd name="T3" fmla="*/ 1 h 286"/>
                  <a:gd name="T4" fmla="*/ 1 w 136"/>
                  <a:gd name="T5" fmla="*/ 1 h 286"/>
                  <a:gd name="T6" fmla="*/ 1 w 136"/>
                  <a:gd name="T7" fmla="*/ 1 h 286"/>
                  <a:gd name="T8" fmla="*/ 1 w 136"/>
                  <a:gd name="T9" fmla="*/ 1 h 286"/>
                  <a:gd name="T10" fmla="*/ 1 w 136"/>
                  <a:gd name="T11" fmla="*/ 1 h 286"/>
                  <a:gd name="T12" fmla="*/ 1 w 136"/>
                  <a:gd name="T13" fmla="*/ 1 h 286"/>
                  <a:gd name="T14" fmla="*/ 1 w 136"/>
                  <a:gd name="T15" fmla="*/ 1 h 286"/>
                  <a:gd name="T16" fmla="*/ 1 w 136"/>
                  <a:gd name="T17" fmla="*/ 1 h 286"/>
                  <a:gd name="T18" fmla="*/ 1 w 136"/>
                  <a:gd name="T19" fmla="*/ 1 h 286"/>
                  <a:gd name="T20" fmla="*/ 0 w 136"/>
                  <a:gd name="T21" fmla="*/ 1 h 286"/>
                  <a:gd name="T22" fmla="*/ 0 w 136"/>
                  <a:gd name="T23" fmla="*/ 1 h 286"/>
                  <a:gd name="T24" fmla="*/ 0 w 136"/>
                  <a:gd name="T25" fmla="*/ 1 h 286"/>
                  <a:gd name="T26" fmla="*/ 0 w 136"/>
                  <a:gd name="T27" fmla="*/ 2 h 286"/>
                  <a:gd name="T28" fmla="*/ 0 w 136"/>
                  <a:gd name="T29" fmla="*/ 2 h 286"/>
                  <a:gd name="T30" fmla="*/ 0 w 136"/>
                  <a:gd name="T31" fmla="*/ 2 h 286"/>
                  <a:gd name="T32" fmla="*/ 0 w 136"/>
                  <a:gd name="T33" fmla="*/ 2 h 286"/>
                  <a:gd name="T34" fmla="*/ 0 w 136"/>
                  <a:gd name="T35" fmla="*/ 2 h 286"/>
                  <a:gd name="T36" fmla="*/ 0 w 136"/>
                  <a:gd name="T37" fmla="*/ 2 h 286"/>
                  <a:gd name="T38" fmla="*/ 0 w 136"/>
                  <a:gd name="T39" fmla="*/ 2 h 286"/>
                  <a:gd name="T40" fmla="*/ 0 w 136"/>
                  <a:gd name="T41" fmla="*/ 2 h 286"/>
                  <a:gd name="T42" fmla="*/ 0 w 136"/>
                  <a:gd name="T43" fmla="*/ 2 h 286"/>
                  <a:gd name="T44" fmla="*/ 0 w 136"/>
                  <a:gd name="T45" fmla="*/ 2 h 286"/>
                  <a:gd name="T46" fmla="*/ 0 w 136"/>
                  <a:gd name="T47" fmla="*/ 2 h 286"/>
                  <a:gd name="T48" fmla="*/ 0 w 136"/>
                  <a:gd name="T49" fmla="*/ 2 h 286"/>
                  <a:gd name="T50" fmla="*/ 0 w 136"/>
                  <a:gd name="T51" fmla="*/ 2 h 286"/>
                  <a:gd name="T52" fmla="*/ 0 w 136"/>
                  <a:gd name="T53" fmla="*/ 2 h 286"/>
                  <a:gd name="T54" fmla="*/ 0 w 136"/>
                  <a:gd name="T55" fmla="*/ 2 h 286"/>
                  <a:gd name="T56" fmla="*/ 0 w 136"/>
                  <a:gd name="T57" fmla="*/ 2 h 286"/>
                  <a:gd name="T58" fmla="*/ 0 w 136"/>
                  <a:gd name="T59" fmla="*/ 2 h 286"/>
                  <a:gd name="T60" fmla="*/ 0 w 136"/>
                  <a:gd name="T61" fmla="*/ 2 h 286"/>
                  <a:gd name="T62" fmla="*/ 1 w 136"/>
                  <a:gd name="T63" fmla="*/ 1 h 286"/>
                  <a:gd name="T64" fmla="*/ 1 w 136"/>
                  <a:gd name="T65" fmla="*/ 1 h 286"/>
                  <a:gd name="T66" fmla="*/ 1 w 136"/>
                  <a:gd name="T67" fmla="*/ 1 h 286"/>
                  <a:gd name="T68" fmla="*/ 1 w 136"/>
                  <a:gd name="T69" fmla="*/ 1 h 286"/>
                  <a:gd name="T70" fmla="*/ 1 w 136"/>
                  <a:gd name="T71" fmla="*/ 1 h 286"/>
                  <a:gd name="T72" fmla="*/ 1 w 136"/>
                  <a:gd name="T73" fmla="*/ 1 h 286"/>
                  <a:gd name="T74" fmla="*/ 1 w 136"/>
                  <a:gd name="T75" fmla="*/ 1 h 286"/>
                  <a:gd name="T76" fmla="*/ 1 w 136"/>
                  <a:gd name="T77" fmla="*/ 1 h 286"/>
                  <a:gd name="T78" fmla="*/ 1 w 136"/>
                  <a:gd name="T79" fmla="*/ 1 h 286"/>
                  <a:gd name="T80" fmla="*/ 1 w 136"/>
                  <a:gd name="T81" fmla="*/ 1 h 286"/>
                  <a:gd name="T82" fmla="*/ 1 w 136"/>
                  <a:gd name="T83" fmla="*/ 0 h 286"/>
                  <a:gd name="T84" fmla="*/ 1 w 136"/>
                  <a:gd name="T85" fmla="*/ 0 h 286"/>
                  <a:gd name="T86" fmla="*/ 1 w 136"/>
                  <a:gd name="T87" fmla="*/ 0 h 286"/>
                  <a:gd name="T88" fmla="*/ 1 w 136"/>
                  <a:gd name="T89" fmla="*/ 0 h 286"/>
                  <a:gd name="T90" fmla="*/ 1 w 136"/>
                  <a:gd name="T91" fmla="*/ 0 h 286"/>
                  <a:gd name="T92" fmla="*/ 1 w 136"/>
                  <a:gd name="T93" fmla="*/ 0 h 286"/>
                  <a:gd name="T94" fmla="*/ 1 w 136"/>
                  <a:gd name="T95" fmla="*/ 1 h 286"/>
                  <a:gd name="T96" fmla="*/ 1 w 136"/>
                  <a:gd name="T97" fmla="*/ 1 h 2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6"/>
                  <a:gd name="T148" fmla="*/ 0 h 286"/>
                  <a:gd name="T149" fmla="*/ 136 w 136"/>
                  <a:gd name="T150" fmla="*/ 286 h 2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6" h="286">
                    <a:moveTo>
                      <a:pt x="121" y="94"/>
                    </a:moveTo>
                    <a:lnTo>
                      <a:pt x="116" y="103"/>
                    </a:lnTo>
                    <a:lnTo>
                      <a:pt x="110" y="112"/>
                    </a:lnTo>
                    <a:lnTo>
                      <a:pt x="104" y="120"/>
                    </a:lnTo>
                    <a:lnTo>
                      <a:pt x="98" y="128"/>
                    </a:lnTo>
                    <a:lnTo>
                      <a:pt x="90" y="136"/>
                    </a:lnTo>
                    <a:lnTo>
                      <a:pt x="83" y="143"/>
                    </a:lnTo>
                    <a:lnTo>
                      <a:pt x="76" y="151"/>
                    </a:lnTo>
                    <a:lnTo>
                      <a:pt x="69" y="158"/>
                    </a:lnTo>
                    <a:lnTo>
                      <a:pt x="63" y="165"/>
                    </a:lnTo>
                    <a:lnTo>
                      <a:pt x="56" y="173"/>
                    </a:lnTo>
                    <a:lnTo>
                      <a:pt x="49" y="180"/>
                    </a:lnTo>
                    <a:lnTo>
                      <a:pt x="43" y="187"/>
                    </a:lnTo>
                    <a:lnTo>
                      <a:pt x="36" y="195"/>
                    </a:lnTo>
                    <a:lnTo>
                      <a:pt x="31" y="204"/>
                    </a:lnTo>
                    <a:lnTo>
                      <a:pt x="25" y="211"/>
                    </a:lnTo>
                    <a:lnTo>
                      <a:pt x="20" y="220"/>
                    </a:lnTo>
                    <a:lnTo>
                      <a:pt x="12" y="239"/>
                    </a:lnTo>
                    <a:lnTo>
                      <a:pt x="6" y="261"/>
                    </a:lnTo>
                    <a:lnTo>
                      <a:pt x="1" y="280"/>
                    </a:lnTo>
                    <a:lnTo>
                      <a:pt x="0" y="286"/>
                    </a:lnTo>
                    <a:lnTo>
                      <a:pt x="4" y="276"/>
                    </a:lnTo>
                    <a:lnTo>
                      <a:pt x="9" y="265"/>
                    </a:lnTo>
                    <a:lnTo>
                      <a:pt x="13" y="255"/>
                    </a:lnTo>
                    <a:lnTo>
                      <a:pt x="19" y="245"/>
                    </a:lnTo>
                    <a:lnTo>
                      <a:pt x="23" y="237"/>
                    </a:lnTo>
                    <a:lnTo>
                      <a:pt x="30" y="227"/>
                    </a:lnTo>
                    <a:lnTo>
                      <a:pt x="36" y="217"/>
                    </a:lnTo>
                    <a:lnTo>
                      <a:pt x="43" y="208"/>
                    </a:lnTo>
                    <a:lnTo>
                      <a:pt x="50" y="199"/>
                    </a:lnTo>
                    <a:lnTo>
                      <a:pt x="58" y="191"/>
                    </a:lnTo>
                    <a:lnTo>
                      <a:pt x="66" y="182"/>
                    </a:lnTo>
                    <a:lnTo>
                      <a:pt x="74" y="173"/>
                    </a:lnTo>
                    <a:lnTo>
                      <a:pt x="80" y="165"/>
                    </a:lnTo>
                    <a:lnTo>
                      <a:pt x="88" y="157"/>
                    </a:lnTo>
                    <a:lnTo>
                      <a:pt x="95" y="148"/>
                    </a:lnTo>
                    <a:lnTo>
                      <a:pt x="103" y="139"/>
                    </a:lnTo>
                    <a:lnTo>
                      <a:pt x="114" y="125"/>
                    </a:lnTo>
                    <a:lnTo>
                      <a:pt x="123" y="109"/>
                    </a:lnTo>
                    <a:lnTo>
                      <a:pt x="129" y="93"/>
                    </a:lnTo>
                    <a:lnTo>
                      <a:pt x="135" y="76"/>
                    </a:lnTo>
                    <a:lnTo>
                      <a:pt x="136" y="54"/>
                    </a:lnTo>
                    <a:lnTo>
                      <a:pt x="135" y="29"/>
                    </a:lnTo>
                    <a:lnTo>
                      <a:pt x="132" y="8"/>
                    </a:lnTo>
                    <a:lnTo>
                      <a:pt x="130" y="0"/>
                    </a:lnTo>
                    <a:lnTo>
                      <a:pt x="132" y="9"/>
                    </a:lnTo>
                    <a:lnTo>
                      <a:pt x="132" y="35"/>
                    </a:lnTo>
                    <a:lnTo>
                      <a:pt x="129" y="67"/>
                    </a:lnTo>
                    <a:lnTo>
                      <a:pt x="121" y="94"/>
                    </a:lnTo>
                    <a:close/>
                  </a:path>
                </a:pathLst>
              </a:custGeom>
              <a:solidFill>
                <a:srgbClr val="140000"/>
              </a:solidFill>
              <a:ln w="9525">
                <a:noFill/>
                <a:round/>
                <a:headEnd/>
                <a:tailEnd/>
              </a:ln>
            </p:spPr>
            <p:txBody>
              <a:bodyPr/>
              <a:lstStyle/>
              <a:p>
                <a:endParaRPr lang="zh-CN" altLang="en-US"/>
              </a:p>
            </p:txBody>
          </p:sp>
          <p:sp>
            <p:nvSpPr>
              <p:cNvPr id="55378" name="Freeform 44"/>
              <p:cNvSpPr>
                <a:spLocks/>
              </p:cNvSpPr>
              <p:nvPr/>
            </p:nvSpPr>
            <p:spPr bwMode="auto">
              <a:xfrm>
                <a:off x="776" y="2102"/>
                <a:ext cx="12" cy="5"/>
              </a:xfrm>
              <a:custGeom>
                <a:avLst/>
                <a:gdLst>
                  <a:gd name="T0" fmla="*/ 0 w 62"/>
                  <a:gd name="T1" fmla="*/ 0 h 25"/>
                  <a:gd name="T2" fmla="*/ 0 w 62"/>
                  <a:gd name="T3" fmla="*/ 0 h 25"/>
                  <a:gd name="T4" fmla="*/ 0 w 62"/>
                  <a:gd name="T5" fmla="*/ 0 h 25"/>
                  <a:gd name="T6" fmla="*/ 0 w 62"/>
                  <a:gd name="T7" fmla="*/ 0 h 25"/>
                  <a:gd name="T8" fmla="*/ 0 w 62"/>
                  <a:gd name="T9" fmla="*/ 0 h 25"/>
                  <a:gd name="T10" fmla="*/ 0 w 62"/>
                  <a:gd name="T11" fmla="*/ 0 h 25"/>
                  <a:gd name="T12" fmla="*/ 0 w 62"/>
                  <a:gd name="T13" fmla="*/ 0 h 25"/>
                  <a:gd name="T14" fmla="*/ 0 w 62"/>
                  <a:gd name="T15" fmla="*/ 0 h 25"/>
                  <a:gd name="T16" fmla="*/ 0 w 62"/>
                  <a:gd name="T17" fmla="*/ 0 h 25"/>
                  <a:gd name="T18" fmla="*/ 0 w 62"/>
                  <a:gd name="T19" fmla="*/ 0 h 25"/>
                  <a:gd name="T20" fmla="*/ 0 w 62"/>
                  <a:gd name="T21" fmla="*/ 0 h 25"/>
                  <a:gd name="T22" fmla="*/ 0 w 62"/>
                  <a:gd name="T23" fmla="*/ 0 h 25"/>
                  <a:gd name="T24" fmla="*/ 0 w 62"/>
                  <a:gd name="T25" fmla="*/ 0 h 25"/>
                  <a:gd name="T26" fmla="*/ 0 w 62"/>
                  <a:gd name="T27" fmla="*/ 0 h 25"/>
                  <a:gd name="T28" fmla="*/ 0 w 62"/>
                  <a:gd name="T29" fmla="*/ 0 h 25"/>
                  <a:gd name="T30" fmla="*/ 0 w 62"/>
                  <a:gd name="T31" fmla="*/ 0 h 25"/>
                  <a:gd name="T32" fmla="*/ 0 w 62"/>
                  <a:gd name="T33" fmla="*/ 0 h 25"/>
                  <a:gd name="T34" fmla="*/ 0 w 62"/>
                  <a:gd name="T35" fmla="*/ 0 h 25"/>
                  <a:gd name="T36" fmla="*/ 0 w 62"/>
                  <a:gd name="T37" fmla="*/ 0 h 25"/>
                  <a:gd name="T38" fmla="*/ 0 w 62"/>
                  <a:gd name="T39" fmla="*/ 0 h 25"/>
                  <a:gd name="T40" fmla="*/ 0 w 62"/>
                  <a:gd name="T41" fmla="*/ 0 h 25"/>
                  <a:gd name="T42" fmla="*/ 0 w 62"/>
                  <a:gd name="T43" fmla="*/ 0 h 25"/>
                  <a:gd name="T44" fmla="*/ 0 w 62"/>
                  <a:gd name="T45" fmla="*/ 0 h 25"/>
                  <a:gd name="T46" fmla="*/ 0 w 62"/>
                  <a:gd name="T47" fmla="*/ 0 h 25"/>
                  <a:gd name="T48" fmla="*/ 0 w 62"/>
                  <a:gd name="T49" fmla="*/ 0 h 2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25"/>
                  <a:gd name="T77" fmla="*/ 62 w 62"/>
                  <a:gd name="T78" fmla="*/ 25 h 2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25">
                    <a:moveTo>
                      <a:pt x="30" y="10"/>
                    </a:moveTo>
                    <a:lnTo>
                      <a:pt x="23" y="9"/>
                    </a:lnTo>
                    <a:lnTo>
                      <a:pt x="17" y="8"/>
                    </a:lnTo>
                    <a:lnTo>
                      <a:pt x="9" y="9"/>
                    </a:lnTo>
                    <a:lnTo>
                      <a:pt x="2" y="10"/>
                    </a:lnTo>
                    <a:lnTo>
                      <a:pt x="1" y="11"/>
                    </a:lnTo>
                    <a:lnTo>
                      <a:pt x="0" y="12"/>
                    </a:lnTo>
                    <a:lnTo>
                      <a:pt x="0" y="14"/>
                    </a:lnTo>
                    <a:lnTo>
                      <a:pt x="0" y="15"/>
                    </a:lnTo>
                    <a:lnTo>
                      <a:pt x="2" y="19"/>
                    </a:lnTo>
                    <a:lnTo>
                      <a:pt x="5" y="21"/>
                    </a:lnTo>
                    <a:lnTo>
                      <a:pt x="8" y="23"/>
                    </a:lnTo>
                    <a:lnTo>
                      <a:pt x="11" y="24"/>
                    </a:lnTo>
                    <a:lnTo>
                      <a:pt x="17" y="25"/>
                    </a:lnTo>
                    <a:lnTo>
                      <a:pt x="22" y="24"/>
                    </a:lnTo>
                    <a:lnTo>
                      <a:pt x="29" y="24"/>
                    </a:lnTo>
                    <a:lnTo>
                      <a:pt x="33" y="22"/>
                    </a:lnTo>
                    <a:lnTo>
                      <a:pt x="42" y="16"/>
                    </a:lnTo>
                    <a:lnTo>
                      <a:pt x="52" y="9"/>
                    </a:lnTo>
                    <a:lnTo>
                      <a:pt x="58" y="3"/>
                    </a:lnTo>
                    <a:lnTo>
                      <a:pt x="62" y="0"/>
                    </a:lnTo>
                    <a:lnTo>
                      <a:pt x="58" y="2"/>
                    </a:lnTo>
                    <a:lnTo>
                      <a:pt x="51" y="5"/>
                    </a:lnTo>
                    <a:lnTo>
                      <a:pt x="40" y="9"/>
                    </a:lnTo>
                    <a:lnTo>
                      <a:pt x="30" y="10"/>
                    </a:lnTo>
                    <a:close/>
                  </a:path>
                </a:pathLst>
              </a:custGeom>
              <a:solidFill>
                <a:srgbClr val="140000"/>
              </a:solidFill>
              <a:ln w="9525">
                <a:noFill/>
                <a:round/>
                <a:headEnd/>
                <a:tailEnd/>
              </a:ln>
            </p:spPr>
            <p:txBody>
              <a:bodyPr/>
              <a:lstStyle/>
              <a:p>
                <a:endParaRPr lang="zh-CN" altLang="en-US"/>
              </a:p>
            </p:txBody>
          </p:sp>
          <p:sp>
            <p:nvSpPr>
              <p:cNvPr id="55379" name="Freeform 45"/>
              <p:cNvSpPr>
                <a:spLocks/>
              </p:cNvSpPr>
              <p:nvPr/>
            </p:nvSpPr>
            <p:spPr bwMode="auto">
              <a:xfrm>
                <a:off x="745" y="2140"/>
                <a:ext cx="20" cy="3"/>
              </a:xfrm>
              <a:custGeom>
                <a:avLst/>
                <a:gdLst>
                  <a:gd name="T0" fmla="*/ 0 w 98"/>
                  <a:gd name="T1" fmla="*/ 0 h 14"/>
                  <a:gd name="T2" fmla="*/ 0 w 98"/>
                  <a:gd name="T3" fmla="*/ 0 h 14"/>
                  <a:gd name="T4" fmla="*/ 0 w 98"/>
                  <a:gd name="T5" fmla="*/ 0 h 14"/>
                  <a:gd name="T6" fmla="*/ 0 w 98"/>
                  <a:gd name="T7" fmla="*/ 0 h 14"/>
                  <a:gd name="T8" fmla="*/ 0 w 98"/>
                  <a:gd name="T9" fmla="*/ 0 h 14"/>
                  <a:gd name="T10" fmla="*/ 0 w 98"/>
                  <a:gd name="T11" fmla="*/ 0 h 14"/>
                  <a:gd name="T12" fmla="*/ 0 w 98"/>
                  <a:gd name="T13" fmla="*/ 0 h 14"/>
                  <a:gd name="T14" fmla="*/ 0 w 98"/>
                  <a:gd name="T15" fmla="*/ 0 h 14"/>
                  <a:gd name="T16" fmla="*/ 0 w 98"/>
                  <a:gd name="T17" fmla="*/ 0 h 14"/>
                  <a:gd name="T18" fmla="*/ 0 w 98"/>
                  <a:gd name="T19" fmla="*/ 0 h 14"/>
                  <a:gd name="T20" fmla="*/ 0 w 98"/>
                  <a:gd name="T21" fmla="*/ 0 h 14"/>
                  <a:gd name="T22" fmla="*/ 0 w 98"/>
                  <a:gd name="T23" fmla="*/ 0 h 14"/>
                  <a:gd name="T24" fmla="*/ 0 w 98"/>
                  <a:gd name="T25" fmla="*/ 0 h 14"/>
                  <a:gd name="T26" fmla="*/ 0 w 98"/>
                  <a:gd name="T27" fmla="*/ 0 h 14"/>
                  <a:gd name="T28" fmla="*/ 0 w 98"/>
                  <a:gd name="T29" fmla="*/ 0 h 14"/>
                  <a:gd name="T30" fmla="*/ 0 w 98"/>
                  <a:gd name="T31" fmla="*/ 0 h 14"/>
                  <a:gd name="T32" fmla="*/ 0 w 98"/>
                  <a:gd name="T33" fmla="*/ 0 h 14"/>
                  <a:gd name="T34" fmla="*/ 0 w 98"/>
                  <a:gd name="T35" fmla="*/ 0 h 14"/>
                  <a:gd name="T36" fmla="*/ 0 w 98"/>
                  <a:gd name="T37" fmla="*/ 0 h 14"/>
                  <a:gd name="T38" fmla="*/ 0 w 98"/>
                  <a:gd name="T39" fmla="*/ 0 h 14"/>
                  <a:gd name="T40" fmla="*/ 0 w 98"/>
                  <a:gd name="T41" fmla="*/ 0 h 14"/>
                  <a:gd name="T42" fmla="*/ 0 w 98"/>
                  <a:gd name="T43" fmla="*/ 0 h 14"/>
                  <a:gd name="T44" fmla="*/ 0 w 98"/>
                  <a:gd name="T45" fmla="*/ 0 h 14"/>
                  <a:gd name="T46" fmla="*/ 1 w 98"/>
                  <a:gd name="T47" fmla="*/ 0 h 14"/>
                  <a:gd name="T48" fmla="*/ 1 w 98"/>
                  <a:gd name="T49" fmla="*/ 0 h 14"/>
                  <a:gd name="T50" fmla="*/ 1 w 98"/>
                  <a:gd name="T51" fmla="*/ 0 h 14"/>
                  <a:gd name="T52" fmla="*/ 1 w 98"/>
                  <a:gd name="T53" fmla="*/ 0 h 14"/>
                  <a:gd name="T54" fmla="*/ 1 w 98"/>
                  <a:gd name="T55" fmla="*/ 0 h 14"/>
                  <a:gd name="T56" fmla="*/ 1 w 98"/>
                  <a:gd name="T57" fmla="*/ 0 h 14"/>
                  <a:gd name="T58" fmla="*/ 1 w 98"/>
                  <a:gd name="T59" fmla="*/ 0 h 14"/>
                  <a:gd name="T60" fmla="*/ 1 w 98"/>
                  <a:gd name="T61" fmla="*/ 0 h 14"/>
                  <a:gd name="T62" fmla="*/ 1 w 98"/>
                  <a:gd name="T63" fmla="*/ 0 h 14"/>
                  <a:gd name="T64" fmla="*/ 1 w 98"/>
                  <a:gd name="T65" fmla="*/ 0 h 14"/>
                  <a:gd name="T66" fmla="*/ 1 w 98"/>
                  <a:gd name="T67" fmla="*/ 0 h 14"/>
                  <a:gd name="T68" fmla="*/ 1 w 98"/>
                  <a:gd name="T69" fmla="*/ 0 h 14"/>
                  <a:gd name="T70" fmla="*/ 1 w 98"/>
                  <a:gd name="T71" fmla="*/ 0 h 14"/>
                  <a:gd name="T72" fmla="*/ 0 w 98"/>
                  <a:gd name="T73" fmla="*/ 0 h 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98"/>
                  <a:gd name="T112" fmla="*/ 0 h 14"/>
                  <a:gd name="T113" fmla="*/ 98 w 98"/>
                  <a:gd name="T114" fmla="*/ 14 h 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98" h="14">
                    <a:moveTo>
                      <a:pt x="56" y="1"/>
                    </a:moveTo>
                    <a:lnTo>
                      <a:pt x="48" y="0"/>
                    </a:lnTo>
                    <a:lnTo>
                      <a:pt x="40" y="2"/>
                    </a:lnTo>
                    <a:lnTo>
                      <a:pt x="33" y="5"/>
                    </a:lnTo>
                    <a:lnTo>
                      <a:pt x="25" y="6"/>
                    </a:lnTo>
                    <a:lnTo>
                      <a:pt x="20" y="5"/>
                    </a:lnTo>
                    <a:lnTo>
                      <a:pt x="13" y="4"/>
                    </a:lnTo>
                    <a:lnTo>
                      <a:pt x="6" y="4"/>
                    </a:lnTo>
                    <a:lnTo>
                      <a:pt x="1" y="3"/>
                    </a:lnTo>
                    <a:lnTo>
                      <a:pt x="0" y="3"/>
                    </a:lnTo>
                    <a:lnTo>
                      <a:pt x="0" y="4"/>
                    </a:lnTo>
                    <a:lnTo>
                      <a:pt x="0" y="6"/>
                    </a:lnTo>
                    <a:lnTo>
                      <a:pt x="8" y="9"/>
                    </a:lnTo>
                    <a:lnTo>
                      <a:pt x="14" y="12"/>
                    </a:lnTo>
                    <a:lnTo>
                      <a:pt x="21" y="13"/>
                    </a:lnTo>
                    <a:lnTo>
                      <a:pt x="28" y="14"/>
                    </a:lnTo>
                    <a:lnTo>
                      <a:pt x="35" y="14"/>
                    </a:lnTo>
                    <a:lnTo>
                      <a:pt x="40" y="13"/>
                    </a:lnTo>
                    <a:lnTo>
                      <a:pt x="46" y="12"/>
                    </a:lnTo>
                    <a:lnTo>
                      <a:pt x="51" y="9"/>
                    </a:lnTo>
                    <a:lnTo>
                      <a:pt x="56" y="8"/>
                    </a:lnTo>
                    <a:lnTo>
                      <a:pt x="61" y="8"/>
                    </a:lnTo>
                    <a:lnTo>
                      <a:pt x="67" y="9"/>
                    </a:lnTo>
                    <a:lnTo>
                      <a:pt x="73" y="12"/>
                    </a:lnTo>
                    <a:lnTo>
                      <a:pt x="82" y="12"/>
                    </a:lnTo>
                    <a:lnTo>
                      <a:pt x="90" y="7"/>
                    </a:lnTo>
                    <a:lnTo>
                      <a:pt x="96" y="2"/>
                    </a:lnTo>
                    <a:lnTo>
                      <a:pt x="98" y="0"/>
                    </a:lnTo>
                    <a:lnTo>
                      <a:pt x="97" y="0"/>
                    </a:lnTo>
                    <a:lnTo>
                      <a:pt x="95" y="2"/>
                    </a:lnTo>
                    <a:lnTo>
                      <a:pt x="92" y="3"/>
                    </a:lnTo>
                    <a:lnTo>
                      <a:pt x="88" y="4"/>
                    </a:lnTo>
                    <a:lnTo>
                      <a:pt x="81" y="5"/>
                    </a:lnTo>
                    <a:lnTo>
                      <a:pt x="73" y="5"/>
                    </a:lnTo>
                    <a:lnTo>
                      <a:pt x="66" y="4"/>
                    </a:lnTo>
                    <a:lnTo>
                      <a:pt x="56" y="1"/>
                    </a:lnTo>
                    <a:close/>
                  </a:path>
                </a:pathLst>
              </a:custGeom>
              <a:solidFill>
                <a:srgbClr val="140000"/>
              </a:solidFill>
              <a:ln w="9525">
                <a:noFill/>
                <a:round/>
                <a:headEnd/>
                <a:tailEnd/>
              </a:ln>
            </p:spPr>
            <p:txBody>
              <a:bodyPr/>
              <a:lstStyle/>
              <a:p>
                <a:endParaRPr lang="zh-CN" altLang="en-US"/>
              </a:p>
            </p:txBody>
          </p:sp>
          <p:sp>
            <p:nvSpPr>
              <p:cNvPr id="55380" name="Freeform 46"/>
              <p:cNvSpPr>
                <a:spLocks/>
              </p:cNvSpPr>
              <p:nvPr/>
            </p:nvSpPr>
            <p:spPr bwMode="auto">
              <a:xfrm>
                <a:off x="753" y="2147"/>
                <a:ext cx="9" cy="3"/>
              </a:xfrm>
              <a:custGeom>
                <a:avLst/>
                <a:gdLst>
                  <a:gd name="T0" fmla="*/ 0 w 46"/>
                  <a:gd name="T1" fmla="*/ 0 h 14"/>
                  <a:gd name="T2" fmla="*/ 0 w 46"/>
                  <a:gd name="T3" fmla="*/ 0 h 14"/>
                  <a:gd name="T4" fmla="*/ 0 w 46"/>
                  <a:gd name="T5" fmla="*/ 0 h 14"/>
                  <a:gd name="T6" fmla="*/ 0 w 46"/>
                  <a:gd name="T7" fmla="*/ 0 h 14"/>
                  <a:gd name="T8" fmla="*/ 0 w 46"/>
                  <a:gd name="T9" fmla="*/ 0 h 14"/>
                  <a:gd name="T10" fmla="*/ 0 w 46"/>
                  <a:gd name="T11" fmla="*/ 0 h 14"/>
                  <a:gd name="T12" fmla="*/ 0 w 46"/>
                  <a:gd name="T13" fmla="*/ 0 h 14"/>
                  <a:gd name="T14" fmla="*/ 0 w 46"/>
                  <a:gd name="T15" fmla="*/ 0 h 14"/>
                  <a:gd name="T16" fmla="*/ 0 w 46"/>
                  <a:gd name="T17" fmla="*/ 0 h 14"/>
                  <a:gd name="T18" fmla="*/ 0 w 46"/>
                  <a:gd name="T19" fmla="*/ 0 h 14"/>
                  <a:gd name="T20" fmla="*/ 0 w 46"/>
                  <a:gd name="T21" fmla="*/ 0 h 14"/>
                  <a:gd name="T22" fmla="*/ 0 w 46"/>
                  <a:gd name="T23" fmla="*/ 0 h 14"/>
                  <a:gd name="T24" fmla="*/ 0 w 46"/>
                  <a:gd name="T25" fmla="*/ 0 h 14"/>
                  <a:gd name="T26" fmla="*/ 0 w 46"/>
                  <a:gd name="T27" fmla="*/ 0 h 14"/>
                  <a:gd name="T28" fmla="*/ 0 w 46"/>
                  <a:gd name="T29" fmla="*/ 0 h 14"/>
                  <a:gd name="T30" fmla="*/ 0 w 46"/>
                  <a:gd name="T31" fmla="*/ 0 h 14"/>
                  <a:gd name="T32" fmla="*/ 0 w 46"/>
                  <a:gd name="T33" fmla="*/ 0 h 14"/>
                  <a:gd name="T34" fmla="*/ 0 w 46"/>
                  <a:gd name="T35" fmla="*/ 0 h 14"/>
                  <a:gd name="T36" fmla="*/ 0 w 46"/>
                  <a:gd name="T37" fmla="*/ 0 h 14"/>
                  <a:gd name="T38" fmla="*/ 0 w 46"/>
                  <a:gd name="T39" fmla="*/ 0 h 14"/>
                  <a:gd name="T40" fmla="*/ 0 w 46"/>
                  <a:gd name="T41" fmla="*/ 0 h 1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6"/>
                  <a:gd name="T64" fmla="*/ 0 h 14"/>
                  <a:gd name="T65" fmla="*/ 46 w 46"/>
                  <a:gd name="T66" fmla="*/ 14 h 1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6" h="14">
                    <a:moveTo>
                      <a:pt x="24" y="5"/>
                    </a:moveTo>
                    <a:lnTo>
                      <a:pt x="19" y="4"/>
                    </a:lnTo>
                    <a:lnTo>
                      <a:pt x="13" y="3"/>
                    </a:lnTo>
                    <a:lnTo>
                      <a:pt x="8" y="2"/>
                    </a:lnTo>
                    <a:lnTo>
                      <a:pt x="2" y="1"/>
                    </a:lnTo>
                    <a:lnTo>
                      <a:pt x="1" y="1"/>
                    </a:lnTo>
                    <a:lnTo>
                      <a:pt x="0" y="3"/>
                    </a:lnTo>
                    <a:lnTo>
                      <a:pt x="0" y="4"/>
                    </a:lnTo>
                    <a:lnTo>
                      <a:pt x="1" y="5"/>
                    </a:lnTo>
                    <a:lnTo>
                      <a:pt x="13" y="11"/>
                    </a:lnTo>
                    <a:lnTo>
                      <a:pt x="23" y="13"/>
                    </a:lnTo>
                    <a:lnTo>
                      <a:pt x="31" y="14"/>
                    </a:lnTo>
                    <a:lnTo>
                      <a:pt x="37" y="12"/>
                    </a:lnTo>
                    <a:lnTo>
                      <a:pt x="41" y="10"/>
                    </a:lnTo>
                    <a:lnTo>
                      <a:pt x="44" y="6"/>
                    </a:lnTo>
                    <a:lnTo>
                      <a:pt x="45" y="3"/>
                    </a:lnTo>
                    <a:lnTo>
                      <a:pt x="46" y="0"/>
                    </a:lnTo>
                    <a:lnTo>
                      <a:pt x="44" y="1"/>
                    </a:lnTo>
                    <a:lnTo>
                      <a:pt x="38" y="2"/>
                    </a:lnTo>
                    <a:lnTo>
                      <a:pt x="31" y="4"/>
                    </a:lnTo>
                    <a:lnTo>
                      <a:pt x="24" y="5"/>
                    </a:lnTo>
                    <a:close/>
                  </a:path>
                </a:pathLst>
              </a:custGeom>
              <a:solidFill>
                <a:srgbClr val="140000"/>
              </a:solidFill>
              <a:ln w="9525">
                <a:noFill/>
                <a:round/>
                <a:headEnd/>
                <a:tailEnd/>
              </a:ln>
            </p:spPr>
            <p:txBody>
              <a:bodyPr/>
              <a:lstStyle/>
              <a:p>
                <a:endParaRPr lang="zh-CN" altLang="en-US"/>
              </a:p>
            </p:txBody>
          </p:sp>
          <p:sp>
            <p:nvSpPr>
              <p:cNvPr id="55381" name="Freeform 47"/>
              <p:cNvSpPr>
                <a:spLocks/>
              </p:cNvSpPr>
              <p:nvPr/>
            </p:nvSpPr>
            <p:spPr bwMode="auto">
              <a:xfrm>
                <a:off x="770" y="2090"/>
                <a:ext cx="27" cy="45"/>
              </a:xfrm>
              <a:custGeom>
                <a:avLst/>
                <a:gdLst>
                  <a:gd name="T0" fmla="*/ 1 w 135"/>
                  <a:gd name="T1" fmla="*/ 0 h 224"/>
                  <a:gd name="T2" fmla="*/ 1 w 135"/>
                  <a:gd name="T3" fmla="*/ 0 h 224"/>
                  <a:gd name="T4" fmla="*/ 1 w 135"/>
                  <a:gd name="T5" fmla="*/ 0 h 224"/>
                  <a:gd name="T6" fmla="*/ 0 w 135"/>
                  <a:gd name="T7" fmla="*/ 0 h 224"/>
                  <a:gd name="T8" fmla="*/ 0 w 135"/>
                  <a:gd name="T9" fmla="*/ 0 h 224"/>
                  <a:gd name="T10" fmla="*/ 0 w 135"/>
                  <a:gd name="T11" fmla="*/ 0 h 224"/>
                  <a:gd name="T12" fmla="*/ 0 w 135"/>
                  <a:gd name="T13" fmla="*/ 0 h 224"/>
                  <a:gd name="T14" fmla="*/ 0 w 135"/>
                  <a:gd name="T15" fmla="*/ 0 h 224"/>
                  <a:gd name="T16" fmla="*/ 0 w 135"/>
                  <a:gd name="T17" fmla="*/ 0 h 224"/>
                  <a:gd name="T18" fmla="*/ 0 w 135"/>
                  <a:gd name="T19" fmla="*/ 1 h 224"/>
                  <a:gd name="T20" fmla="*/ 0 w 135"/>
                  <a:gd name="T21" fmla="*/ 1 h 224"/>
                  <a:gd name="T22" fmla="*/ 0 w 135"/>
                  <a:gd name="T23" fmla="*/ 1 h 224"/>
                  <a:gd name="T24" fmla="*/ 0 w 135"/>
                  <a:gd name="T25" fmla="*/ 1 h 224"/>
                  <a:gd name="T26" fmla="*/ 0 w 135"/>
                  <a:gd name="T27" fmla="*/ 1 h 224"/>
                  <a:gd name="T28" fmla="*/ 0 w 135"/>
                  <a:gd name="T29" fmla="*/ 1 h 224"/>
                  <a:gd name="T30" fmla="*/ 0 w 135"/>
                  <a:gd name="T31" fmla="*/ 2 h 224"/>
                  <a:gd name="T32" fmla="*/ 0 w 135"/>
                  <a:gd name="T33" fmla="*/ 2 h 224"/>
                  <a:gd name="T34" fmla="*/ 0 w 135"/>
                  <a:gd name="T35" fmla="*/ 2 h 224"/>
                  <a:gd name="T36" fmla="*/ 0 w 135"/>
                  <a:gd name="T37" fmla="*/ 2 h 224"/>
                  <a:gd name="T38" fmla="*/ 0 w 135"/>
                  <a:gd name="T39" fmla="*/ 2 h 224"/>
                  <a:gd name="T40" fmla="*/ 0 w 135"/>
                  <a:gd name="T41" fmla="*/ 2 h 224"/>
                  <a:gd name="T42" fmla="*/ 0 w 135"/>
                  <a:gd name="T43" fmla="*/ 2 h 224"/>
                  <a:gd name="T44" fmla="*/ 0 w 135"/>
                  <a:gd name="T45" fmla="*/ 1 h 224"/>
                  <a:gd name="T46" fmla="*/ 0 w 135"/>
                  <a:gd name="T47" fmla="*/ 1 h 224"/>
                  <a:gd name="T48" fmla="*/ 0 w 135"/>
                  <a:gd name="T49" fmla="*/ 1 h 224"/>
                  <a:gd name="T50" fmla="*/ 0 w 135"/>
                  <a:gd name="T51" fmla="*/ 1 h 224"/>
                  <a:gd name="T52" fmla="*/ 0 w 135"/>
                  <a:gd name="T53" fmla="*/ 1 h 224"/>
                  <a:gd name="T54" fmla="*/ 0 w 135"/>
                  <a:gd name="T55" fmla="*/ 1 h 224"/>
                  <a:gd name="T56" fmla="*/ 0 w 135"/>
                  <a:gd name="T57" fmla="*/ 1 h 224"/>
                  <a:gd name="T58" fmla="*/ 0 w 135"/>
                  <a:gd name="T59" fmla="*/ 1 h 224"/>
                  <a:gd name="T60" fmla="*/ 0 w 135"/>
                  <a:gd name="T61" fmla="*/ 0 h 224"/>
                  <a:gd name="T62" fmla="*/ 0 w 135"/>
                  <a:gd name="T63" fmla="*/ 0 h 224"/>
                  <a:gd name="T64" fmla="*/ 0 w 135"/>
                  <a:gd name="T65" fmla="*/ 0 h 224"/>
                  <a:gd name="T66" fmla="*/ 1 w 135"/>
                  <a:gd name="T67" fmla="*/ 0 h 224"/>
                  <a:gd name="T68" fmla="*/ 1 w 135"/>
                  <a:gd name="T69" fmla="*/ 0 h 224"/>
                  <a:gd name="T70" fmla="*/ 1 w 135"/>
                  <a:gd name="T71" fmla="*/ 0 h 224"/>
                  <a:gd name="T72" fmla="*/ 1 w 135"/>
                  <a:gd name="T73" fmla="*/ 0 h 224"/>
                  <a:gd name="T74" fmla="*/ 1 w 135"/>
                  <a:gd name="T75" fmla="*/ 0 h 224"/>
                  <a:gd name="T76" fmla="*/ 1 w 135"/>
                  <a:gd name="T77" fmla="*/ 0 h 224"/>
                  <a:gd name="T78" fmla="*/ 1 w 135"/>
                  <a:gd name="T79" fmla="*/ 0 h 224"/>
                  <a:gd name="T80" fmla="*/ 1 w 135"/>
                  <a:gd name="T81" fmla="*/ 0 h 224"/>
                  <a:gd name="T82" fmla="*/ 1 w 135"/>
                  <a:gd name="T83" fmla="*/ 0 h 224"/>
                  <a:gd name="T84" fmla="*/ 1 w 135"/>
                  <a:gd name="T85" fmla="*/ 0 h 224"/>
                  <a:gd name="T86" fmla="*/ 1 w 135"/>
                  <a:gd name="T87" fmla="*/ 0 h 224"/>
                  <a:gd name="T88" fmla="*/ 1 w 135"/>
                  <a:gd name="T89" fmla="*/ 0 h 224"/>
                  <a:gd name="T90" fmla="*/ 1 w 135"/>
                  <a:gd name="T91" fmla="*/ 0 h 224"/>
                  <a:gd name="T92" fmla="*/ 1 w 135"/>
                  <a:gd name="T93" fmla="*/ 0 h 224"/>
                  <a:gd name="T94" fmla="*/ 1 w 135"/>
                  <a:gd name="T95" fmla="*/ 0 h 224"/>
                  <a:gd name="T96" fmla="*/ 1 w 135"/>
                  <a:gd name="T97" fmla="*/ 0 h 2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5"/>
                  <a:gd name="T148" fmla="*/ 0 h 224"/>
                  <a:gd name="T149" fmla="*/ 135 w 135"/>
                  <a:gd name="T150" fmla="*/ 224 h 22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5" h="224">
                    <a:moveTo>
                      <a:pt x="77" y="4"/>
                    </a:moveTo>
                    <a:lnTo>
                      <a:pt x="70" y="8"/>
                    </a:lnTo>
                    <a:lnTo>
                      <a:pt x="63" y="12"/>
                    </a:lnTo>
                    <a:lnTo>
                      <a:pt x="56" y="19"/>
                    </a:lnTo>
                    <a:lnTo>
                      <a:pt x="51" y="26"/>
                    </a:lnTo>
                    <a:lnTo>
                      <a:pt x="45" y="32"/>
                    </a:lnTo>
                    <a:lnTo>
                      <a:pt x="41" y="40"/>
                    </a:lnTo>
                    <a:lnTo>
                      <a:pt x="37" y="48"/>
                    </a:lnTo>
                    <a:lnTo>
                      <a:pt x="32" y="55"/>
                    </a:lnTo>
                    <a:lnTo>
                      <a:pt x="27" y="74"/>
                    </a:lnTo>
                    <a:lnTo>
                      <a:pt x="25" y="93"/>
                    </a:lnTo>
                    <a:lnTo>
                      <a:pt x="25" y="112"/>
                    </a:lnTo>
                    <a:lnTo>
                      <a:pt x="22" y="132"/>
                    </a:lnTo>
                    <a:lnTo>
                      <a:pt x="19" y="154"/>
                    </a:lnTo>
                    <a:lnTo>
                      <a:pt x="15" y="177"/>
                    </a:lnTo>
                    <a:lnTo>
                      <a:pt x="8" y="200"/>
                    </a:lnTo>
                    <a:lnTo>
                      <a:pt x="0" y="222"/>
                    </a:lnTo>
                    <a:lnTo>
                      <a:pt x="0" y="224"/>
                    </a:lnTo>
                    <a:lnTo>
                      <a:pt x="3" y="224"/>
                    </a:lnTo>
                    <a:lnTo>
                      <a:pt x="5" y="224"/>
                    </a:lnTo>
                    <a:lnTo>
                      <a:pt x="6" y="223"/>
                    </a:lnTo>
                    <a:lnTo>
                      <a:pt x="17" y="197"/>
                    </a:lnTo>
                    <a:lnTo>
                      <a:pt x="26" y="171"/>
                    </a:lnTo>
                    <a:lnTo>
                      <a:pt x="32" y="142"/>
                    </a:lnTo>
                    <a:lnTo>
                      <a:pt x="36" y="115"/>
                    </a:lnTo>
                    <a:lnTo>
                      <a:pt x="36" y="107"/>
                    </a:lnTo>
                    <a:lnTo>
                      <a:pt x="36" y="98"/>
                    </a:lnTo>
                    <a:lnTo>
                      <a:pt x="34" y="90"/>
                    </a:lnTo>
                    <a:lnTo>
                      <a:pt x="34" y="83"/>
                    </a:lnTo>
                    <a:lnTo>
                      <a:pt x="37" y="68"/>
                    </a:lnTo>
                    <a:lnTo>
                      <a:pt x="41" y="55"/>
                    </a:lnTo>
                    <a:lnTo>
                      <a:pt x="48" y="42"/>
                    </a:lnTo>
                    <a:lnTo>
                      <a:pt x="55" y="31"/>
                    </a:lnTo>
                    <a:lnTo>
                      <a:pt x="63" y="23"/>
                    </a:lnTo>
                    <a:lnTo>
                      <a:pt x="74" y="17"/>
                    </a:lnTo>
                    <a:lnTo>
                      <a:pt x="87" y="12"/>
                    </a:lnTo>
                    <a:lnTo>
                      <a:pt x="101" y="8"/>
                    </a:lnTo>
                    <a:lnTo>
                      <a:pt x="114" y="6"/>
                    </a:lnTo>
                    <a:lnTo>
                      <a:pt x="125" y="4"/>
                    </a:lnTo>
                    <a:lnTo>
                      <a:pt x="132" y="3"/>
                    </a:lnTo>
                    <a:lnTo>
                      <a:pt x="135" y="3"/>
                    </a:lnTo>
                    <a:lnTo>
                      <a:pt x="133" y="3"/>
                    </a:lnTo>
                    <a:lnTo>
                      <a:pt x="129" y="1"/>
                    </a:lnTo>
                    <a:lnTo>
                      <a:pt x="121" y="1"/>
                    </a:lnTo>
                    <a:lnTo>
                      <a:pt x="113" y="0"/>
                    </a:lnTo>
                    <a:lnTo>
                      <a:pt x="104" y="0"/>
                    </a:lnTo>
                    <a:lnTo>
                      <a:pt x="94" y="0"/>
                    </a:lnTo>
                    <a:lnTo>
                      <a:pt x="85" y="1"/>
                    </a:lnTo>
                    <a:lnTo>
                      <a:pt x="77" y="4"/>
                    </a:lnTo>
                    <a:close/>
                  </a:path>
                </a:pathLst>
              </a:custGeom>
              <a:solidFill>
                <a:srgbClr val="140000"/>
              </a:solidFill>
              <a:ln w="9525">
                <a:noFill/>
                <a:round/>
                <a:headEnd/>
                <a:tailEnd/>
              </a:ln>
            </p:spPr>
            <p:txBody>
              <a:bodyPr/>
              <a:lstStyle/>
              <a:p>
                <a:endParaRPr lang="zh-CN" altLang="en-US"/>
              </a:p>
            </p:txBody>
          </p:sp>
          <p:sp>
            <p:nvSpPr>
              <p:cNvPr id="55382" name="Freeform 48"/>
              <p:cNvSpPr>
                <a:spLocks/>
              </p:cNvSpPr>
              <p:nvPr/>
            </p:nvSpPr>
            <p:spPr bwMode="auto">
              <a:xfrm>
                <a:off x="731" y="2087"/>
                <a:ext cx="42" cy="8"/>
              </a:xfrm>
              <a:custGeom>
                <a:avLst/>
                <a:gdLst>
                  <a:gd name="T0" fmla="*/ 1 w 206"/>
                  <a:gd name="T1" fmla="*/ 0 h 39"/>
                  <a:gd name="T2" fmla="*/ 1 w 206"/>
                  <a:gd name="T3" fmla="*/ 0 h 39"/>
                  <a:gd name="T4" fmla="*/ 1 w 206"/>
                  <a:gd name="T5" fmla="*/ 0 h 39"/>
                  <a:gd name="T6" fmla="*/ 1 w 206"/>
                  <a:gd name="T7" fmla="*/ 0 h 39"/>
                  <a:gd name="T8" fmla="*/ 1 w 206"/>
                  <a:gd name="T9" fmla="*/ 0 h 39"/>
                  <a:gd name="T10" fmla="*/ 1 w 206"/>
                  <a:gd name="T11" fmla="*/ 0 h 39"/>
                  <a:gd name="T12" fmla="*/ 1 w 206"/>
                  <a:gd name="T13" fmla="*/ 0 h 39"/>
                  <a:gd name="T14" fmla="*/ 1 w 206"/>
                  <a:gd name="T15" fmla="*/ 0 h 39"/>
                  <a:gd name="T16" fmla="*/ 1 w 206"/>
                  <a:gd name="T17" fmla="*/ 0 h 39"/>
                  <a:gd name="T18" fmla="*/ 1 w 206"/>
                  <a:gd name="T19" fmla="*/ 0 h 39"/>
                  <a:gd name="T20" fmla="*/ 1 w 206"/>
                  <a:gd name="T21" fmla="*/ 0 h 39"/>
                  <a:gd name="T22" fmla="*/ 1 w 206"/>
                  <a:gd name="T23" fmla="*/ 0 h 39"/>
                  <a:gd name="T24" fmla="*/ 0 w 206"/>
                  <a:gd name="T25" fmla="*/ 0 h 39"/>
                  <a:gd name="T26" fmla="*/ 0 w 206"/>
                  <a:gd name="T27" fmla="*/ 0 h 39"/>
                  <a:gd name="T28" fmla="*/ 0 w 206"/>
                  <a:gd name="T29" fmla="*/ 0 h 39"/>
                  <a:gd name="T30" fmla="*/ 0 w 206"/>
                  <a:gd name="T31" fmla="*/ 0 h 39"/>
                  <a:gd name="T32" fmla="*/ 0 w 206"/>
                  <a:gd name="T33" fmla="*/ 0 h 39"/>
                  <a:gd name="T34" fmla="*/ 0 w 206"/>
                  <a:gd name="T35" fmla="*/ 0 h 39"/>
                  <a:gd name="T36" fmla="*/ 0 w 206"/>
                  <a:gd name="T37" fmla="*/ 0 h 39"/>
                  <a:gd name="T38" fmla="*/ 0 w 206"/>
                  <a:gd name="T39" fmla="*/ 0 h 39"/>
                  <a:gd name="T40" fmla="*/ 0 w 206"/>
                  <a:gd name="T41" fmla="*/ 0 h 39"/>
                  <a:gd name="T42" fmla="*/ 0 w 206"/>
                  <a:gd name="T43" fmla="*/ 0 h 39"/>
                  <a:gd name="T44" fmla="*/ 0 w 206"/>
                  <a:gd name="T45" fmla="*/ 0 h 39"/>
                  <a:gd name="T46" fmla="*/ 0 w 206"/>
                  <a:gd name="T47" fmla="*/ 0 h 39"/>
                  <a:gd name="T48" fmla="*/ 1 w 206"/>
                  <a:gd name="T49" fmla="*/ 0 h 39"/>
                  <a:gd name="T50" fmla="*/ 1 w 206"/>
                  <a:gd name="T51" fmla="*/ 0 h 39"/>
                  <a:gd name="T52" fmla="*/ 1 w 206"/>
                  <a:gd name="T53" fmla="*/ 0 h 39"/>
                  <a:gd name="T54" fmla="*/ 1 w 206"/>
                  <a:gd name="T55" fmla="*/ 0 h 39"/>
                  <a:gd name="T56" fmla="*/ 1 w 206"/>
                  <a:gd name="T57" fmla="*/ 0 h 39"/>
                  <a:gd name="T58" fmla="*/ 1 w 206"/>
                  <a:gd name="T59" fmla="*/ 0 h 39"/>
                  <a:gd name="T60" fmla="*/ 1 w 206"/>
                  <a:gd name="T61" fmla="*/ 0 h 39"/>
                  <a:gd name="T62" fmla="*/ 1 w 206"/>
                  <a:gd name="T63" fmla="*/ 0 h 39"/>
                  <a:gd name="T64" fmla="*/ 2 w 206"/>
                  <a:gd name="T65" fmla="*/ 0 h 39"/>
                  <a:gd name="T66" fmla="*/ 2 w 206"/>
                  <a:gd name="T67" fmla="*/ 0 h 39"/>
                  <a:gd name="T68" fmla="*/ 2 w 206"/>
                  <a:gd name="T69" fmla="*/ 0 h 39"/>
                  <a:gd name="T70" fmla="*/ 2 w 206"/>
                  <a:gd name="T71" fmla="*/ 0 h 39"/>
                  <a:gd name="T72" fmla="*/ 2 w 206"/>
                  <a:gd name="T73" fmla="*/ 0 h 39"/>
                  <a:gd name="T74" fmla="*/ 2 w 206"/>
                  <a:gd name="T75" fmla="*/ 0 h 39"/>
                  <a:gd name="T76" fmla="*/ 2 w 206"/>
                  <a:gd name="T77" fmla="*/ 0 h 39"/>
                  <a:gd name="T78" fmla="*/ 2 w 206"/>
                  <a:gd name="T79" fmla="*/ 0 h 39"/>
                  <a:gd name="T80" fmla="*/ 2 w 206"/>
                  <a:gd name="T81" fmla="*/ 0 h 39"/>
                  <a:gd name="T82" fmla="*/ 1 w 206"/>
                  <a:gd name="T83" fmla="*/ 0 h 39"/>
                  <a:gd name="T84" fmla="*/ 1 w 206"/>
                  <a:gd name="T85" fmla="*/ 0 h 39"/>
                  <a:gd name="T86" fmla="*/ 1 w 206"/>
                  <a:gd name="T87" fmla="*/ 0 h 39"/>
                  <a:gd name="T88" fmla="*/ 1 w 206"/>
                  <a:gd name="T89" fmla="*/ 0 h 3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6"/>
                  <a:gd name="T136" fmla="*/ 0 h 39"/>
                  <a:gd name="T137" fmla="*/ 206 w 206"/>
                  <a:gd name="T138" fmla="*/ 39 h 3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6" h="39">
                    <a:moveTo>
                      <a:pt x="143" y="20"/>
                    </a:moveTo>
                    <a:lnTo>
                      <a:pt x="139" y="17"/>
                    </a:lnTo>
                    <a:lnTo>
                      <a:pt x="133" y="13"/>
                    </a:lnTo>
                    <a:lnTo>
                      <a:pt x="128" y="11"/>
                    </a:lnTo>
                    <a:lnTo>
                      <a:pt x="122" y="9"/>
                    </a:lnTo>
                    <a:lnTo>
                      <a:pt x="117" y="8"/>
                    </a:lnTo>
                    <a:lnTo>
                      <a:pt x="111" y="7"/>
                    </a:lnTo>
                    <a:lnTo>
                      <a:pt x="105" y="6"/>
                    </a:lnTo>
                    <a:lnTo>
                      <a:pt x="99" y="5"/>
                    </a:lnTo>
                    <a:lnTo>
                      <a:pt x="86" y="2"/>
                    </a:lnTo>
                    <a:lnTo>
                      <a:pt x="74" y="0"/>
                    </a:lnTo>
                    <a:lnTo>
                      <a:pt x="62" y="0"/>
                    </a:lnTo>
                    <a:lnTo>
                      <a:pt x="50" y="0"/>
                    </a:lnTo>
                    <a:lnTo>
                      <a:pt x="38" y="1"/>
                    </a:lnTo>
                    <a:lnTo>
                      <a:pt x="26" y="4"/>
                    </a:lnTo>
                    <a:lnTo>
                      <a:pt x="15" y="8"/>
                    </a:lnTo>
                    <a:lnTo>
                      <a:pt x="3" y="12"/>
                    </a:lnTo>
                    <a:lnTo>
                      <a:pt x="1" y="14"/>
                    </a:lnTo>
                    <a:lnTo>
                      <a:pt x="0" y="18"/>
                    </a:lnTo>
                    <a:lnTo>
                      <a:pt x="1" y="20"/>
                    </a:lnTo>
                    <a:lnTo>
                      <a:pt x="4" y="21"/>
                    </a:lnTo>
                    <a:lnTo>
                      <a:pt x="19" y="20"/>
                    </a:lnTo>
                    <a:lnTo>
                      <a:pt x="34" y="19"/>
                    </a:lnTo>
                    <a:lnTo>
                      <a:pt x="49" y="20"/>
                    </a:lnTo>
                    <a:lnTo>
                      <a:pt x="63" y="20"/>
                    </a:lnTo>
                    <a:lnTo>
                      <a:pt x="79" y="22"/>
                    </a:lnTo>
                    <a:lnTo>
                      <a:pt x="93" y="24"/>
                    </a:lnTo>
                    <a:lnTo>
                      <a:pt x="108" y="28"/>
                    </a:lnTo>
                    <a:lnTo>
                      <a:pt x="122" y="32"/>
                    </a:lnTo>
                    <a:lnTo>
                      <a:pt x="142" y="38"/>
                    </a:lnTo>
                    <a:lnTo>
                      <a:pt x="159" y="39"/>
                    </a:lnTo>
                    <a:lnTo>
                      <a:pt x="173" y="39"/>
                    </a:lnTo>
                    <a:lnTo>
                      <a:pt x="185" y="36"/>
                    </a:lnTo>
                    <a:lnTo>
                      <a:pt x="194" y="33"/>
                    </a:lnTo>
                    <a:lnTo>
                      <a:pt x="200" y="31"/>
                    </a:lnTo>
                    <a:lnTo>
                      <a:pt x="205" y="29"/>
                    </a:lnTo>
                    <a:lnTo>
                      <a:pt x="206" y="28"/>
                    </a:lnTo>
                    <a:lnTo>
                      <a:pt x="204" y="28"/>
                    </a:lnTo>
                    <a:lnTo>
                      <a:pt x="199" y="29"/>
                    </a:lnTo>
                    <a:lnTo>
                      <a:pt x="193" y="31"/>
                    </a:lnTo>
                    <a:lnTo>
                      <a:pt x="184" y="31"/>
                    </a:lnTo>
                    <a:lnTo>
                      <a:pt x="174" y="31"/>
                    </a:lnTo>
                    <a:lnTo>
                      <a:pt x="164" y="30"/>
                    </a:lnTo>
                    <a:lnTo>
                      <a:pt x="153" y="25"/>
                    </a:lnTo>
                    <a:lnTo>
                      <a:pt x="143" y="20"/>
                    </a:lnTo>
                    <a:close/>
                  </a:path>
                </a:pathLst>
              </a:custGeom>
              <a:solidFill>
                <a:srgbClr val="140000"/>
              </a:solidFill>
              <a:ln w="9525">
                <a:noFill/>
                <a:round/>
                <a:headEnd/>
                <a:tailEnd/>
              </a:ln>
            </p:spPr>
            <p:txBody>
              <a:bodyPr/>
              <a:lstStyle/>
              <a:p>
                <a:endParaRPr lang="zh-CN" altLang="en-US"/>
              </a:p>
            </p:txBody>
          </p:sp>
          <p:sp>
            <p:nvSpPr>
              <p:cNvPr id="55383" name="Freeform 49"/>
              <p:cNvSpPr>
                <a:spLocks/>
              </p:cNvSpPr>
              <p:nvPr/>
            </p:nvSpPr>
            <p:spPr bwMode="auto">
              <a:xfrm>
                <a:off x="715" y="2110"/>
                <a:ext cx="40" cy="54"/>
              </a:xfrm>
              <a:custGeom>
                <a:avLst/>
                <a:gdLst>
                  <a:gd name="T0" fmla="*/ 0 w 199"/>
                  <a:gd name="T1" fmla="*/ 1 h 269"/>
                  <a:gd name="T2" fmla="*/ 0 w 199"/>
                  <a:gd name="T3" fmla="*/ 1 h 269"/>
                  <a:gd name="T4" fmla="*/ 0 w 199"/>
                  <a:gd name="T5" fmla="*/ 1 h 269"/>
                  <a:gd name="T6" fmla="*/ 0 w 199"/>
                  <a:gd name="T7" fmla="*/ 1 h 269"/>
                  <a:gd name="T8" fmla="*/ 0 w 199"/>
                  <a:gd name="T9" fmla="*/ 1 h 269"/>
                  <a:gd name="T10" fmla="*/ 0 w 199"/>
                  <a:gd name="T11" fmla="*/ 2 h 269"/>
                  <a:gd name="T12" fmla="*/ 1 w 199"/>
                  <a:gd name="T13" fmla="*/ 2 h 269"/>
                  <a:gd name="T14" fmla="*/ 1 w 199"/>
                  <a:gd name="T15" fmla="*/ 2 h 269"/>
                  <a:gd name="T16" fmla="*/ 1 w 199"/>
                  <a:gd name="T17" fmla="*/ 2 h 269"/>
                  <a:gd name="T18" fmla="*/ 1 w 199"/>
                  <a:gd name="T19" fmla="*/ 2 h 269"/>
                  <a:gd name="T20" fmla="*/ 1 w 199"/>
                  <a:gd name="T21" fmla="*/ 2 h 269"/>
                  <a:gd name="T22" fmla="*/ 1 w 199"/>
                  <a:gd name="T23" fmla="*/ 2 h 269"/>
                  <a:gd name="T24" fmla="*/ 2 w 199"/>
                  <a:gd name="T25" fmla="*/ 2 h 269"/>
                  <a:gd name="T26" fmla="*/ 2 w 199"/>
                  <a:gd name="T27" fmla="*/ 2 h 269"/>
                  <a:gd name="T28" fmla="*/ 2 w 199"/>
                  <a:gd name="T29" fmla="*/ 2 h 269"/>
                  <a:gd name="T30" fmla="*/ 2 w 199"/>
                  <a:gd name="T31" fmla="*/ 2 h 269"/>
                  <a:gd name="T32" fmla="*/ 2 w 199"/>
                  <a:gd name="T33" fmla="*/ 2 h 269"/>
                  <a:gd name="T34" fmla="*/ 1 w 199"/>
                  <a:gd name="T35" fmla="*/ 2 h 269"/>
                  <a:gd name="T36" fmla="*/ 1 w 199"/>
                  <a:gd name="T37" fmla="*/ 2 h 269"/>
                  <a:gd name="T38" fmla="*/ 1 w 199"/>
                  <a:gd name="T39" fmla="*/ 2 h 269"/>
                  <a:gd name="T40" fmla="*/ 1 w 199"/>
                  <a:gd name="T41" fmla="*/ 2 h 269"/>
                  <a:gd name="T42" fmla="*/ 1 w 199"/>
                  <a:gd name="T43" fmla="*/ 2 h 269"/>
                  <a:gd name="T44" fmla="*/ 1 w 199"/>
                  <a:gd name="T45" fmla="*/ 2 h 269"/>
                  <a:gd name="T46" fmla="*/ 1 w 199"/>
                  <a:gd name="T47" fmla="*/ 2 h 269"/>
                  <a:gd name="T48" fmla="*/ 0 w 199"/>
                  <a:gd name="T49" fmla="*/ 1 h 269"/>
                  <a:gd name="T50" fmla="*/ 0 w 199"/>
                  <a:gd name="T51" fmla="*/ 1 h 269"/>
                  <a:gd name="T52" fmla="*/ 0 w 199"/>
                  <a:gd name="T53" fmla="*/ 1 h 269"/>
                  <a:gd name="T54" fmla="*/ 0 w 199"/>
                  <a:gd name="T55" fmla="*/ 1 h 269"/>
                  <a:gd name="T56" fmla="*/ 0 w 199"/>
                  <a:gd name="T57" fmla="*/ 1 h 269"/>
                  <a:gd name="T58" fmla="*/ 0 w 199"/>
                  <a:gd name="T59" fmla="*/ 1 h 269"/>
                  <a:gd name="T60" fmla="*/ 0 w 199"/>
                  <a:gd name="T61" fmla="*/ 1 h 269"/>
                  <a:gd name="T62" fmla="*/ 0 w 199"/>
                  <a:gd name="T63" fmla="*/ 1 h 269"/>
                  <a:gd name="T64" fmla="*/ 0 w 199"/>
                  <a:gd name="T65" fmla="*/ 1 h 269"/>
                  <a:gd name="T66" fmla="*/ 0 w 199"/>
                  <a:gd name="T67" fmla="*/ 1 h 269"/>
                  <a:gd name="T68" fmla="*/ 0 w 199"/>
                  <a:gd name="T69" fmla="*/ 0 h 269"/>
                  <a:gd name="T70" fmla="*/ 0 w 199"/>
                  <a:gd name="T71" fmla="*/ 0 h 269"/>
                  <a:gd name="T72" fmla="*/ 0 w 199"/>
                  <a:gd name="T73" fmla="*/ 0 h 269"/>
                  <a:gd name="T74" fmla="*/ 0 w 199"/>
                  <a:gd name="T75" fmla="*/ 0 h 269"/>
                  <a:gd name="T76" fmla="*/ 0 w 199"/>
                  <a:gd name="T77" fmla="*/ 0 h 269"/>
                  <a:gd name="T78" fmla="*/ 0 w 199"/>
                  <a:gd name="T79" fmla="*/ 1 h 269"/>
                  <a:gd name="T80" fmla="*/ 0 w 199"/>
                  <a:gd name="T81" fmla="*/ 1 h 26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9"/>
                  <a:gd name="T124" fmla="*/ 0 h 269"/>
                  <a:gd name="T125" fmla="*/ 199 w 199"/>
                  <a:gd name="T126" fmla="*/ 269 h 26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9" h="269">
                    <a:moveTo>
                      <a:pt x="7" y="106"/>
                    </a:moveTo>
                    <a:lnTo>
                      <a:pt x="13" y="126"/>
                    </a:lnTo>
                    <a:lnTo>
                      <a:pt x="19" y="144"/>
                    </a:lnTo>
                    <a:lnTo>
                      <a:pt x="28" y="163"/>
                    </a:lnTo>
                    <a:lnTo>
                      <a:pt x="39" y="179"/>
                    </a:lnTo>
                    <a:lnTo>
                      <a:pt x="55" y="196"/>
                    </a:lnTo>
                    <a:lnTo>
                      <a:pt x="71" y="212"/>
                    </a:lnTo>
                    <a:lnTo>
                      <a:pt x="88" y="228"/>
                    </a:lnTo>
                    <a:lnTo>
                      <a:pt x="108" y="242"/>
                    </a:lnTo>
                    <a:lnTo>
                      <a:pt x="128" y="254"/>
                    </a:lnTo>
                    <a:lnTo>
                      <a:pt x="150" y="263"/>
                    </a:lnTo>
                    <a:lnTo>
                      <a:pt x="172" y="268"/>
                    </a:lnTo>
                    <a:lnTo>
                      <a:pt x="195" y="269"/>
                    </a:lnTo>
                    <a:lnTo>
                      <a:pt x="197" y="268"/>
                    </a:lnTo>
                    <a:lnTo>
                      <a:pt x="199" y="266"/>
                    </a:lnTo>
                    <a:lnTo>
                      <a:pt x="199" y="264"/>
                    </a:lnTo>
                    <a:lnTo>
                      <a:pt x="198" y="263"/>
                    </a:lnTo>
                    <a:lnTo>
                      <a:pt x="177" y="256"/>
                    </a:lnTo>
                    <a:lnTo>
                      <a:pt x="158" y="247"/>
                    </a:lnTo>
                    <a:lnTo>
                      <a:pt x="138" y="239"/>
                    </a:lnTo>
                    <a:lnTo>
                      <a:pt x="120" y="227"/>
                    </a:lnTo>
                    <a:lnTo>
                      <a:pt x="103" y="214"/>
                    </a:lnTo>
                    <a:lnTo>
                      <a:pt x="85" y="201"/>
                    </a:lnTo>
                    <a:lnTo>
                      <a:pt x="69" y="187"/>
                    </a:lnTo>
                    <a:lnTo>
                      <a:pt x="53" y="172"/>
                    </a:lnTo>
                    <a:lnTo>
                      <a:pt x="46" y="164"/>
                    </a:lnTo>
                    <a:lnTo>
                      <a:pt x="39" y="155"/>
                    </a:lnTo>
                    <a:lnTo>
                      <a:pt x="34" y="146"/>
                    </a:lnTo>
                    <a:lnTo>
                      <a:pt x="28" y="137"/>
                    </a:lnTo>
                    <a:lnTo>
                      <a:pt x="24" y="128"/>
                    </a:lnTo>
                    <a:lnTo>
                      <a:pt x="19" y="117"/>
                    </a:lnTo>
                    <a:lnTo>
                      <a:pt x="15" y="107"/>
                    </a:lnTo>
                    <a:lnTo>
                      <a:pt x="12" y="96"/>
                    </a:lnTo>
                    <a:lnTo>
                      <a:pt x="6" y="68"/>
                    </a:lnTo>
                    <a:lnTo>
                      <a:pt x="4" y="37"/>
                    </a:lnTo>
                    <a:lnTo>
                      <a:pt x="2" y="11"/>
                    </a:lnTo>
                    <a:lnTo>
                      <a:pt x="2" y="0"/>
                    </a:lnTo>
                    <a:lnTo>
                      <a:pt x="1" y="10"/>
                    </a:lnTo>
                    <a:lnTo>
                      <a:pt x="0" y="34"/>
                    </a:lnTo>
                    <a:lnTo>
                      <a:pt x="1" y="68"/>
                    </a:lnTo>
                    <a:lnTo>
                      <a:pt x="7" y="106"/>
                    </a:lnTo>
                    <a:close/>
                  </a:path>
                </a:pathLst>
              </a:custGeom>
              <a:solidFill>
                <a:srgbClr val="140000"/>
              </a:solidFill>
              <a:ln w="9525">
                <a:noFill/>
                <a:round/>
                <a:headEnd/>
                <a:tailEnd/>
              </a:ln>
            </p:spPr>
            <p:txBody>
              <a:bodyPr/>
              <a:lstStyle/>
              <a:p>
                <a:endParaRPr lang="zh-CN" altLang="en-US"/>
              </a:p>
            </p:txBody>
          </p:sp>
          <p:sp>
            <p:nvSpPr>
              <p:cNvPr id="55384" name="Freeform 50"/>
              <p:cNvSpPr>
                <a:spLocks/>
              </p:cNvSpPr>
              <p:nvPr/>
            </p:nvSpPr>
            <p:spPr bwMode="auto">
              <a:xfrm>
                <a:off x="585" y="2207"/>
                <a:ext cx="83" cy="186"/>
              </a:xfrm>
              <a:custGeom>
                <a:avLst/>
                <a:gdLst>
                  <a:gd name="T0" fmla="*/ 0 w 416"/>
                  <a:gd name="T1" fmla="*/ 2 h 929"/>
                  <a:gd name="T2" fmla="*/ 0 w 416"/>
                  <a:gd name="T3" fmla="*/ 2 h 929"/>
                  <a:gd name="T4" fmla="*/ 0 w 416"/>
                  <a:gd name="T5" fmla="*/ 3 h 929"/>
                  <a:gd name="T6" fmla="*/ 0 w 416"/>
                  <a:gd name="T7" fmla="*/ 3 h 929"/>
                  <a:gd name="T8" fmla="*/ 0 w 416"/>
                  <a:gd name="T9" fmla="*/ 3 h 929"/>
                  <a:gd name="T10" fmla="*/ 0 w 416"/>
                  <a:gd name="T11" fmla="*/ 3 h 929"/>
                  <a:gd name="T12" fmla="*/ 0 w 416"/>
                  <a:gd name="T13" fmla="*/ 4 h 929"/>
                  <a:gd name="T14" fmla="*/ 0 w 416"/>
                  <a:gd name="T15" fmla="*/ 4 h 929"/>
                  <a:gd name="T16" fmla="*/ 1 w 416"/>
                  <a:gd name="T17" fmla="*/ 4 h 929"/>
                  <a:gd name="T18" fmla="*/ 1 w 416"/>
                  <a:gd name="T19" fmla="*/ 4 h 929"/>
                  <a:gd name="T20" fmla="*/ 1 w 416"/>
                  <a:gd name="T21" fmla="*/ 5 h 929"/>
                  <a:gd name="T22" fmla="*/ 1 w 416"/>
                  <a:gd name="T23" fmla="*/ 5 h 929"/>
                  <a:gd name="T24" fmla="*/ 1 w 416"/>
                  <a:gd name="T25" fmla="*/ 5 h 929"/>
                  <a:gd name="T26" fmla="*/ 1 w 416"/>
                  <a:gd name="T27" fmla="*/ 5 h 929"/>
                  <a:gd name="T28" fmla="*/ 1 w 416"/>
                  <a:gd name="T29" fmla="*/ 6 h 929"/>
                  <a:gd name="T30" fmla="*/ 2 w 416"/>
                  <a:gd name="T31" fmla="*/ 6 h 929"/>
                  <a:gd name="T32" fmla="*/ 2 w 416"/>
                  <a:gd name="T33" fmla="*/ 6 h 929"/>
                  <a:gd name="T34" fmla="*/ 2 w 416"/>
                  <a:gd name="T35" fmla="*/ 6 h 929"/>
                  <a:gd name="T36" fmla="*/ 2 w 416"/>
                  <a:gd name="T37" fmla="*/ 6 h 929"/>
                  <a:gd name="T38" fmla="*/ 2 w 416"/>
                  <a:gd name="T39" fmla="*/ 7 h 929"/>
                  <a:gd name="T40" fmla="*/ 2 w 416"/>
                  <a:gd name="T41" fmla="*/ 7 h 929"/>
                  <a:gd name="T42" fmla="*/ 3 w 416"/>
                  <a:gd name="T43" fmla="*/ 7 h 929"/>
                  <a:gd name="T44" fmla="*/ 3 w 416"/>
                  <a:gd name="T45" fmla="*/ 7 h 929"/>
                  <a:gd name="T46" fmla="*/ 3 w 416"/>
                  <a:gd name="T47" fmla="*/ 7 h 929"/>
                  <a:gd name="T48" fmla="*/ 3 w 416"/>
                  <a:gd name="T49" fmla="*/ 7 h 929"/>
                  <a:gd name="T50" fmla="*/ 3 w 416"/>
                  <a:gd name="T51" fmla="*/ 7 h 929"/>
                  <a:gd name="T52" fmla="*/ 3 w 416"/>
                  <a:gd name="T53" fmla="*/ 7 h 929"/>
                  <a:gd name="T54" fmla="*/ 3 w 416"/>
                  <a:gd name="T55" fmla="*/ 7 h 929"/>
                  <a:gd name="T56" fmla="*/ 3 w 416"/>
                  <a:gd name="T57" fmla="*/ 7 h 929"/>
                  <a:gd name="T58" fmla="*/ 3 w 416"/>
                  <a:gd name="T59" fmla="*/ 7 h 929"/>
                  <a:gd name="T60" fmla="*/ 2 w 416"/>
                  <a:gd name="T61" fmla="*/ 6 h 929"/>
                  <a:gd name="T62" fmla="*/ 2 w 416"/>
                  <a:gd name="T63" fmla="*/ 5 h 929"/>
                  <a:gd name="T64" fmla="*/ 1 w 416"/>
                  <a:gd name="T65" fmla="*/ 5 h 929"/>
                  <a:gd name="T66" fmla="*/ 1 w 416"/>
                  <a:gd name="T67" fmla="*/ 4 h 929"/>
                  <a:gd name="T68" fmla="*/ 1 w 416"/>
                  <a:gd name="T69" fmla="*/ 3 h 929"/>
                  <a:gd name="T70" fmla="*/ 0 w 416"/>
                  <a:gd name="T71" fmla="*/ 3 h 929"/>
                  <a:gd name="T72" fmla="*/ 0 w 416"/>
                  <a:gd name="T73" fmla="*/ 2 h 929"/>
                  <a:gd name="T74" fmla="*/ 0 w 416"/>
                  <a:gd name="T75" fmla="*/ 2 h 929"/>
                  <a:gd name="T76" fmla="*/ 0 w 416"/>
                  <a:gd name="T77" fmla="*/ 1 h 929"/>
                  <a:gd name="T78" fmla="*/ 0 w 416"/>
                  <a:gd name="T79" fmla="*/ 1 h 929"/>
                  <a:gd name="T80" fmla="*/ 0 w 416"/>
                  <a:gd name="T81" fmla="*/ 1 h 929"/>
                  <a:gd name="T82" fmla="*/ 0 w 416"/>
                  <a:gd name="T83" fmla="*/ 0 h 929"/>
                  <a:gd name="T84" fmla="*/ 0 w 416"/>
                  <a:gd name="T85" fmla="*/ 0 h 929"/>
                  <a:gd name="T86" fmla="*/ 0 w 416"/>
                  <a:gd name="T87" fmla="*/ 0 h 929"/>
                  <a:gd name="T88" fmla="*/ 0 w 416"/>
                  <a:gd name="T89" fmla="*/ 0 h 929"/>
                  <a:gd name="T90" fmla="*/ 0 w 416"/>
                  <a:gd name="T91" fmla="*/ 0 h 929"/>
                  <a:gd name="T92" fmla="*/ 0 w 416"/>
                  <a:gd name="T93" fmla="*/ 1 h 929"/>
                  <a:gd name="T94" fmla="*/ 0 w 416"/>
                  <a:gd name="T95" fmla="*/ 1 h 929"/>
                  <a:gd name="T96" fmla="*/ 0 w 416"/>
                  <a:gd name="T97" fmla="*/ 2 h 92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16"/>
                  <a:gd name="T148" fmla="*/ 0 h 929"/>
                  <a:gd name="T149" fmla="*/ 416 w 416"/>
                  <a:gd name="T150" fmla="*/ 929 h 92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16" h="929">
                    <a:moveTo>
                      <a:pt x="1" y="265"/>
                    </a:moveTo>
                    <a:lnTo>
                      <a:pt x="5" y="298"/>
                    </a:lnTo>
                    <a:lnTo>
                      <a:pt x="12" y="331"/>
                    </a:lnTo>
                    <a:lnTo>
                      <a:pt x="19" y="364"/>
                    </a:lnTo>
                    <a:lnTo>
                      <a:pt x="28" y="396"/>
                    </a:lnTo>
                    <a:lnTo>
                      <a:pt x="38" y="428"/>
                    </a:lnTo>
                    <a:lnTo>
                      <a:pt x="49" y="460"/>
                    </a:lnTo>
                    <a:lnTo>
                      <a:pt x="61" y="490"/>
                    </a:lnTo>
                    <a:lnTo>
                      <a:pt x="75" y="521"/>
                    </a:lnTo>
                    <a:lnTo>
                      <a:pt x="90" y="551"/>
                    </a:lnTo>
                    <a:lnTo>
                      <a:pt x="106" y="580"/>
                    </a:lnTo>
                    <a:lnTo>
                      <a:pt x="122" y="609"/>
                    </a:lnTo>
                    <a:lnTo>
                      <a:pt x="140" y="636"/>
                    </a:lnTo>
                    <a:lnTo>
                      <a:pt x="158" y="664"/>
                    </a:lnTo>
                    <a:lnTo>
                      <a:pt x="177" y="691"/>
                    </a:lnTo>
                    <a:lnTo>
                      <a:pt x="197" y="718"/>
                    </a:lnTo>
                    <a:lnTo>
                      <a:pt x="218" y="743"/>
                    </a:lnTo>
                    <a:lnTo>
                      <a:pt x="240" y="768"/>
                    </a:lnTo>
                    <a:lnTo>
                      <a:pt x="262" y="792"/>
                    </a:lnTo>
                    <a:lnTo>
                      <a:pt x="284" y="817"/>
                    </a:lnTo>
                    <a:lnTo>
                      <a:pt x="308" y="840"/>
                    </a:lnTo>
                    <a:lnTo>
                      <a:pt x="332" y="863"/>
                    </a:lnTo>
                    <a:lnTo>
                      <a:pt x="356" y="885"/>
                    </a:lnTo>
                    <a:lnTo>
                      <a:pt x="381" y="907"/>
                    </a:lnTo>
                    <a:lnTo>
                      <a:pt x="406" y="927"/>
                    </a:lnTo>
                    <a:lnTo>
                      <a:pt x="411" y="929"/>
                    </a:lnTo>
                    <a:lnTo>
                      <a:pt x="414" y="925"/>
                    </a:lnTo>
                    <a:lnTo>
                      <a:pt x="416" y="922"/>
                    </a:lnTo>
                    <a:lnTo>
                      <a:pt x="414" y="918"/>
                    </a:lnTo>
                    <a:lnTo>
                      <a:pt x="331" y="833"/>
                    </a:lnTo>
                    <a:lnTo>
                      <a:pt x="259" y="750"/>
                    </a:lnTo>
                    <a:lnTo>
                      <a:pt x="199" y="666"/>
                    </a:lnTo>
                    <a:lnTo>
                      <a:pt x="150" y="585"/>
                    </a:lnTo>
                    <a:lnTo>
                      <a:pt x="110" y="506"/>
                    </a:lnTo>
                    <a:lnTo>
                      <a:pt x="79" y="430"/>
                    </a:lnTo>
                    <a:lnTo>
                      <a:pt x="55" y="358"/>
                    </a:lnTo>
                    <a:lnTo>
                      <a:pt x="37" y="291"/>
                    </a:lnTo>
                    <a:lnTo>
                      <a:pt x="26" y="228"/>
                    </a:lnTo>
                    <a:lnTo>
                      <a:pt x="18" y="172"/>
                    </a:lnTo>
                    <a:lnTo>
                      <a:pt x="15" y="123"/>
                    </a:lnTo>
                    <a:lnTo>
                      <a:pt x="15" y="80"/>
                    </a:lnTo>
                    <a:lnTo>
                      <a:pt x="16" y="46"/>
                    </a:lnTo>
                    <a:lnTo>
                      <a:pt x="17" y="21"/>
                    </a:lnTo>
                    <a:lnTo>
                      <a:pt x="19" y="5"/>
                    </a:lnTo>
                    <a:lnTo>
                      <a:pt x="21" y="0"/>
                    </a:lnTo>
                    <a:lnTo>
                      <a:pt x="16" y="29"/>
                    </a:lnTo>
                    <a:lnTo>
                      <a:pt x="6" y="100"/>
                    </a:lnTo>
                    <a:lnTo>
                      <a:pt x="0" y="186"/>
                    </a:lnTo>
                    <a:lnTo>
                      <a:pt x="1" y="265"/>
                    </a:lnTo>
                    <a:close/>
                  </a:path>
                </a:pathLst>
              </a:custGeom>
              <a:solidFill>
                <a:srgbClr val="140000"/>
              </a:solidFill>
              <a:ln w="9525">
                <a:noFill/>
                <a:round/>
                <a:headEnd/>
                <a:tailEnd/>
              </a:ln>
            </p:spPr>
            <p:txBody>
              <a:bodyPr/>
              <a:lstStyle/>
              <a:p>
                <a:endParaRPr lang="zh-CN" altLang="en-US"/>
              </a:p>
            </p:txBody>
          </p:sp>
          <p:sp>
            <p:nvSpPr>
              <p:cNvPr id="55385" name="Freeform 51"/>
              <p:cNvSpPr>
                <a:spLocks/>
              </p:cNvSpPr>
              <p:nvPr/>
            </p:nvSpPr>
            <p:spPr bwMode="auto">
              <a:xfrm>
                <a:off x="603" y="2179"/>
                <a:ext cx="102" cy="132"/>
              </a:xfrm>
              <a:custGeom>
                <a:avLst/>
                <a:gdLst>
                  <a:gd name="T0" fmla="*/ 2 w 510"/>
                  <a:gd name="T1" fmla="*/ 1 h 661"/>
                  <a:gd name="T2" fmla="*/ 2 w 510"/>
                  <a:gd name="T3" fmla="*/ 1 h 661"/>
                  <a:gd name="T4" fmla="*/ 2 w 510"/>
                  <a:gd name="T5" fmla="*/ 1 h 661"/>
                  <a:gd name="T6" fmla="*/ 2 w 510"/>
                  <a:gd name="T7" fmla="*/ 1 h 661"/>
                  <a:gd name="T8" fmla="*/ 3 w 510"/>
                  <a:gd name="T9" fmla="*/ 2 h 661"/>
                  <a:gd name="T10" fmla="*/ 3 w 510"/>
                  <a:gd name="T11" fmla="*/ 2 h 661"/>
                  <a:gd name="T12" fmla="*/ 3 w 510"/>
                  <a:gd name="T13" fmla="*/ 2 h 661"/>
                  <a:gd name="T14" fmla="*/ 3 w 510"/>
                  <a:gd name="T15" fmla="*/ 2 h 661"/>
                  <a:gd name="T16" fmla="*/ 3 w 510"/>
                  <a:gd name="T17" fmla="*/ 2 h 661"/>
                  <a:gd name="T18" fmla="*/ 4 w 510"/>
                  <a:gd name="T19" fmla="*/ 3 h 661"/>
                  <a:gd name="T20" fmla="*/ 4 w 510"/>
                  <a:gd name="T21" fmla="*/ 3 h 661"/>
                  <a:gd name="T22" fmla="*/ 4 w 510"/>
                  <a:gd name="T23" fmla="*/ 4 h 661"/>
                  <a:gd name="T24" fmla="*/ 4 w 510"/>
                  <a:gd name="T25" fmla="*/ 4 h 661"/>
                  <a:gd name="T26" fmla="*/ 4 w 510"/>
                  <a:gd name="T27" fmla="*/ 4 h 661"/>
                  <a:gd name="T28" fmla="*/ 3 w 510"/>
                  <a:gd name="T29" fmla="*/ 5 h 661"/>
                  <a:gd name="T30" fmla="*/ 3 w 510"/>
                  <a:gd name="T31" fmla="*/ 5 h 661"/>
                  <a:gd name="T32" fmla="*/ 3 w 510"/>
                  <a:gd name="T33" fmla="*/ 5 h 661"/>
                  <a:gd name="T34" fmla="*/ 3 w 510"/>
                  <a:gd name="T35" fmla="*/ 5 h 661"/>
                  <a:gd name="T36" fmla="*/ 3 w 510"/>
                  <a:gd name="T37" fmla="*/ 5 h 661"/>
                  <a:gd name="T38" fmla="*/ 4 w 510"/>
                  <a:gd name="T39" fmla="*/ 5 h 661"/>
                  <a:gd name="T40" fmla="*/ 4 w 510"/>
                  <a:gd name="T41" fmla="*/ 4 h 661"/>
                  <a:gd name="T42" fmla="*/ 4 w 510"/>
                  <a:gd name="T43" fmla="*/ 4 h 661"/>
                  <a:gd name="T44" fmla="*/ 4 w 510"/>
                  <a:gd name="T45" fmla="*/ 4 h 661"/>
                  <a:gd name="T46" fmla="*/ 4 w 510"/>
                  <a:gd name="T47" fmla="*/ 3 h 661"/>
                  <a:gd name="T48" fmla="*/ 4 w 510"/>
                  <a:gd name="T49" fmla="*/ 3 h 661"/>
                  <a:gd name="T50" fmla="*/ 4 w 510"/>
                  <a:gd name="T51" fmla="*/ 2 h 661"/>
                  <a:gd name="T52" fmla="*/ 3 w 510"/>
                  <a:gd name="T53" fmla="*/ 2 h 661"/>
                  <a:gd name="T54" fmla="*/ 3 w 510"/>
                  <a:gd name="T55" fmla="*/ 2 h 661"/>
                  <a:gd name="T56" fmla="*/ 3 w 510"/>
                  <a:gd name="T57" fmla="*/ 2 h 661"/>
                  <a:gd name="T58" fmla="*/ 3 w 510"/>
                  <a:gd name="T59" fmla="*/ 2 h 661"/>
                  <a:gd name="T60" fmla="*/ 3 w 510"/>
                  <a:gd name="T61" fmla="*/ 1 h 661"/>
                  <a:gd name="T62" fmla="*/ 2 w 510"/>
                  <a:gd name="T63" fmla="*/ 1 h 661"/>
                  <a:gd name="T64" fmla="*/ 2 w 510"/>
                  <a:gd name="T65" fmla="*/ 1 h 661"/>
                  <a:gd name="T66" fmla="*/ 2 w 510"/>
                  <a:gd name="T67" fmla="*/ 1 h 661"/>
                  <a:gd name="T68" fmla="*/ 2 w 510"/>
                  <a:gd name="T69" fmla="*/ 1 h 661"/>
                  <a:gd name="T70" fmla="*/ 1 w 510"/>
                  <a:gd name="T71" fmla="*/ 1 h 661"/>
                  <a:gd name="T72" fmla="*/ 1 w 510"/>
                  <a:gd name="T73" fmla="*/ 0 h 661"/>
                  <a:gd name="T74" fmla="*/ 1 w 510"/>
                  <a:gd name="T75" fmla="*/ 0 h 661"/>
                  <a:gd name="T76" fmla="*/ 1 w 510"/>
                  <a:gd name="T77" fmla="*/ 0 h 661"/>
                  <a:gd name="T78" fmla="*/ 0 w 510"/>
                  <a:gd name="T79" fmla="*/ 0 h 661"/>
                  <a:gd name="T80" fmla="*/ 0 w 510"/>
                  <a:gd name="T81" fmla="*/ 0 h 661"/>
                  <a:gd name="T82" fmla="*/ 0 w 510"/>
                  <a:gd name="T83" fmla="*/ 0 h 661"/>
                  <a:gd name="T84" fmla="*/ 0 w 510"/>
                  <a:gd name="T85" fmla="*/ 0 h 661"/>
                  <a:gd name="T86" fmla="*/ 0 w 510"/>
                  <a:gd name="T87" fmla="*/ 0 h 661"/>
                  <a:gd name="T88" fmla="*/ 0 w 510"/>
                  <a:gd name="T89" fmla="*/ 0 h 661"/>
                  <a:gd name="T90" fmla="*/ 1 w 510"/>
                  <a:gd name="T91" fmla="*/ 0 h 661"/>
                  <a:gd name="T92" fmla="*/ 1 w 510"/>
                  <a:gd name="T93" fmla="*/ 0 h 661"/>
                  <a:gd name="T94" fmla="*/ 1 w 510"/>
                  <a:gd name="T95" fmla="*/ 1 h 661"/>
                  <a:gd name="T96" fmla="*/ 1 w 510"/>
                  <a:gd name="T97" fmla="*/ 1 h 661"/>
                  <a:gd name="T98" fmla="*/ 2 w 510"/>
                  <a:gd name="T99" fmla="*/ 1 h 6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10"/>
                  <a:gd name="T151" fmla="*/ 0 h 661"/>
                  <a:gd name="T152" fmla="*/ 510 w 510"/>
                  <a:gd name="T153" fmla="*/ 661 h 6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10" h="661">
                    <a:moveTo>
                      <a:pt x="221" y="115"/>
                    </a:moveTo>
                    <a:lnTo>
                      <a:pt x="233" y="124"/>
                    </a:lnTo>
                    <a:lnTo>
                      <a:pt x="246" y="132"/>
                    </a:lnTo>
                    <a:lnTo>
                      <a:pt x="258" y="141"/>
                    </a:lnTo>
                    <a:lnTo>
                      <a:pt x="270" y="149"/>
                    </a:lnTo>
                    <a:lnTo>
                      <a:pt x="282" y="158"/>
                    </a:lnTo>
                    <a:lnTo>
                      <a:pt x="294" y="167"/>
                    </a:lnTo>
                    <a:lnTo>
                      <a:pt x="306" y="177"/>
                    </a:lnTo>
                    <a:lnTo>
                      <a:pt x="318" y="186"/>
                    </a:lnTo>
                    <a:lnTo>
                      <a:pt x="330" y="196"/>
                    </a:lnTo>
                    <a:lnTo>
                      <a:pt x="341" y="205"/>
                    </a:lnTo>
                    <a:lnTo>
                      <a:pt x="352" y="215"/>
                    </a:lnTo>
                    <a:lnTo>
                      <a:pt x="364" y="225"/>
                    </a:lnTo>
                    <a:lnTo>
                      <a:pt x="374" y="236"/>
                    </a:lnTo>
                    <a:lnTo>
                      <a:pt x="385" y="246"/>
                    </a:lnTo>
                    <a:lnTo>
                      <a:pt x="396" y="257"/>
                    </a:lnTo>
                    <a:lnTo>
                      <a:pt x="406" y="268"/>
                    </a:lnTo>
                    <a:lnTo>
                      <a:pt x="423" y="290"/>
                    </a:lnTo>
                    <a:lnTo>
                      <a:pt x="441" y="312"/>
                    </a:lnTo>
                    <a:lnTo>
                      <a:pt x="455" y="337"/>
                    </a:lnTo>
                    <a:lnTo>
                      <a:pt x="468" y="362"/>
                    </a:lnTo>
                    <a:lnTo>
                      <a:pt x="478" y="389"/>
                    </a:lnTo>
                    <a:lnTo>
                      <a:pt x="484" y="416"/>
                    </a:lnTo>
                    <a:lnTo>
                      <a:pt x="485" y="444"/>
                    </a:lnTo>
                    <a:lnTo>
                      <a:pt x="482" y="472"/>
                    </a:lnTo>
                    <a:lnTo>
                      <a:pt x="474" y="498"/>
                    </a:lnTo>
                    <a:lnTo>
                      <a:pt x="464" y="521"/>
                    </a:lnTo>
                    <a:lnTo>
                      <a:pt x="452" y="544"/>
                    </a:lnTo>
                    <a:lnTo>
                      <a:pt x="439" y="566"/>
                    </a:lnTo>
                    <a:lnTo>
                      <a:pt x="425" y="588"/>
                    </a:lnTo>
                    <a:lnTo>
                      <a:pt x="411" y="610"/>
                    </a:lnTo>
                    <a:lnTo>
                      <a:pt x="399" y="631"/>
                    </a:lnTo>
                    <a:lnTo>
                      <a:pt x="389" y="656"/>
                    </a:lnTo>
                    <a:lnTo>
                      <a:pt x="389" y="659"/>
                    </a:lnTo>
                    <a:lnTo>
                      <a:pt x="393" y="661"/>
                    </a:lnTo>
                    <a:lnTo>
                      <a:pt x="396" y="660"/>
                    </a:lnTo>
                    <a:lnTo>
                      <a:pt x="399" y="658"/>
                    </a:lnTo>
                    <a:lnTo>
                      <a:pt x="412" y="634"/>
                    </a:lnTo>
                    <a:lnTo>
                      <a:pt x="428" y="611"/>
                    </a:lnTo>
                    <a:lnTo>
                      <a:pt x="444" y="589"/>
                    </a:lnTo>
                    <a:lnTo>
                      <a:pt x="460" y="566"/>
                    </a:lnTo>
                    <a:lnTo>
                      <a:pt x="475" y="544"/>
                    </a:lnTo>
                    <a:lnTo>
                      <a:pt x="488" y="519"/>
                    </a:lnTo>
                    <a:lnTo>
                      <a:pt x="499" y="494"/>
                    </a:lnTo>
                    <a:lnTo>
                      <a:pt x="507" y="468"/>
                    </a:lnTo>
                    <a:lnTo>
                      <a:pt x="510" y="440"/>
                    </a:lnTo>
                    <a:lnTo>
                      <a:pt x="508" y="414"/>
                    </a:lnTo>
                    <a:lnTo>
                      <a:pt x="502" y="388"/>
                    </a:lnTo>
                    <a:lnTo>
                      <a:pt x="494" y="362"/>
                    </a:lnTo>
                    <a:lnTo>
                      <a:pt x="482" y="338"/>
                    </a:lnTo>
                    <a:lnTo>
                      <a:pt x="468" y="315"/>
                    </a:lnTo>
                    <a:lnTo>
                      <a:pt x="452" y="294"/>
                    </a:lnTo>
                    <a:lnTo>
                      <a:pt x="435" y="274"/>
                    </a:lnTo>
                    <a:lnTo>
                      <a:pt x="426" y="261"/>
                    </a:lnTo>
                    <a:lnTo>
                      <a:pt x="415" y="250"/>
                    </a:lnTo>
                    <a:lnTo>
                      <a:pt x="403" y="239"/>
                    </a:lnTo>
                    <a:lnTo>
                      <a:pt x="392" y="230"/>
                    </a:lnTo>
                    <a:lnTo>
                      <a:pt x="379" y="220"/>
                    </a:lnTo>
                    <a:lnTo>
                      <a:pt x="366" y="210"/>
                    </a:lnTo>
                    <a:lnTo>
                      <a:pt x="354" y="201"/>
                    </a:lnTo>
                    <a:lnTo>
                      <a:pt x="341" y="191"/>
                    </a:lnTo>
                    <a:lnTo>
                      <a:pt x="328" y="182"/>
                    </a:lnTo>
                    <a:lnTo>
                      <a:pt x="315" y="174"/>
                    </a:lnTo>
                    <a:lnTo>
                      <a:pt x="302" y="165"/>
                    </a:lnTo>
                    <a:lnTo>
                      <a:pt x="290" y="155"/>
                    </a:lnTo>
                    <a:lnTo>
                      <a:pt x="277" y="146"/>
                    </a:lnTo>
                    <a:lnTo>
                      <a:pt x="263" y="137"/>
                    </a:lnTo>
                    <a:lnTo>
                      <a:pt x="251" y="128"/>
                    </a:lnTo>
                    <a:lnTo>
                      <a:pt x="239" y="118"/>
                    </a:lnTo>
                    <a:lnTo>
                      <a:pt x="220" y="102"/>
                    </a:lnTo>
                    <a:lnTo>
                      <a:pt x="200" y="88"/>
                    </a:lnTo>
                    <a:lnTo>
                      <a:pt x="180" y="75"/>
                    </a:lnTo>
                    <a:lnTo>
                      <a:pt x="159" y="63"/>
                    </a:lnTo>
                    <a:lnTo>
                      <a:pt x="140" y="52"/>
                    </a:lnTo>
                    <a:lnTo>
                      <a:pt x="120" y="42"/>
                    </a:lnTo>
                    <a:lnTo>
                      <a:pt x="100" y="34"/>
                    </a:lnTo>
                    <a:lnTo>
                      <a:pt x="83" y="26"/>
                    </a:lnTo>
                    <a:lnTo>
                      <a:pt x="65" y="20"/>
                    </a:lnTo>
                    <a:lnTo>
                      <a:pt x="50" y="14"/>
                    </a:lnTo>
                    <a:lnTo>
                      <a:pt x="35" y="10"/>
                    </a:lnTo>
                    <a:lnTo>
                      <a:pt x="23" y="7"/>
                    </a:lnTo>
                    <a:lnTo>
                      <a:pt x="14" y="3"/>
                    </a:lnTo>
                    <a:lnTo>
                      <a:pt x="7" y="1"/>
                    </a:lnTo>
                    <a:lnTo>
                      <a:pt x="2" y="0"/>
                    </a:lnTo>
                    <a:lnTo>
                      <a:pt x="0" y="0"/>
                    </a:lnTo>
                    <a:lnTo>
                      <a:pt x="3" y="1"/>
                    </a:lnTo>
                    <a:lnTo>
                      <a:pt x="7" y="3"/>
                    </a:lnTo>
                    <a:lnTo>
                      <a:pt x="15" y="7"/>
                    </a:lnTo>
                    <a:lnTo>
                      <a:pt x="26" y="12"/>
                    </a:lnTo>
                    <a:lnTo>
                      <a:pt x="38" y="18"/>
                    </a:lnTo>
                    <a:lnTo>
                      <a:pt x="52" y="24"/>
                    </a:lnTo>
                    <a:lnTo>
                      <a:pt x="68" y="32"/>
                    </a:lnTo>
                    <a:lnTo>
                      <a:pt x="85" y="41"/>
                    </a:lnTo>
                    <a:lnTo>
                      <a:pt x="102" y="50"/>
                    </a:lnTo>
                    <a:lnTo>
                      <a:pt x="121" y="59"/>
                    </a:lnTo>
                    <a:lnTo>
                      <a:pt x="140" y="68"/>
                    </a:lnTo>
                    <a:lnTo>
                      <a:pt x="157" y="78"/>
                    </a:lnTo>
                    <a:lnTo>
                      <a:pt x="175" y="88"/>
                    </a:lnTo>
                    <a:lnTo>
                      <a:pt x="192" y="98"/>
                    </a:lnTo>
                    <a:lnTo>
                      <a:pt x="208" y="107"/>
                    </a:lnTo>
                    <a:lnTo>
                      <a:pt x="221" y="115"/>
                    </a:lnTo>
                    <a:close/>
                  </a:path>
                </a:pathLst>
              </a:custGeom>
              <a:solidFill>
                <a:srgbClr val="140000"/>
              </a:solidFill>
              <a:ln w="9525">
                <a:noFill/>
                <a:round/>
                <a:headEnd/>
                <a:tailEnd/>
              </a:ln>
            </p:spPr>
            <p:txBody>
              <a:bodyPr/>
              <a:lstStyle/>
              <a:p>
                <a:endParaRPr lang="zh-CN" altLang="en-US"/>
              </a:p>
            </p:txBody>
          </p:sp>
          <p:sp>
            <p:nvSpPr>
              <p:cNvPr id="55386" name="Freeform 52"/>
              <p:cNvSpPr>
                <a:spLocks/>
              </p:cNvSpPr>
              <p:nvPr/>
            </p:nvSpPr>
            <p:spPr bwMode="auto">
              <a:xfrm>
                <a:off x="711" y="2175"/>
                <a:ext cx="58" cy="120"/>
              </a:xfrm>
              <a:custGeom>
                <a:avLst/>
                <a:gdLst>
                  <a:gd name="T0" fmla="*/ 0 w 288"/>
                  <a:gd name="T1" fmla="*/ 0 h 601"/>
                  <a:gd name="T2" fmla="*/ 0 w 288"/>
                  <a:gd name="T3" fmla="*/ 0 h 601"/>
                  <a:gd name="T4" fmla="*/ 0 w 288"/>
                  <a:gd name="T5" fmla="*/ 0 h 601"/>
                  <a:gd name="T6" fmla="*/ 0 w 288"/>
                  <a:gd name="T7" fmla="*/ 0 h 601"/>
                  <a:gd name="T8" fmla="*/ 0 w 288"/>
                  <a:gd name="T9" fmla="*/ 1 h 601"/>
                  <a:gd name="T10" fmla="*/ 1 w 288"/>
                  <a:gd name="T11" fmla="*/ 1 h 601"/>
                  <a:gd name="T12" fmla="*/ 1 w 288"/>
                  <a:gd name="T13" fmla="*/ 1 h 601"/>
                  <a:gd name="T14" fmla="*/ 1 w 288"/>
                  <a:gd name="T15" fmla="*/ 1 h 601"/>
                  <a:gd name="T16" fmla="*/ 1 w 288"/>
                  <a:gd name="T17" fmla="*/ 1 h 601"/>
                  <a:gd name="T18" fmla="*/ 1 w 288"/>
                  <a:gd name="T19" fmla="*/ 1 h 601"/>
                  <a:gd name="T20" fmla="*/ 1 w 288"/>
                  <a:gd name="T21" fmla="*/ 1 h 601"/>
                  <a:gd name="T22" fmla="*/ 1 w 288"/>
                  <a:gd name="T23" fmla="*/ 1 h 601"/>
                  <a:gd name="T24" fmla="*/ 1 w 288"/>
                  <a:gd name="T25" fmla="*/ 2 h 601"/>
                  <a:gd name="T26" fmla="*/ 1 w 288"/>
                  <a:gd name="T27" fmla="*/ 2 h 601"/>
                  <a:gd name="T28" fmla="*/ 1 w 288"/>
                  <a:gd name="T29" fmla="*/ 2 h 601"/>
                  <a:gd name="T30" fmla="*/ 1 w 288"/>
                  <a:gd name="T31" fmla="*/ 2 h 601"/>
                  <a:gd name="T32" fmla="*/ 2 w 288"/>
                  <a:gd name="T33" fmla="*/ 2 h 601"/>
                  <a:gd name="T34" fmla="*/ 2 w 288"/>
                  <a:gd name="T35" fmla="*/ 3 h 601"/>
                  <a:gd name="T36" fmla="*/ 2 w 288"/>
                  <a:gd name="T37" fmla="*/ 3 h 601"/>
                  <a:gd name="T38" fmla="*/ 2 w 288"/>
                  <a:gd name="T39" fmla="*/ 3 h 601"/>
                  <a:gd name="T40" fmla="*/ 2 w 288"/>
                  <a:gd name="T41" fmla="*/ 4 h 601"/>
                  <a:gd name="T42" fmla="*/ 2 w 288"/>
                  <a:gd name="T43" fmla="*/ 4 h 601"/>
                  <a:gd name="T44" fmla="*/ 2 w 288"/>
                  <a:gd name="T45" fmla="*/ 5 h 601"/>
                  <a:gd name="T46" fmla="*/ 2 w 288"/>
                  <a:gd name="T47" fmla="*/ 5 h 601"/>
                  <a:gd name="T48" fmla="*/ 2 w 288"/>
                  <a:gd name="T49" fmla="*/ 5 h 601"/>
                  <a:gd name="T50" fmla="*/ 2 w 288"/>
                  <a:gd name="T51" fmla="*/ 4 h 601"/>
                  <a:gd name="T52" fmla="*/ 2 w 288"/>
                  <a:gd name="T53" fmla="*/ 4 h 601"/>
                  <a:gd name="T54" fmla="*/ 2 w 288"/>
                  <a:gd name="T55" fmla="*/ 4 h 601"/>
                  <a:gd name="T56" fmla="*/ 2 w 288"/>
                  <a:gd name="T57" fmla="*/ 3 h 601"/>
                  <a:gd name="T58" fmla="*/ 2 w 288"/>
                  <a:gd name="T59" fmla="*/ 3 h 601"/>
                  <a:gd name="T60" fmla="*/ 2 w 288"/>
                  <a:gd name="T61" fmla="*/ 3 h 601"/>
                  <a:gd name="T62" fmla="*/ 2 w 288"/>
                  <a:gd name="T63" fmla="*/ 2 h 601"/>
                  <a:gd name="T64" fmla="*/ 2 w 288"/>
                  <a:gd name="T65" fmla="*/ 2 h 601"/>
                  <a:gd name="T66" fmla="*/ 2 w 288"/>
                  <a:gd name="T67" fmla="*/ 2 h 601"/>
                  <a:gd name="T68" fmla="*/ 2 w 288"/>
                  <a:gd name="T69" fmla="*/ 2 h 601"/>
                  <a:gd name="T70" fmla="*/ 1 w 288"/>
                  <a:gd name="T71" fmla="*/ 2 h 601"/>
                  <a:gd name="T72" fmla="*/ 1 w 288"/>
                  <a:gd name="T73" fmla="*/ 2 h 601"/>
                  <a:gd name="T74" fmla="*/ 1 w 288"/>
                  <a:gd name="T75" fmla="*/ 1 h 601"/>
                  <a:gd name="T76" fmla="*/ 1 w 288"/>
                  <a:gd name="T77" fmla="*/ 1 h 601"/>
                  <a:gd name="T78" fmla="*/ 1 w 288"/>
                  <a:gd name="T79" fmla="*/ 1 h 601"/>
                  <a:gd name="T80" fmla="*/ 1 w 288"/>
                  <a:gd name="T81" fmla="*/ 1 h 601"/>
                  <a:gd name="T82" fmla="*/ 1 w 288"/>
                  <a:gd name="T83" fmla="*/ 1 h 601"/>
                  <a:gd name="T84" fmla="*/ 1 w 288"/>
                  <a:gd name="T85" fmla="*/ 1 h 601"/>
                  <a:gd name="T86" fmla="*/ 1 w 288"/>
                  <a:gd name="T87" fmla="*/ 1 h 601"/>
                  <a:gd name="T88" fmla="*/ 0 w 288"/>
                  <a:gd name="T89" fmla="*/ 0 h 601"/>
                  <a:gd name="T90" fmla="*/ 0 w 288"/>
                  <a:gd name="T91" fmla="*/ 0 h 601"/>
                  <a:gd name="T92" fmla="*/ 0 w 288"/>
                  <a:gd name="T93" fmla="*/ 0 h 601"/>
                  <a:gd name="T94" fmla="*/ 0 w 288"/>
                  <a:gd name="T95" fmla="*/ 0 h 601"/>
                  <a:gd name="T96" fmla="*/ 0 w 288"/>
                  <a:gd name="T97" fmla="*/ 0 h 601"/>
                  <a:gd name="T98" fmla="*/ 0 w 288"/>
                  <a:gd name="T99" fmla="*/ 0 h 601"/>
                  <a:gd name="T100" fmla="*/ 0 w 288"/>
                  <a:gd name="T101" fmla="*/ 0 h 601"/>
                  <a:gd name="T102" fmla="*/ 0 w 288"/>
                  <a:gd name="T103" fmla="*/ 0 h 601"/>
                  <a:gd name="T104" fmla="*/ 0 w 288"/>
                  <a:gd name="T105" fmla="*/ 0 h 601"/>
                  <a:gd name="T106" fmla="*/ 0 w 288"/>
                  <a:gd name="T107" fmla="*/ 0 h 60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88"/>
                  <a:gd name="T163" fmla="*/ 0 h 601"/>
                  <a:gd name="T164" fmla="*/ 288 w 288"/>
                  <a:gd name="T165" fmla="*/ 601 h 60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88" h="601">
                    <a:moveTo>
                      <a:pt x="0" y="0"/>
                    </a:moveTo>
                    <a:lnTo>
                      <a:pt x="13" y="17"/>
                    </a:lnTo>
                    <a:lnTo>
                      <a:pt x="26" y="33"/>
                    </a:lnTo>
                    <a:lnTo>
                      <a:pt x="41" y="49"/>
                    </a:lnTo>
                    <a:lnTo>
                      <a:pt x="54" y="65"/>
                    </a:lnTo>
                    <a:lnTo>
                      <a:pt x="67" y="82"/>
                    </a:lnTo>
                    <a:lnTo>
                      <a:pt x="80" y="97"/>
                    </a:lnTo>
                    <a:lnTo>
                      <a:pt x="93" y="113"/>
                    </a:lnTo>
                    <a:lnTo>
                      <a:pt x="105" y="130"/>
                    </a:lnTo>
                    <a:lnTo>
                      <a:pt x="117" y="148"/>
                    </a:lnTo>
                    <a:lnTo>
                      <a:pt x="129" y="164"/>
                    </a:lnTo>
                    <a:lnTo>
                      <a:pt x="141" y="182"/>
                    </a:lnTo>
                    <a:lnTo>
                      <a:pt x="152" y="199"/>
                    </a:lnTo>
                    <a:lnTo>
                      <a:pt x="163" y="218"/>
                    </a:lnTo>
                    <a:lnTo>
                      <a:pt x="173" y="235"/>
                    </a:lnTo>
                    <a:lnTo>
                      <a:pt x="183" y="254"/>
                    </a:lnTo>
                    <a:lnTo>
                      <a:pt x="192" y="273"/>
                    </a:lnTo>
                    <a:lnTo>
                      <a:pt x="210" y="317"/>
                    </a:lnTo>
                    <a:lnTo>
                      <a:pt x="228" y="368"/>
                    </a:lnTo>
                    <a:lnTo>
                      <a:pt x="244" y="422"/>
                    </a:lnTo>
                    <a:lnTo>
                      <a:pt x="259" y="476"/>
                    </a:lnTo>
                    <a:lnTo>
                      <a:pt x="271" y="525"/>
                    </a:lnTo>
                    <a:lnTo>
                      <a:pt x="281" y="565"/>
                    </a:lnTo>
                    <a:lnTo>
                      <a:pt x="286" y="592"/>
                    </a:lnTo>
                    <a:lnTo>
                      <a:pt x="288" y="601"/>
                    </a:lnTo>
                    <a:lnTo>
                      <a:pt x="284" y="558"/>
                    </a:lnTo>
                    <a:lnTo>
                      <a:pt x="277" y="516"/>
                    </a:lnTo>
                    <a:lnTo>
                      <a:pt x="270" y="474"/>
                    </a:lnTo>
                    <a:lnTo>
                      <a:pt x="260" y="433"/>
                    </a:lnTo>
                    <a:lnTo>
                      <a:pt x="249" y="391"/>
                    </a:lnTo>
                    <a:lnTo>
                      <a:pt x="237" y="351"/>
                    </a:lnTo>
                    <a:lnTo>
                      <a:pt x="222" y="311"/>
                    </a:lnTo>
                    <a:lnTo>
                      <a:pt x="206" y="272"/>
                    </a:lnTo>
                    <a:lnTo>
                      <a:pt x="197" y="252"/>
                    </a:lnTo>
                    <a:lnTo>
                      <a:pt x="187" y="232"/>
                    </a:lnTo>
                    <a:lnTo>
                      <a:pt x="178" y="212"/>
                    </a:lnTo>
                    <a:lnTo>
                      <a:pt x="167" y="194"/>
                    </a:lnTo>
                    <a:lnTo>
                      <a:pt x="155" y="175"/>
                    </a:lnTo>
                    <a:lnTo>
                      <a:pt x="142" y="156"/>
                    </a:lnTo>
                    <a:lnTo>
                      <a:pt x="130" y="139"/>
                    </a:lnTo>
                    <a:lnTo>
                      <a:pt x="117" y="121"/>
                    </a:lnTo>
                    <a:lnTo>
                      <a:pt x="104" y="105"/>
                    </a:lnTo>
                    <a:lnTo>
                      <a:pt x="90" y="89"/>
                    </a:lnTo>
                    <a:lnTo>
                      <a:pt x="76" y="74"/>
                    </a:lnTo>
                    <a:lnTo>
                      <a:pt x="61" y="59"/>
                    </a:lnTo>
                    <a:lnTo>
                      <a:pt x="46" y="44"/>
                    </a:lnTo>
                    <a:lnTo>
                      <a:pt x="31" y="29"/>
                    </a:lnTo>
                    <a:lnTo>
                      <a:pt x="16" y="15"/>
                    </a:lnTo>
                    <a:lnTo>
                      <a:pt x="1" y="0"/>
                    </a:lnTo>
                    <a:lnTo>
                      <a:pt x="0" y="0"/>
                    </a:lnTo>
                    <a:close/>
                  </a:path>
                </a:pathLst>
              </a:custGeom>
              <a:solidFill>
                <a:srgbClr val="140000"/>
              </a:solidFill>
              <a:ln w="9525">
                <a:noFill/>
                <a:round/>
                <a:headEnd/>
                <a:tailEnd/>
              </a:ln>
            </p:spPr>
            <p:txBody>
              <a:bodyPr/>
              <a:lstStyle/>
              <a:p>
                <a:endParaRPr lang="zh-CN" altLang="en-US"/>
              </a:p>
            </p:txBody>
          </p:sp>
          <p:sp>
            <p:nvSpPr>
              <p:cNvPr id="55387" name="Freeform 53"/>
              <p:cNvSpPr>
                <a:spLocks/>
              </p:cNvSpPr>
              <p:nvPr/>
            </p:nvSpPr>
            <p:spPr bwMode="auto">
              <a:xfrm>
                <a:off x="658" y="2314"/>
                <a:ext cx="131" cy="48"/>
              </a:xfrm>
              <a:custGeom>
                <a:avLst/>
                <a:gdLst>
                  <a:gd name="T0" fmla="*/ 1 w 658"/>
                  <a:gd name="T1" fmla="*/ 2 h 242"/>
                  <a:gd name="T2" fmla="*/ 1 w 658"/>
                  <a:gd name="T3" fmla="*/ 1 h 242"/>
                  <a:gd name="T4" fmla="*/ 1 w 658"/>
                  <a:gd name="T5" fmla="*/ 1 h 242"/>
                  <a:gd name="T6" fmla="*/ 1 w 658"/>
                  <a:gd name="T7" fmla="*/ 1 h 242"/>
                  <a:gd name="T8" fmla="*/ 1 w 658"/>
                  <a:gd name="T9" fmla="*/ 1 h 242"/>
                  <a:gd name="T10" fmla="*/ 1 w 658"/>
                  <a:gd name="T11" fmla="*/ 0 h 242"/>
                  <a:gd name="T12" fmla="*/ 1 w 658"/>
                  <a:gd name="T13" fmla="*/ 0 h 242"/>
                  <a:gd name="T14" fmla="*/ 2 w 658"/>
                  <a:gd name="T15" fmla="*/ 0 h 242"/>
                  <a:gd name="T16" fmla="*/ 2 w 658"/>
                  <a:gd name="T17" fmla="*/ 0 h 242"/>
                  <a:gd name="T18" fmla="*/ 2 w 658"/>
                  <a:gd name="T19" fmla="*/ 0 h 242"/>
                  <a:gd name="T20" fmla="*/ 2 w 658"/>
                  <a:gd name="T21" fmla="*/ 0 h 242"/>
                  <a:gd name="T22" fmla="*/ 3 w 658"/>
                  <a:gd name="T23" fmla="*/ 1 h 242"/>
                  <a:gd name="T24" fmla="*/ 3 w 658"/>
                  <a:gd name="T25" fmla="*/ 1 h 242"/>
                  <a:gd name="T26" fmla="*/ 3 w 658"/>
                  <a:gd name="T27" fmla="*/ 1 h 242"/>
                  <a:gd name="T28" fmla="*/ 3 w 658"/>
                  <a:gd name="T29" fmla="*/ 1 h 242"/>
                  <a:gd name="T30" fmla="*/ 4 w 658"/>
                  <a:gd name="T31" fmla="*/ 1 h 242"/>
                  <a:gd name="T32" fmla="*/ 4 w 658"/>
                  <a:gd name="T33" fmla="*/ 1 h 242"/>
                  <a:gd name="T34" fmla="*/ 4 w 658"/>
                  <a:gd name="T35" fmla="*/ 1 h 242"/>
                  <a:gd name="T36" fmla="*/ 4 w 658"/>
                  <a:gd name="T37" fmla="*/ 1 h 242"/>
                  <a:gd name="T38" fmla="*/ 4 w 658"/>
                  <a:gd name="T39" fmla="*/ 1 h 242"/>
                  <a:gd name="T40" fmla="*/ 5 w 658"/>
                  <a:gd name="T41" fmla="*/ 1 h 242"/>
                  <a:gd name="T42" fmla="*/ 5 w 658"/>
                  <a:gd name="T43" fmla="*/ 1 h 242"/>
                  <a:gd name="T44" fmla="*/ 5 w 658"/>
                  <a:gd name="T45" fmla="*/ 1 h 242"/>
                  <a:gd name="T46" fmla="*/ 5 w 658"/>
                  <a:gd name="T47" fmla="*/ 1 h 242"/>
                  <a:gd name="T48" fmla="*/ 5 w 658"/>
                  <a:gd name="T49" fmla="*/ 1 h 242"/>
                  <a:gd name="T50" fmla="*/ 5 w 658"/>
                  <a:gd name="T51" fmla="*/ 1 h 242"/>
                  <a:gd name="T52" fmla="*/ 5 w 658"/>
                  <a:gd name="T53" fmla="*/ 1 h 242"/>
                  <a:gd name="T54" fmla="*/ 4 w 658"/>
                  <a:gd name="T55" fmla="*/ 1 h 242"/>
                  <a:gd name="T56" fmla="*/ 4 w 658"/>
                  <a:gd name="T57" fmla="*/ 1 h 242"/>
                  <a:gd name="T58" fmla="*/ 4 w 658"/>
                  <a:gd name="T59" fmla="*/ 1 h 242"/>
                  <a:gd name="T60" fmla="*/ 4 w 658"/>
                  <a:gd name="T61" fmla="*/ 1 h 242"/>
                  <a:gd name="T62" fmla="*/ 3 w 658"/>
                  <a:gd name="T63" fmla="*/ 1 h 242"/>
                  <a:gd name="T64" fmla="*/ 3 w 658"/>
                  <a:gd name="T65" fmla="*/ 1 h 242"/>
                  <a:gd name="T66" fmla="*/ 3 w 658"/>
                  <a:gd name="T67" fmla="*/ 1 h 242"/>
                  <a:gd name="T68" fmla="*/ 3 w 658"/>
                  <a:gd name="T69" fmla="*/ 0 h 242"/>
                  <a:gd name="T70" fmla="*/ 3 w 658"/>
                  <a:gd name="T71" fmla="*/ 0 h 242"/>
                  <a:gd name="T72" fmla="*/ 2 w 658"/>
                  <a:gd name="T73" fmla="*/ 0 h 242"/>
                  <a:gd name="T74" fmla="*/ 2 w 658"/>
                  <a:gd name="T75" fmla="*/ 0 h 242"/>
                  <a:gd name="T76" fmla="*/ 2 w 658"/>
                  <a:gd name="T77" fmla="*/ 0 h 242"/>
                  <a:gd name="T78" fmla="*/ 2 w 658"/>
                  <a:gd name="T79" fmla="*/ 0 h 242"/>
                  <a:gd name="T80" fmla="*/ 1 w 658"/>
                  <a:gd name="T81" fmla="*/ 0 h 242"/>
                  <a:gd name="T82" fmla="*/ 1 w 658"/>
                  <a:gd name="T83" fmla="*/ 0 h 242"/>
                  <a:gd name="T84" fmla="*/ 1 w 658"/>
                  <a:gd name="T85" fmla="*/ 0 h 242"/>
                  <a:gd name="T86" fmla="*/ 1 w 658"/>
                  <a:gd name="T87" fmla="*/ 0 h 242"/>
                  <a:gd name="T88" fmla="*/ 1 w 658"/>
                  <a:gd name="T89" fmla="*/ 0 h 242"/>
                  <a:gd name="T90" fmla="*/ 1 w 658"/>
                  <a:gd name="T91" fmla="*/ 1 h 242"/>
                  <a:gd name="T92" fmla="*/ 0 w 658"/>
                  <a:gd name="T93" fmla="*/ 1 h 242"/>
                  <a:gd name="T94" fmla="*/ 0 w 658"/>
                  <a:gd name="T95" fmla="*/ 1 h 242"/>
                  <a:gd name="T96" fmla="*/ 0 w 658"/>
                  <a:gd name="T97" fmla="*/ 1 h 242"/>
                  <a:gd name="T98" fmla="*/ 0 w 658"/>
                  <a:gd name="T99" fmla="*/ 2 h 242"/>
                  <a:gd name="T100" fmla="*/ 0 w 658"/>
                  <a:gd name="T101" fmla="*/ 2 h 242"/>
                  <a:gd name="T102" fmla="*/ 0 w 658"/>
                  <a:gd name="T103" fmla="*/ 2 h 242"/>
                  <a:gd name="T104" fmla="*/ 0 w 658"/>
                  <a:gd name="T105" fmla="*/ 1 h 242"/>
                  <a:gd name="T106" fmla="*/ 0 w 658"/>
                  <a:gd name="T107" fmla="*/ 1 h 242"/>
                  <a:gd name="T108" fmla="*/ 0 w 658"/>
                  <a:gd name="T109" fmla="*/ 1 h 242"/>
                  <a:gd name="T110" fmla="*/ 0 w 658"/>
                  <a:gd name="T111" fmla="*/ 2 h 242"/>
                  <a:gd name="T112" fmla="*/ 0 w 658"/>
                  <a:gd name="T113" fmla="*/ 2 h 242"/>
                  <a:gd name="T114" fmla="*/ 0 w 658"/>
                  <a:gd name="T115" fmla="*/ 2 h 24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58"/>
                  <a:gd name="T175" fmla="*/ 0 h 242"/>
                  <a:gd name="T176" fmla="*/ 658 w 658"/>
                  <a:gd name="T177" fmla="*/ 242 h 242"/>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58" h="242">
                    <a:moveTo>
                      <a:pt x="65" y="237"/>
                    </a:moveTo>
                    <a:lnTo>
                      <a:pt x="68" y="222"/>
                    </a:lnTo>
                    <a:lnTo>
                      <a:pt x="71" y="196"/>
                    </a:lnTo>
                    <a:lnTo>
                      <a:pt x="71" y="167"/>
                    </a:lnTo>
                    <a:lnTo>
                      <a:pt x="71" y="146"/>
                    </a:lnTo>
                    <a:lnTo>
                      <a:pt x="72" y="135"/>
                    </a:lnTo>
                    <a:lnTo>
                      <a:pt x="73" y="122"/>
                    </a:lnTo>
                    <a:lnTo>
                      <a:pt x="77" y="107"/>
                    </a:lnTo>
                    <a:lnTo>
                      <a:pt x="83" y="89"/>
                    </a:lnTo>
                    <a:lnTo>
                      <a:pt x="91" y="74"/>
                    </a:lnTo>
                    <a:lnTo>
                      <a:pt x="105" y="59"/>
                    </a:lnTo>
                    <a:lnTo>
                      <a:pt x="121" y="47"/>
                    </a:lnTo>
                    <a:lnTo>
                      <a:pt x="143" y="40"/>
                    </a:lnTo>
                    <a:lnTo>
                      <a:pt x="160" y="36"/>
                    </a:lnTo>
                    <a:lnTo>
                      <a:pt x="178" y="35"/>
                    </a:lnTo>
                    <a:lnTo>
                      <a:pt x="196" y="34"/>
                    </a:lnTo>
                    <a:lnTo>
                      <a:pt x="213" y="35"/>
                    </a:lnTo>
                    <a:lnTo>
                      <a:pt x="230" y="38"/>
                    </a:lnTo>
                    <a:lnTo>
                      <a:pt x="247" y="41"/>
                    </a:lnTo>
                    <a:lnTo>
                      <a:pt x="262" y="45"/>
                    </a:lnTo>
                    <a:lnTo>
                      <a:pt x="279" y="51"/>
                    </a:lnTo>
                    <a:lnTo>
                      <a:pt x="294" y="57"/>
                    </a:lnTo>
                    <a:lnTo>
                      <a:pt x="310" y="65"/>
                    </a:lnTo>
                    <a:lnTo>
                      <a:pt x="324" y="73"/>
                    </a:lnTo>
                    <a:lnTo>
                      <a:pt x="339" y="81"/>
                    </a:lnTo>
                    <a:lnTo>
                      <a:pt x="353" y="90"/>
                    </a:lnTo>
                    <a:lnTo>
                      <a:pt x="368" y="99"/>
                    </a:lnTo>
                    <a:lnTo>
                      <a:pt x="382" y="108"/>
                    </a:lnTo>
                    <a:lnTo>
                      <a:pt x="396" y="117"/>
                    </a:lnTo>
                    <a:lnTo>
                      <a:pt x="410" y="125"/>
                    </a:lnTo>
                    <a:lnTo>
                      <a:pt x="426" y="132"/>
                    </a:lnTo>
                    <a:lnTo>
                      <a:pt x="441" y="140"/>
                    </a:lnTo>
                    <a:lnTo>
                      <a:pt x="456" y="145"/>
                    </a:lnTo>
                    <a:lnTo>
                      <a:pt x="472" y="151"/>
                    </a:lnTo>
                    <a:lnTo>
                      <a:pt x="488" y="156"/>
                    </a:lnTo>
                    <a:lnTo>
                      <a:pt x="505" y="160"/>
                    </a:lnTo>
                    <a:lnTo>
                      <a:pt x="520" y="164"/>
                    </a:lnTo>
                    <a:lnTo>
                      <a:pt x="536" y="167"/>
                    </a:lnTo>
                    <a:lnTo>
                      <a:pt x="553" y="169"/>
                    </a:lnTo>
                    <a:lnTo>
                      <a:pt x="569" y="173"/>
                    </a:lnTo>
                    <a:lnTo>
                      <a:pt x="587" y="174"/>
                    </a:lnTo>
                    <a:lnTo>
                      <a:pt x="603" y="176"/>
                    </a:lnTo>
                    <a:lnTo>
                      <a:pt x="620" y="177"/>
                    </a:lnTo>
                    <a:lnTo>
                      <a:pt x="637" y="178"/>
                    </a:lnTo>
                    <a:lnTo>
                      <a:pt x="654" y="178"/>
                    </a:lnTo>
                    <a:lnTo>
                      <a:pt x="656" y="177"/>
                    </a:lnTo>
                    <a:lnTo>
                      <a:pt x="658" y="175"/>
                    </a:lnTo>
                    <a:lnTo>
                      <a:pt x="658" y="173"/>
                    </a:lnTo>
                    <a:lnTo>
                      <a:pt x="656" y="170"/>
                    </a:lnTo>
                    <a:lnTo>
                      <a:pt x="639" y="168"/>
                    </a:lnTo>
                    <a:lnTo>
                      <a:pt x="623" y="166"/>
                    </a:lnTo>
                    <a:lnTo>
                      <a:pt x="607" y="164"/>
                    </a:lnTo>
                    <a:lnTo>
                      <a:pt x="590" y="162"/>
                    </a:lnTo>
                    <a:lnTo>
                      <a:pt x="574" y="158"/>
                    </a:lnTo>
                    <a:lnTo>
                      <a:pt x="557" y="155"/>
                    </a:lnTo>
                    <a:lnTo>
                      <a:pt x="542" y="151"/>
                    </a:lnTo>
                    <a:lnTo>
                      <a:pt x="527" y="146"/>
                    </a:lnTo>
                    <a:lnTo>
                      <a:pt x="510" y="142"/>
                    </a:lnTo>
                    <a:lnTo>
                      <a:pt x="496" y="136"/>
                    </a:lnTo>
                    <a:lnTo>
                      <a:pt x="480" y="130"/>
                    </a:lnTo>
                    <a:lnTo>
                      <a:pt x="465" y="124"/>
                    </a:lnTo>
                    <a:lnTo>
                      <a:pt x="451" y="117"/>
                    </a:lnTo>
                    <a:lnTo>
                      <a:pt x="436" y="109"/>
                    </a:lnTo>
                    <a:lnTo>
                      <a:pt x="421" y="100"/>
                    </a:lnTo>
                    <a:lnTo>
                      <a:pt x="407" y="91"/>
                    </a:lnTo>
                    <a:lnTo>
                      <a:pt x="394" y="83"/>
                    </a:lnTo>
                    <a:lnTo>
                      <a:pt x="382" y="75"/>
                    </a:lnTo>
                    <a:lnTo>
                      <a:pt x="369" y="66"/>
                    </a:lnTo>
                    <a:lnTo>
                      <a:pt x="356" y="58"/>
                    </a:lnTo>
                    <a:lnTo>
                      <a:pt x="342" y="50"/>
                    </a:lnTo>
                    <a:lnTo>
                      <a:pt x="329" y="42"/>
                    </a:lnTo>
                    <a:lnTo>
                      <a:pt x="316" y="34"/>
                    </a:lnTo>
                    <a:lnTo>
                      <a:pt x="303" y="28"/>
                    </a:lnTo>
                    <a:lnTo>
                      <a:pt x="289" y="21"/>
                    </a:lnTo>
                    <a:lnTo>
                      <a:pt x="276" y="16"/>
                    </a:lnTo>
                    <a:lnTo>
                      <a:pt x="261" y="10"/>
                    </a:lnTo>
                    <a:lnTo>
                      <a:pt x="246" y="7"/>
                    </a:lnTo>
                    <a:lnTo>
                      <a:pt x="232" y="3"/>
                    </a:lnTo>
                    <a:lnTo>
                      <a:pt x="216" y="1"/>
                    </a:lnTo>
                    <a:lnTo>
                      <a:pt x="201" y="0"/>
                    </a:lnTo>
                    <a:lnTo>
                      <a:pt x="185" y="0"/>
                    </a:lnTo>
                    <a:lnTo>
                      <a:pt x="171" y="1"/>
                    </a:lnTo>
                    <a:lnTo>
                      <a:pt x="158" y="3"/>
                    </a:lnTo>
                    <a:lnTo>
                      <a:pt x="146" y="8"/>
                    </a:lnTo>
                    <a:lnTo>
                      <a:pt x="134" y="12"/>
                    </a:lnTo>
                    <a:lnTo>
                      <a:pt x="122" y="19"/>
                    </a:lnTo>
                    <a:lnTo>
                      <a:pt x="111" y="25"/>
                    </a:lnTo>
                    <a:lnTo>
                      <a:pt x="100" y="33"/>
                    </a:lnTo>
                    <a:lnTo>
                      <a:pt x="90" y="42"/>
                    </a:lnTo>
                    <a:lnTo>
                      <a:pt x="82" y="52"/>
                    </a:lnTo>
                    <a:lnTo>
                      <a:pt x="74" y="62"/>
                    </a:lnTo>
                    <a:lnTo>
                      <a:pt x="68" y="73"/>
                    </a:lnTo>
                    <a:lnTo>
                      <a:pt x="64" y="85"/>
                    </a:lnTo>
                    <a:lnTo>
                      <a:pt x="61" y="97"/>
                    </a:lnTo>
                    <a:lnTo>
                      <a:pt x="60" y="109"/>
                    </a:lnTo>
                    <a:lnTo>
                      <a:pt x="59" y="122"/>
                    </a:lnTo>
                    <a:lnTo>
                      <a:pt x="59" y="135"/>
                    </a:lnTo>
                    <a:lnTo>
                      <a:pt x="61" y="157"/>
                    </a:lnTo>
                    <a:lnTo>
                      <a:pt x="63" y="190"/>
                    </a:lnTo>
                    <a:lnTo>
                      <a:pt x="60" y="216"/>
                    </a:lnTo>
                    <a:lnTo>
                      <a:pt x="44" y="219"/>
                    </a:lnTo>
                    <a:lnTo>
                      <a:pt x="38" y="214"/>
                    </a:lnTo>
                    <a:lnTo>
                      <a:pt x="30" y="208"/>
                    </a:lnTo>
                    <a:lnTo>
                      <a:pt x="22" y="202"/>
                    </a:lnTo>
                    <a:lnTo>
                      <a:pt x="16" y="196"/>
                    </a:lnTo>
                    <a:lnTo>
                      <a:pt x="9" y="189"/>
                    </a:lnTo>
                    <a:lnTo>
                      <a:pt x="5" y="185"/>
                    </a:lnTo>
                    <a:lnTo>
                      <a:pt x="2" y="181"/>
                    </a:lnTo>
                    <a:lnTo>
                      <a:pt x="0" y="180"/>
                    </a:lnTo>
                    <a:lnTo>
                      <a:pt x="3" y="184"/>
                    </a:lnTo>
                    <a:lnTo>
                      <a:pt x="8" y="192"/>
                    </a:lnTo>
                    <a:lnTo>
                      <a:pt x="16" y="205"/>
                    </a:lnTo>
                    <a:lnTo>
                      <a:pt x="25" y="219"/>
                    </a:lnTo>
                    <a:lnTo>
                      <a:pt x="36" y="231"/>
                    </a:lnTo>
                    <a:lnTo>
                      <a:pt x="47" y="240"/>
                    </a:lnTo>
                    <a:lnTo>
                      <a:pt x="56" y="242"/>
                    </a:lnTo>
                    <a:lnTo>
                      <a:pt x="65" y="237"/>
                    </a:lnTo>
                    <a:close/>
                  </a:path>
                </a:pathLst>
              </a:custGeom>
              <a:solidFill>
                <a:srgbClr val="140000"/>
              </a:solidFill>
              <a:ln w="9525">
                <a:noFill/>
                <a:round/>
                <a:headEnd/>
                <a:tailEnd/>
              </a:ln>
            </p:spPr>
            <p:txBody>
              <a:bodyPr/>
              <a:lstStyle/>
              <a:p>
                <a:endParaRPr lang="zh-CN" altLang="en-US"/>
              </a:p>
            </p:txBody>
          </p:sp>
          <p:sp>
            <p:nvSpPr>
              <p:cNvPr id="55388" name="Freeform 54"/>
              <p:cNvSpPr>
                <a:spLocks/>
              </p:cNvSpPr>
              <p:nvPr/>
            </p:nvSpPr>
            <p:spPr bwMode="auto">
              <a:xfrm>
                <a:off x="698" y="2130"/>
                <a:ext cx="41" cy="50"/>
              </a:xfrm>
              <a:custGeom>
                <a:avLst/>
                <a:gdLst>
                  <a:gd name="T0" fmla="*/ 0 w 204"/>
                  <a:gd name="T1" fmla="*/ 1 h 247"/>
                  <a:gd name="T2" fmla="*/ 1 w 204"/>
                  <a:gd name="T3" fmla="*/ 1 h 247"/>
                  <a:gd name="T4" fmla="*/ 1 w 204"/>
                  <a:gd name="T5" fmla="*/ 1 h 247"/>
                  <a:gd name="T6" fmla="*/ 1 w 204"/>
                  <a:gd name="T7" fmla="*/ 1 h 247"/>
                  <a:gd name="T8" fmla="*/ 1 w 204"/>
                  <a:gd name="T9" fmla="*/ 2 h 247"/>
                  <a:gd name="T10" fmla="*/ 1 w 204"/>
                  <a:gd name="T11" fmla="*/ 2 h 247"/>
                  <a:gd name="T12" fmla="*/ 1 w 204"/>
                  <a:gd name="T13" fmla="*/ 2 h 247"/>
                  <a:gd name="T14" fmla="*/ 1 w 204"/>
                  <a:gd name="T15" fmla="*/ 2 h 247"/>
                  <a:gd name="T16" fmla="*/ 1 w 204"/>
                  <a:gd name="T17" fmla="*/ 2 h 247"/>
                  <a:gd name="T18" fmla="*/ 1 w 204"/>
                  <a:gd name="T19" fmla="*/ 2 h 247"/>
                  <a:gd name="T20" fmla="*/ 1 w 204"/>
                  <a:gd name="T21" fmla="*/ 2 h 247"/>
                  <a:gd name="T22" fmla="*/ 1 w 204"/>
                  <a:gd name="T23" fmla="*/ 2 h 247"/>
                  <a:gd name="T24" fmla="*/ 1 w 204"/>
                  <a:gd name="T25" fmla="*/ 2 h 247"/>
                  <a:gd name="T26" fmla="*/ 1 w 204"/>
                  <a:gd name="T27" fmla="*/ 2 h 247"/>
                  <a:gd name="T28" fmla="*/ 1 w 204"/>
                  <a:gd name="T29" fmla="*/ 2 h 247"/>
                  <a:gd name="T30" fmla="*/ 2 w 204"/>
                  <a:gd name="T31" fmla="*/ 2 h 247"/>
                  <a:gd name="T32" fmla="*/ 2 w 204"/>
                  <a:gd name="T33" fmla="*/ 2 h 247"/>
                  <a:gd name="T34" fmla="*/ 2 w 204"/>
                  <a:gd name="T35" fmla="*/ 2 h 247"/>
                  <a:gd name="T36" fmla="*/ 2 w 204"/>
                  <a:gd name="T37" fmla="*/ 2 h 247"/>
                  <a:gd name="T38" fmla="*/ 2 w 204"/>
                  <a:gd name="T39" fmla="*/ 2 h 247"/>
                  <a:gd name="T40" fmla="*/ 2 w 204"/>
                  <a:gd name="T41" fmla="*/ 2 h 247"/>
                  <a:gd name="T42" fmla="*/ 2 w 204"/>
                  <a:gd name="T43" fmla="*/ 2 h 247"/>
                  <a:gd name="T44" fmla="*/ 2 w 204"/>
                  <a:gd name="T45" fmla="*/ 2 h 247"/>
                  <a:gd name="T46" fmla="*/ 1 w 204"/>
                  <a:gd name="T47" fmla="*/ 2 h 247"/>
                  <a:gd name="T48" fmla="*/ 1 w 204"/>
                  <a:gd name="T49" fmla="*/ 2 h 247"/>
                  <a:gd name="T50" fmla="*/ 1 w 204"/>
                  <a:gd name="T51" fmla="*/ 2 h 247"/>
                  <a:gd name="T52" fmla="*/ 1 w 204"/>
                  <a:gd name="T53" fmla="*/ 2 h 247"/>
                  <a:gd name="T54" fmla="*/ 1 w 204"/>
                  <a:gd name="T55" fmla="*/ 2 h 247"/>
                  <a:gd name="T56" fmla="*/ 1 w 204"/>
                  <a:gd name="T57" fmla="*/ 2 h 247"/>
                  <a:gd name="T58" fmla="*/ 1 w 204"/>
                  <a:gd name="T59" fmla="*/ 2 h 247"/>
                  <a:gd name="T60" fmla="*/ 1 w 204"/>
                  <a:gd name="T61" fmla="*/ 2 h 247"/>
                  <a:gd name="T62" fmla="*/ 1 w 204"/>
                  <a:gd name="T63" fmla="*/ 2 h 247"/>
                  <a:gd name="T64" fmla="*/ 1 w 204"/>
                  <a:gd name="T65" fmla="*/ 2 h 247"/>
                  <a:gd name="T66" fmla="*/ 1 w 204"/>
                  <a:gd name="T67" fmla="*/ 1 h 247"/>
                  <a:gd name="T68" fmla="*/ 1 w 204"/>
                  <a:gd name="T69" fmla="*/ 1 h 247"/>
                  <a:gd name="T70" fmla="*/ 1 w 204"/>
                  <a:gd name="T71" fmla="*/ 1 h 247"/>
                  <a:gd name="T72" fmla="*/ 1 w 204"/>
                  <a:gd name="T73" fmla="*/ 1 h 247"/>
                  <a:gd name="T74" fmla="*/ 1 w 204"/>
                  <a:gd name="T75" fmla="*/ 1 h 247"/>
                  <a:gd name="T76" fmla="*/ 0 w 204"/>
                  <a:gd name="T77" fmla="*/ 1 h 247"/>
                  <a:gd name="T78" fmla="*/ 0 w 204"/>
                  <a:gd name="T79" fmla="*/ 1 h 247"/>
                  <a:gd name="T80" fmla="*/ 0 w 204"/>
                  <a:gd name="T81" fmla="*/ 1 h 247"/>
                  <a:gd name="T82" fmla="*/ 0 w 204"/>
                  <a:gd name="T83" fmla="*/ 0 h 247"/>
                  <a:gd name="T84" fmla="*/ 0 w 204"/>
                  <a:gd name="T85" fmla="*/ 0 h 247"/>
                  <a:gd name="T86" fmla="*/ 0 w 204"/>
                  <a:gd name="T87" fmla="*/ 0 h 247"/>
                  <a:gd name="T88" fmla="*/ 0 w 204"/>
                  <a:gd name="T89" fmla="*/ 0 h 247"/>
                  <a:gd name="T90" fmla="*/ 0 w 204"/>
                  <a:gd name="T91" fmla="*/ 0 h 247"/>
                  <a:gd name="T92" fmla="*/ 0 w 204"/>
                  <a:gd name="T93" fmla="*/ 0 h 247"/>
                  <a:gd name="T94" fmla="*/ 0 w 204"/>
                  <a:gd name="T95" fmla="*/ 0 h 247"/>
                  <a:gd name="T96" fmla="*/ 0 w 204"/>
                  <a:gd name="T97" fmla="*/ 0 h 247"/>
                  <a:gd name="T98" fmla="*/ 0 w 204"/>
                  <a:gd name="T99" fmla="*/ 1 h 247"/>
                  <a:gd name="T100" fmla="*/ 0 w 204"/>
                  <a:gd name="T101" fmla="*/ 1 h 247"/>
                  <a:gd name="T102" fmla="*/ 0 w 204"/>
                  <a:gd name="T103" fmla="*/ 1 h 247"/>
                  <a:gd name="T104" fmla="*/ 0 w 204"/>
                  <a:gd name="T105" fmla="*/ 1 h 24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4"/>
                  <a:gd name="T160" fmla="*/ 0 h 247"/>
                  <a:gd name="T161" fmla="*/ 204 w 204"/>
                  <a:gd name="T162" fmla="*/ 247 h 24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4" h="247">
                    <a:moveTo>
                      <a:pt x="56" y="152"/>
                    </a:moveTo>
                    <a:lnTo>
                      <a:pt x="63" y="161"/>
                    </a:lnTo>
                    <a:lnTo>
                      <a:pt x="70" y="169"/>
                    </a:lnTo>
                    <a:lnTo>
                      <a:pt x="78" y="177"/>
                    </a:lnTo>
                    <a:lnTo>
                      <a:pt x="87" y="186"/>
                    </a:lnTo>
                    <a:lnTo>
                      <a:pt x="95" y="194"/>
                    </a:lnTo>
                    <a:lnTo>
                      <a:pt x="104" y="201"/>
                    </a:lnTo>
                    <a:lnTo>
                      <a:pt x="113" y="208"/>
                    </a:lnTo>
                    <a:lnTo>
                      <a:pt x="122" y="215"/>
                    </a:lnTo>
                    <a:lnTo>
                      <a:pt x="131" y="220"/>
                    </a:lnTo>
                    <a:lnTo>
                      <a:pt x="140" y="225"/>
                    </a:lnTo>
                    <a:lnTo>
                      <a:pt x="150" y="230"/>
                    </a:lnTo>
                    <a:lnTo>
                      <a:pt x="160" y="234"/>
                    </a:lnTo>
                    <a:lnTo>
                      <a:pt x="170" y="238"/>
                    </a:lnTo>
                    <a:lnTo>
                      <a:pt x="181" y="241"/>
                    </a:lnTo>
                    <a:lnTo>
                      <a:pt x="191" y="244"/>
                    </a:lnTo>
                    <a:lnTo>
                      <a:pt x="201" y="247"/>
                    </a:lnTo>
                    <a:lnTo>
                      <a:pt x="203" y="247"/>
                    </a:lnTo>
                    <a:lnTo>
                      <a:pt x="204" y="245"/>
                    </a:lnTo>
                    <a:lnTo>
                      <a:pt x="204" y="244"/>
                    </a:lnTo>
                    <a:lnTo>
                      <a:pt x="203" y="243"/>
                    </a:lnTo>
                    <a:lnTo>
                      <a:pt x="195" y="240"/>
                    </a:lnTo>
                    <a:lnTo>
                      <a:pt x="188" y="236"/>
                    </a:lnTo>
                    <a:lnTo>
                      <a:pt x="180" y="233"/>
                    </a:lnTo>
                    <a:lnTo>
                      <a:pt x="173" y="230"/>
                    </a:lnTo>
                    <a:lnTo>
                      <a:pt x="166" y="227"/>
                    </a:lnTo>
                    <a:lnTo>
                      <a:pt x="158" y="223"/>
                    </a:lnTo>
                    <a:lnTo>
                      <a:pt x="150" y="220"/>
                    </a:lnTo>
                    <a:lnTo>
                      <a:pt x="143" y="217"/>
                    </a:lnTo>
                    <a:lnTo>
                      <a:pt x="134" y="211"/>
                    </a:lnTo>
                    <a:lnTo>
                      <a:pt x="125" y="206"/>
                    </a:lnTo>
                    <a:lnTo>
                      <a:pt x="116" y="199"/>
                    </a:lnTo>
                    <a:lnTo>
                      <a:pt x="109" y="191"/>
                    </a:lnTo>
                    <a:lnTo>
                      <a:pt x="101" y="185"/>
                    </a:lnTo>
                    <a:lnTo>
                      <a:pt x="93" y="177"/>
                    </a:lnTo>
                    <a:lnTo>
                      <a:pt x="86" y="169"/>
                    </a:lnTo>
                    <a:lnTo>
                      <a:pt x="78" y="162"/>
                    </a:lnTo>
                    <a:lnTo>
                      <a:pt x="64" y="143"/>
                    </a:lnTo>
                    <a:lnTo>
                      <a:pt x="49" y="120"/>
                    </a:lnTo>
                    <a:lnTo>
                      <a:pt x="36" y="94"/>
                    </a:lnTo>
                    <a:lnTo>
                      <a:pt x="24" y="66"/>
                    </a:lnTo>
                    <a:lnTo>
                      <a:pt x="14" y="41"/>
                    </a:lnTo>
                    <a:lnTo>
                      <a:pt x="7" y="20"/>
                    </a:lnTo>
                    <a:lnTo>
                      <a:pt x="2" y="6"/>
                    </a:lnTo>
                    <a:lnTo>
                      <a:pt x="0" y="0"/>
                    </a:lnTo>
                    <a:lnTo>
                      <a:pt x="1" y="5"/>
                    </a:lnTo>
                    <a:lnTo>
                      <a:pt x="5" y="18"/>
                    </a:lnTo>
                    <a:lnTo>
                      <a:pt x="9" y="38"/>
                    </a:lnTo>
                    <a:lnTo>
                      <a:pt x="17" y="61"/>
                    </a:lnTo>
                    <a:lnTo>
                      <a:pt x="24" y="86"/>
                    </a:lnTo>
                    <a:lnTo>
                      <a:pt x="34" y="111"/>
                    </a:lnTo>
                    <a:lnTo>
                      <a:pt x="44" y="133"/>
                    </a:lnTo>
                    <a:lnTo>
                      <a:pt x="56" y="152"/>
                    </a:lnTo>
                    <a:close/>
                  </a:path>
                </a:pathLst>
              </a:custGeom>
              <a:solidFill>
                <a:srgbClr val="140000"/>
              </a:solidFill>
              <a:ln w="9525">
                <a:noFill/>
                <a:round/>
                <a:headEnd/>
                <a:tailEnd/>
              </a:ln>
            </p:spPr>
            <p:txBody>
              <a:bodyPr/>
              <a:lstStyle/>
              <a:p>
                <a:endParaRPr lang="zh-CN" altLang="en-US"/>
              </a:p>
            </p:txBody>
          </p:sp>
          <p:sp>
            <p:nvSpPr>
              <p:cNvPr id="55389" name="Freeform 55"/>
              <p:cNvSpPr>
                <a:spLocks/>
              </p:cNvSpPr>
              <p:nvPr/>
            </p:nvSpPr>
            <p:spPr bwMode="auto">
              <a:xfrm>
                <a:off x="737" y="2177"/>
                <a:ext cx="4" cy="35"/>
              </a:xfrm>
              <a:custGeom>
                <a:avLst/>
                <a:gdLst>
                  <a:gd name="T0" fmla="*/ 0 w 21"/>
                  <a:gd name="T1" fmla="*/ 1 h 172"/>
                  <a:gd name="T2" fmla="*/ 0 w 21"/>
                  <a:gd name="T3" fmla="*/ 1 h 172"/>
                  <a:gd name="T4" fmla="*/ 0 w 21"/>
                  <a:gd name="T5" fmla="*/ 1 h 172"/>
                  <a:gd name="T6" fmla="*/ 0 w 21"/>
                  <a:gd name="T7" fmla="*/ 1 h 172"/>
                  <a:gd name="T8" fmla="*/ 0 w 21"/>
                  <a:gd name="T9" fmla="*/ 1 h 172"/>
                  <a:gd name="T10" fmla="*/ 0 w 21"/>
                  <a:gd name="T11" fmla="*/ 1 h 172"/>
                  <a:gd name="T12" fmla="*/ 0 w 21"/>
                  <a:gd name="T13" fmla="*/ 1 h 172"/>
                  <a:gd name="T14" fmla="*/ 0 w 21"/>
                  <a:gd name="T15" fmla="*/ 1 h 172"/>
                  <a:gd name="T16" fmla="*/ 0 w 21"/>
                  <a:gd name="T17" fmla="*/ 1 h 172"/>
                  <a:gd name="T18" fmla="*/ 0 w 21"/>
                  <a:gd name="T19" fmla="*/ 0 h 172"/>
                  <a:gd name="T20" fmla="*/ 0 w 21"/>
                  <a:gd name="T21" fmla="*/ 0 h 172"/>
                  <a:gd name="T22" fmla="*/ 0 w 21"/>
                  <a:gd name="T23" fmla="*/ 0 h 172"/>
                  <a:gd name="T24" fmla="*/ 0 w 21"/>
                  <a:gd name="T25" fmla="*/ 0 h 172"/>
                  <a:gd name="T26" fmla="*/ 0 w 21"/>
                  <a:gd name="T27" fmla="*/ 0 h 172"/>
                  <a:gd name="T28" fmla="*/ 0 w 21"/>
                  <a:gd name="T29" fmla="*/ 1 h 172"/>
                  <a:gd name="T30" fmla="*/ 0 w 21"/>
                  <a:gd name="T31" fmla="*/ 1 h 172"/>
                  <a:gd name="T32" fmla="*/ 0 w 21"/>
                  <a:gd name="T33" fmla="*/ 1 h 17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172"/>
                  <a:gd name="T53" fmla="*/ 21 w 21"/>
                  <a:gd name="T54" fmla="*/ 172 h 17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172">
                    <a:moveTo>
                      <a:pt x="1" y="168"/>
                    </a:moveTo>
                    <a:lnTo>
                      <a:pt x="0" y="171"/>
                    </a:lnTo>
                    <a:lnTo>
                      <a:pt x="1" y="172"/>
                    </a:lnTo>
                    <a:lnTo>
                      <a:pt x="3" y="172"/>
                    </a:lnTo>
                    <a:lnTo>
                      <a:pt x="5" y="171"/>
                    </a:lnTo>
                    <a:lnTo>
                      <a:pt x="16" y="149"/>
                    </a:lnTo>
                    <a:lnTo>
                      <a:pt x="20" y="122"/>
                    </a:lnTo>
                    <a:lnTo>
                      <a:pt x="21" y="95"/>
                    </a:lnTo>
                    <a:lnTo>
                      <a:pt x="19" y="66"/>
                    </a:lnTo>
                    <a:lnTo>
                      <a:pt x="16" y="41"/>
                    </a:lnTo>
                    <a:lnTo>
                      <a:pt x="11" y="20"/>
                    </a:lnTo>
                    <a:lnTo>
                      <a:pt x="8" y="6"/>
                    </a:lnTo>
                    <a:lnTo>
                      <a:pt x="7" y="0"/>
                    </a:lnTo>
                    <a:lnTo>
                      <a:pt x="10" y="19"/>
                    </a:lnTo>
                    <a:lnTo>
                      <a:pt x="14" y="65"/>
                    </a:lnTo>
                    <a:lnTo>
                      <a:pt x="13" y="121"/>
                    </a:lnTo>
                    <a:lnTo>
                      <a:pt x="1" y="168"/>
                    </a:lnTo>
                    <a:close/>
                  </a:path>
                </a:pathLst>
              </a:custGeom>
              <a:solidFill>
                <a:srgbClr val="140000"/>
              </a:solidFill>
              <a:ln w="9525">
                <a:noFill/>
                <a:round/>
                <a:headEnd/>
                <a:tailEnd/>
              </a:ln>
            </p:spPr>
            <p:txBody>
              <a:bodyPr/>
              <a:lstStyle/>
              <a:p>
                <a:endParaRPr lang="zh-CN" altLang="en-US"/>
              </a:p>
            </p:txBody>
          </p:sp>
          <p:sp>
            <p:nvSpPr>
              <p:cNvPr id="55390" name="Freeform 56"/>
              <p:cNvSpPr>
                <a:spLocks/>
              </p:cNvSpPr>
              <p:nvPr/>
            </p:nvSpPr>
            <p:spPr bwMode="auto">
              <a:xfrm>
                <a:off x="682" y="2143"/>
                <a:ext cx="24" cy="84"/>
              </a:xfrm>
              <a:custGeom>
                <a:avLst/>
                <a:gdLst>
                  <a:gd name="T0" fmla="*/ 0 w 120"/>
                  <a:gd name="T1" fmla="*/ 1 h 419"/>
                  <a:gd name="T2" fmla="*/ 0 w 120"/>
                  <a:gd name="T3" fmla="*/ 1 h 419"/>
                  <a:gd name="T4" fmla="*/ 0 w 120"/>
                  <a:gd name="T5" fmla="*/ 1 h 419"/>
                  <a:gd name="T6" fmla="*/ 0 w 120"/>
                  <a:gd name="T7" fmla="*/ 2 h 419"/>
                  <a:gd name="T8" fmla="*/ 0 w 120"/>
                  <a:gd name="T9" fmla="*/ 2 h 419"/>
                  <a:gd name="T10" fmla="*/ 0 w 120"/>
                  <a:gd name="T11" fmla="*/ 2 h 419"/>
                  <a:gd name="T12" fmla="*/ 0 w 120"/>
                  <a:gd name="T13" fmla="*/ 2 h 419"/>
                  <a:gd name="T14" fmla="*/ 0 w 120"/>
                  <a:gd name="T15" fmla="*/ 2 h 419"/>
                  <a:gd name="T16" fmla="*/ 0 w 120"/>
                  <a:gd name="T17" fmla="*/ 3 h 419"/>
                  <a:gd name="T18" fmla="*/ 0 w 120"/>
                  <a:gd name="T19" fmla="*/ 3 h 419"/>
                  <a:gd name="T20" fmla="*/ 1 w 120"/>
                  <a:gd name="T21" fmla="*/ 3 h 419"/>
                  <a:gd name="T22" fmla="*/ 1 w 120"/>
                  <a:gd name="T23" fmla="*/ 3 h 419"/>
                  <a:gd name="T24" fmla="*/ 1 w 120"/>
                  <a:gd name="T25" fmla="*/ 3 h 419"/>
                  <a:gd name="T26" fmla="*/ 1 w 120"/>
                  <a:gd name="T27" fmla="*/ 3 h 419"/>
                  <a:gd name="T28" fmla="*/ 1 w 120"/>
                  <a:gd name="T29" fmla="*/ 3 h 419"/>
                  <a:gd name="T30" fmla="*/ 1 w 120"/>
                  <a:gd name="T31" fmla="*/ 3 h 419"/>
                  <a:gd name="T32" fmla="*/ 1 w 120"/>
                  <a:gd name="T33" fmla="*/ 3 h 419"/>
                  <a:gd name="T34" fmla="*/ 1 w 120"/>
                  <a:gd name="T35" fmla="*/ 3 h 419"/>
                  <a:gd name="T36" fmla="*/ 1 w 120"/>
                  <a:gd name="T37" fmla="*/ 3 h 419"/>
                  <a:gd name="T38" fmla="*/ 1 w 120"/>
                  <a:gd name="T39" fmla="*/ 3 h 419"/>
                  <a:gd name="T40" fmla="*/ 1 w 120"/>
                  <a:gd name="T41" fmla="*/ 3 h 419"/>
                  <a:gd name="T42" fmla="*/ 0 w 120"/>
                  <a:gd name="T43" fmla="*/ 2 h 419"/>
                  <a:gd name="T44" fmla="*/ 0 w 120"/>
                  <a:gd name="T45" fmla="*/ 2 h 419"/>
                  <a:gd name="T46" fmla="*/ 0 w 120"/>
                  <a:gd name="T47" fmla="*/ 2 h 419"/>
                  <a:gd name="T48" fmla="*/ 0 w 120"/>
                  <a:gd name="T49" fmla="*/ 2 h 419"/>
                  <a:gd name="T50" fmla="*/ 0 w 120"/>
                  <a:gd name="T51" fmla="*/ 2 h 419"/>
                  <a:gd name="T52" fmla="*/ 0 w 120"/>
                  <a:gd name="T53" fmla="*/ 1 h 419"/>
                  <a:gd name="T54" fmla="*/ 0 w 120"/>
                  <a:gd name="T55" fmla="*/ 1 h 419"/>
                  <a:gd name="T56" fmla="*/ 0 w 120"/>
                  <a:gd name="T57" fmla="*/ 1 h 419"/>
                  <a:gd name="T58" fmla="*/ 0 w 120"/>
                  <a:gd name="T59" fmla="*/ 1 h 419"/>
                  <a:gd name="T60" fmla="*/ 0 w 120"/>
                  <a:gd name="T61" fmla="*/ 0 h 419"/>
                  <a:gd name="T62" fmla="*/ 0 w 120"/>
                  <a:gd name="T63" fmla="*/ 0 h 419"/>
                  <a:gd name="T64" fmla="*/ 0 w 120"/>
                  <a:gd name="T65" fmla="*/ 0 h 419"/>
                  <a:gd name="T66" fmla="*/ 0 w 120"/>
                  <a:gd name="T67" fmla="*/ 0 h 419"/>
                  <a:gd name="T68" fmla="*/ 0 w 120"/>
                  <a:gd name="T69" fmla="*/ 0 h 419"/>
                  <a:gd name="T70" fmla="*/ 0 w 120"/>
                  <a:gd name="T71" fmla="*/ 1 h 419"/>
                  <a:gd name="T72" fmla="*/ 0 w 120"/>
                  <a:gd name="T73" fmla="*/ 1 h 4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0"/>
                  <a:gd name="T112" fmla="*/ 0 h 419"/>
                  <a:gd name="T113" fmla="*/ 120 w 120"/>
                  <a:gd name="T114" fmla="*/ 419 h 4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0" h="419">
                    <a:moveTo>
                      <a:pt x="0" y="107"/>
                    </a:moveTo>
                    <a:lnTo>
                      <a:pt x="2" y="135"/>
                    </a:lnTo>
                    <a:lnTo>
                      <a:pt x="3" y="165"/>
                    </a:lnTo>
                    <a:lnTo>
                      <a:pt x="6" y="194"/>
                    </a:lnTo>
                    <a:lnTo>
                      <a:pt x="10" y="223"/>
                    </a:lnTo>
                    <a:lnTo>
                      <a:pt x="15" y="250"/>
                    </a:lnTo>
                    <a:lnTo>
                      <a:pt x="23" y="278"/>
                    </a:lnTo>
                    <a:lnTo>
                      <a:pt x="33" y="303"/>
                    </a:lnTo>
                    <a:lnTo>
                      <a:pt x="45" y="328"/>
                    </a:lnTo>
                    <a:lnTo>
                      <a:pt x="58" y="353"/>
                    </a:lnTo>
                    <a:lnTo>
                      <a:pt x="74" y="376"/>
                    </a:lnTo>
                    <a:lnTo>
                      <a:pt x="91" y="398"/>
                    </a:lnTo>
                    <a:lnTo>
                      <a:pt x="110" y="418"/>
                    </a:lnTo>
                    <a:lnTo>
                      <a:pt x="114" y="419"/>
                    </a:lnTo>
                    <a:lnTo>
                      <a:pt x="117" y="417"/>
                    </a:lnTo>
                    <a:lnTo>
                      <a:pt x="120" y="413"/>
                    </a:lnTo>
                    <a:lnTo>
                      <a:pt x="120" y="409"/>
                    </a:lnTo>
                    <a:lnTo>
                      <a:pt x="105" y="388"/>
                    </a:lnTo>
                    <a:lnTo>
                      <a:pt x="91" y="365"/>
                    </a:lnTo>
                    <a:lnTo>
                      <a:pt x="78" y="343"/>
                    </a:lnTo>
                    <a:lnTo>
                      <a:pt x="66" y="320"/>
                    </a:lnTo>
                    <a:lnTo>
                      <a:pt x="55" y="295"/>
                    </a:lnTo>
                    <a:lnTo>
                      <a:pt x="45" y="271"/>
                    </a:lnTo>
                    <a:lnTo>
                      <a:pt x="36" y="247"/>
                    </a:lnTo>
                    <a:lnTo>
                      <a:pt x="30" y="222"/>
                    </a:lnTo>
                    <a:lnTo>
                      <a:pt x="23" y="197"/>
                    </a:lnTo>
                    <a:lnTo>
                      <a:pt x="19" y="170"/>
                    </a:lnTo>
                    <a:lnTo>
                      <a:pt x="14" y="144"/>
                    </a:lnTo>
                    <a:lnTo>
                      <a:pt x="11" y="118"/>
                    </a:lnTo>
                    <a:lnTo>
                      <a:pt x="8" y="82"/>
                    </a:lnTo>
                    <a:lnTo>
                      <a:pt x="6" y="44"/>
                    </a:lnTo>
                    <a:lnTo>
                      <a:pt x="5" y="13"/>
                    </a:lnTo>
                    <a:lnTo>
                      <a:pt x="5" y="0"/>
                    </a:lnTo>
                    <a:lnTo>
                      <a:pt x="3" y="12"/>
                    </a:lnTo>
                    <a:lnTo>
                      <a:pt x="1" y="40"/>
                    </a:lnTo>
                    <a:lnTo>
                      <a:pt x="0" y="75"/>
                    </a:lnTo>
                    <a:lnTo>
                      <a:pt x="0" y="107"/>
                    </a:lnTo>
                    <a:close/>
                  </a:path>
                </a:pathLst>
              </a:custGeom>
              <a:solidFill>
                <a:srgbClr val="140000"/>
              </a:solidFill>
              <a:ln w="9525">
                <a:noFill/>
                <a:round/>
                <a:headEnd/>
                <a:tailEnd/>
              </a:ln>
            </p:spPr>
            <p:txBody>
              <a:bodyPr/>
              <a:lstStyle/>
              <a:p>
                <a:endParaRPr lang="zh-CN" altLang="en-US"/>
              </a:p>
            </p:txBody>
          </p:sp>
          <p:sp>
            <p:nvSpPr>
              <p:cNvPr id="55391" name="Freeform 57"/>
              <p:cNvSpPr>
                <a:spLocks/>
              </p:cNvSpPr>
              <p:nvPr/>
            </p:nvSpPr>
            <p:spPr bwMode="auto">
              <a:xfrm>
                <a:off x="699" y="2223"/>
                <a:ext cx="43" cy="2"/>
              </a:xfrm>
              <a:custGeom>
                <a:avLst/>
                <a:gdLst>
                  <a:gd name="T0" fmla="*/ 1 w 215"/>
                  <a:gd name="T1" fmla="*/ 0 h 13"/>
                  <a:gd name="T2" fmla="*/ 1 w 215"/>
                  <a:gd name="T3" fmla="*/ 0 h 13"/>
                  <a:gd name="T4" fmla="*/ 1 w 215"/>
                  <a:gd name="T5" fmla="*/ 0 h 13"/>
                  <a:gd name="T6" fmla="*/ 1 w 215"/>
                  <a:gd name="T7" fmla="*/ 0 h 13"/>
                  <a:gd name="T8" fmla="*/ 1 w 215"/>
                  <a:gd name="T9" fmla="*/ 0 h 13"/>
                  <a:gd name="T10" fmla="*/ 1 w 215"/>
                  <a:gd name="T11" fmla="*/ 0 h 13"/>
                  <a:gd name="T12" fmla="*/ 1 w 215"/>
                  <a:gd name="T13" fmla="*/ 0 h 13"/>
                  <a:gd name="T14" fmla="*/ 2 w 215"/>
                  <a:gd name="T15" fmla="*/ 0 h 13"/>
                  <a:gd name="T16" fmla="*/ 2 w 215"/>
                  <a:gd name="T17" fmla="*/ 0 h 13"/>
                  <a:gd name="T18" fmla="*/ 2 w 215"/>
                  <a:gd name="T19" fmla="*/ 0 h 13"/>
                  <a:gd name="T20" fmla="*/ 2 w 215"/>
                  <a:gd name="T21" fmla="*/ 0 h 13"/>
                  <a:gd name="T22" fmla="*/ 2 w 215"/>
                  <a:gd name="T23" fmla="*/ 0 h 13"/>
                  <a:gd name="T24" fmla="*/ 2 w 215"/>
                  <a:gd name="T25" fmla="*/ 0 h 13"/>
                  <a:gd name="T26" fmla="*/ 2 w 215"/>
                  <a:gd name="T27" fmla="*/ 0 h 13"/>
                  <a:gd name="T28" fmla="*/ 1 w 215"/>
                  <a:gd name="T29" fmla="*/ 0 h 13"/>
                  <a:gd name="T30" fmla="*/ 1 w 215"/>
                  <a:gd name="T31" fmla="*/ 0 h 13"/>
                  <a:gd name="T32" fmla="*/ 1 w 215"/>
                  <a:gd name="T33" fmla="*/ 0 h 13"/>
                  <a:gd name="T34" fmla="*/ 1 w 215"/>
                  <a:gd name="T35" fmla="*/ 0 h 13"/>
                  <a:gd name="T36" fmla="*/ 1 w 215"/>
                  <a:gd name="T37" fmla="*/ 0 h 13"/>
                  <a:gd name="T38" fmla="*/ 1 w 215"/>
                  <a:gd name="T39" fmla="*/ 0 h 13"/>
                  <a:gd name="T40" fmla="*/ 1 w 215"/>
                  <a:gd name="T41" fmla="*/ 0 h 13"/>
                  <a:gd name="T42" fmla="*/ 1 w 215"/>
                  <a:gd name="T43" fmla="*/ 0 h 13"/>
                  <a:gd name="T44" fmla="*/ 1 w 215"/>
                  <a:gd name="T45" fmla="*/ 0 h 13"/>
                  <a:gd name="T46" fmla="*/ 0 w 215"/>
                  <a:gd name="T47" fmla="*/ 0 h 13"/>
                  <a:gd name="T48" fmla="*/ 0 w 215"/>
                  <a:gd name="T49" fmla="*/ 0 h 13"/>
                  <a:gd name="T50" fmla="*/ 0 w 215"/>
                  <a:gd name="T51" fmla="*/ 0 h 13"/>
                  <a:gd name="T52" fmla="*/ 0 w 215"/>
                  <a:gd name="T53" fmla="*/ 0 h 13"/>
                  <a:gd name="T54" fmla="*/ 0 w 215"/>
                  <a:gd name="T55" fmla="*/ 0 h 13"/>
                  <a:gd name="T56" fmla="*/ 0 w 215"/>
                  <a:gd name="T57" fmla="*/ 0 h 13"/>
                  <a:gd name="T58" fmla="*/ 0 w 215"/>
                  <a:gd name="T59" fmla="*/ 0 h 13"/>
                  <a:gd name="T60" fmla="*/ 0 w 215"/>
                  <a:gd name="T61" fmla="*/ 0 h 13"/>
                  <a:gd name="T62" fmla="*/ 0 w 215"/>
                  <a:gd name="T63" fmla="*/ 0 h 13"/>
                  <a:gd name="T64" fmla="*/ 0 w 215"/>
                  <a:gd name="T65" fmla="*/ 0 h 13"/>
                  <a:gd name="T66" fmla="*/ 0 w 215"/>
                  <a:gd name="T67" fmla="*/ 0 h 13"/>
                  <a:gd name="T68" fmla="*/ 1 w 215"/>
                  <a:gd name="T69" fmla="*/ 0 h 13"/>
                  <a:gd name="T70" fmla="*/ 1 w 215"/>
                  <a:gd name="T71" fmla="*/ 0 h 13"/>
                  <a:gd name="T72" fmla="*/ 1 w 215"/>
                  <a:gd name="T73" fmla="*/ 0 h 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5"/>
                  <a:gd name="T112" fmla="*/ 0 h 13"/>
                  <a:gd name="T113" fmla="*/ 215 w 215"/>
                  <a:gd name="T114" fmla="*/ 13 h 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5" h="13">
                    <a:moveTo>
                      <a:pt x="101" y="5"/>
                    </a:moveTo>
                    <a:lnTo>
                      <a:pt x="116" y="5"/>
                    </a:lnTo>
                    <a:lnTo>
                      <a:pt x="130" y="6"/>
                    </a:lnTo>
                    <a:lnTo>
                      <a:pt x="144" y="6"/>
                    </a:lnTo>
                    <a:lnTo>
                      <a:pt x="157" y="7"/>
                    </a:lnTo>
                    <a:lnTo>
                      <a:pt x="172" y="8"/>
                    </a:lnTo>
                    <a:lnTo>
                      <a:pt x="186" y="9"/>
                    </a:lnTo>
                    <a:lnTo>
                      <a:pt x="200" y="11"/>
                    </a:lnTo>
                    <a:lnTo>
                      <a:pt x="213" y="13"/>
                    </a:lnTo>
                    <a:lnTo>
                      <a:pt x="214" y="13"/>
                    </a:lnTo>
                    <a:lnTo>
                      <a:pt x="215" y="11"/>
                    </a:lnTo>
                    <a:lnTo>
                      <a:pt x="215" y="9"/>
                    </a:lnTo>
                    <a:lnTo>
                      <a:pt x="214" y="8"/>
                    </a:lnTo>
                    <a:lnTo>
                      <a:pt x="200" y="6"/>
                    </a:lnTo>
                    <a:lnTo>
                      <a:pt x="185" y="4"/>
                    </a:lnTo>
                    <a:lnTo>
                      <a:pt x="170" y="2"/>
                    </a:lnTo>
                    <a:lnTo>
                      <a:pt x="155" y="1"/>
                    </a:lnTo>
                    <a:lnTo>
                      <a:pt x="141" y="1"/>
                    </a:lnTo>
                    <a:lnTo>
                      <a:pt x="126" y="0"/>
                    </a:lnTo>
                    <a:lnTo>
                      <a:pt x="111" y="0"/>
                    </a:lnTo>
                    <a:lnTo>
                      <a:pt x="96" y="0"/>
                    </a:lnTo>
                    <a:lnTo>
                      <a:pt x="83" y="0"/>
                    </a:lnTo>
                    <a:lnTo>
                      <a:pt x="67" y="2"/>
                    </a:lnTo>
                    <a:lnTo>
                      <a:pt x="51" y="3"/>
                    </a:lnTo>
                    <a:lnTo>
                      <a:pt x="36" y="5"/>
                    </a:lnTo>
                    <a:lnTo>
                      <a:pt x="21" y="7"/>
                    </a:lnTo>
                    <a:lnTo>
                      <a:pt x="10" y="8"/>
                    </a:lnTo>
                    <a:lnTo>
                      <a:pt x="3" y="11"/>
                    </a:lnTo>
                    <a:lnTo>
                      <a:pt x="0" y="11"/>
                    </a:lnTo>
                    <a:lnTo>
                      <a:pt x="3" y="11"/>
                    </a:lnTo>
                    <a:lnTo>
                      <a:pt x="10" y="9"/>
                    </a:lnTo>
                    <a:lnTo>
                      <a:pt x="24" y="8"/>
                    </a:lnTo>
                    <a:lnTo>
                      <a:pt x="38" y="7"/>
                    </a:lnTo>
                    <a:lnTo>
                      <a:pt x="54" y="7"/>
                    </a:lnTo>
                    <a:lnTo>
                      <a:pt x="72" y="6"/>
                    </a:lnTo>
                    <a:lnTo>
                      <a:pt x="87" y="5"/>
                    </a:lnTo>
                    <a:lnTo>
                      <a:pt x="101" y="5"/>
                    </a:lnTo>
                    <a:close/>
                  </a:path>
                </a:pathLst>
              </a:custGeom>
              <a:solidFill>
                <a:srgbClr val="140000"/>
              </a:solidFill>
              <a:ln w="9525">
                <a:noFill/>
                <a:round/>
                <a:headEnd/>
                <a:tailEnd/>
              </a:ln>
            </p:spPr>
            <p:txBody>
              <a:bodyPr/>
              <a:lstStyle/>
              <a:p>
                <a:endParaRPr lang="zh-CN" altLang="en-US"/>
              </a:p>
            </p:txBody>
          </p:sp>
          <p:sp>
            <p:nvSpPr>
              <p:cNvPr id="55392" name="Freeform 58"/>
              <p:cNvSpPr>
                <a:spLocks/>
              </p:cNvSpPr>
              <p:nvPr/>
            </p:nvSpPr>
            <p:spPr bwMode="auto">
              <a:xfrm>
                <a:off x="723" y="2224"/>
                <a:ext cx="17" cy="27"/>
              </a:xfrm>
              <a:custGeom>
                <a:avLst/>
                <a:gdLst>
                  <a:gd name="T0" fmla="*/ 0 w 87"/>
                  <a:gd name="T1" fmla="*/ 1 h 136"/>
                  <a:gd name="T2" fmla="*/ 0 w 87"/>
                  <a:gd name="T3" fmla="*/ 1 h 136"/>
                  <a:gd name="T4" fmla="*/ 0 w 87"/>
                  <a:gd name="T5" fmla="*/ 1 h 136"/>
                  <a:gd name="T6" fmla="*/ 0 w 87"/>
                  <a:gd name="T7" fmla="*/ 1 h 136"/>
                  <a:gd name="T8" fmla="*/ 0 w 87"/>
                  <a:gd name="T9" fmla="*/ 1 h 136"/>
                  <a:gd name="T10" fmla="*/ 0 w 87"/>
                  <a:gd name="T11" fmla="*/ 1 h 136"/>
                  <a:gd name="T12" fmla="*/ 0 w 87"/>
                  <a:gd name="T13" fmla="*/ 1 h 136"/>
                  <a:gd name="T14" fmla="*/ 0 w 87"/>
                  <a:gd name="T15" fmla="*/ 1 h 136"/>
                  <a:gd name="T16" fmla="*/ 0 w 87"/>
                  <a:gd name="T17" fmla="*/ 1 h 136"/>
                  <a:gd name="T18" fmla="*/ 0 w 87"/>
                  <a:gd name="T19" fmla="*/ 1 h 136"/>
                  <a:gd name="T20" fmla="*/ 0 w 87"/>
                  <a:gd name="T21" fmla="*/ 1 h 136"/>
                  <a:gd name="T22" fmla="*/ 0 w 87"/>
                  <a:gd name="T23" fmla="*/ 1 h 136"/>
                  <a:gd name="T24" fmla="*/ 0 w 87"/>
                  <a:gd name="T25" fmla="*/ 1 h 136"/>
                  <a:gd name="T26" fmla="*/ 0 w 87"/>
                  <a:gd name="T27" fmla="*/ 1 h 136"/>
                  <a:gd name="T28" fmla="*/ 0 w 87"/>
                  <a:gd name="T29" fmla="*/ 1 h 136"/>
                  <a:gd name="T30" fmla="*/ 0 w 87"/>
                  <a:gd name="T31" fmla="*/ 1 h 136"/>
                  <a:gd name="T32" fmla="*/ 0 w 87"/>
                  <a:gd name="T33" fmla="*/ 1 h 136"/>
                  <a:gd name="T34" fmla="*/ 0 w 87"/>
                  <a:gd name="T35" fmla="*/ 1 h 136"/>
                  <a:gd name="T36" fmla="*/ 0 w 87"/>
                  <a:gd name="T37" fmla="*/ 1 h 136"/>
                  <a:gd name="T38" fmla="*/ 0 w 87"/>
                  <a:gd name="T39" fmla="*/ 1 h 136"/>
                  <a:gd name="T40" fmla="*/ 0 w 87"/>
                  <a:gd name="T41" fmla="*/ 1 h 136"/>
                  <a:gd name="T42" fmla="*/ 0 w 87"/>
                  <a:gd name="T43" fmla="*/ 0 h 136"/>
                  <a:gd name="T44" fmla="*/ 0 w 87"/>
                  <a:gd name="T45" fmla="*/ 0 h 136"/>
                  <a:gd name="T46" fmla="*/ 1 w 87"/>
                  <a:gd name="T47" fmla="*/ 0 h 136"/>
                  <a:gd name="T48" fmla="*/ 1 w 87"/>
                  <a:gd name="T49" fmla="*/ 0 h 136"/>
                  <a:gd name="T50" fmla="*/ 1 w 87"/>
                  <a:gd name="T51" fmla="*/ 0 h 136"/>
                  <a:gd name="T52" fmla="*/ 1 w 87"/>
                  <a:gd name="T53" fmla="*/ 0 h 136"/>
                  <a:gd name="T54" fmla="*/ 1 w 87"/>
                  <a:gd name="T55" fmla="*/ 0 h 136"/>
                  <a:gd name="T56" fmla="*/ 1 w 87"/>
                  <a:gd name="T57" fmla="*/ 0 h 136"/>
                  <a:gd name="T58" fmla="*/ 1 w 87"/>
                  <a:gd name="T59" fmla="*/ 0 h 136"/>
                  <a:gd name="T60" fmla="*/ 1 w 87"/>
                  <a:gd name="T61" fmla="*/ 0 h 136"/>
                  <a:gd name="T62" fmla="*/ 1 w 87"/>
                  <a:gd name="T63" fmla="*/ 0 h 136"/>
                  <a:gd name="T64" fmla="*/ 1 w 87"/>
                  <a:gd name="T65" fmla="*/ 0 h 136"/>
                  <a:gd name="T66" fmla="*/ 0 w 87"/>
                  <a:gd name="T67" fmla="*/ 0 h 136"/>
                  <a:gd name="T68" fmla="*/ 0 w 87"/>
                  <a:gd name="T69" fmla="*/ 0 h 136"/>
                  <a:gd name="T70" fmla="*/ 0 w 87"/>
                  <a:gd name="T71" fmla="*/ 0 h 136"/>
                  <a:gd name="T72" fmla="*/ 0 w 87"/>
                  <a:gd name="T73" fmla="*/ 1 h 1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
                  <a:gd name="T112" fmla="*/ 0 h 136"/>
                  <a:gd name="T113" fmla="*/ 87 w 87"/>
                  <a:gd name="T114" fmla="*/ 136 h 1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 h="136">
                    <a:moveTo>
                      <a:pt x="38" y="63"/>
                    </a:moveTo>
                    <a:lnTo>
                      <a:pt x="33" y="71"/>
                    </a:lnTo>
                    <a:lnTo>
                      <a:pt x="27" y="80"/>
                    </a:lnTo>
                    <a:lnTo>
                      <a:pt x="22" y="89"/>
                    </a:lnTo>
                    <a:lnTo>
                      <a:pt x="18" y="98"/>
                    </a:lnTo>
                    <a:lnTo>
                      <a:pt x="12" y="107"/>
                    </a:lnTo>
                    <a:lnTo>
                      <a:pt x="8" y="115"/>
                    </a:lnTo>
                    <a:lnTo>
                      <a:pt x="3" y="124"/>
                    </a:lnTo>
                    <a:lnTo>
                      <a:pt x="0" y="134"/>
                    </a:lnTo>
                    <a:lnTo>
                      <a:pt x="0" y="136"/>
                    </a:lnTo>
                    <a:lnTo>
                      <a:pt x="1" y="136"/>
                    </a:lnTo>
                    <a:lnTo>
                      <a:pt x="3" y="136"/>
                    </a:lnTo>
                    <a:lnTo>
                      <a:pt x="5" y="135"/>
                    </a:lnTo>
                    <a:lnTo>
                      <a:pt x="10" y="126"/>
                    </a:lnTo>
                    <a:lnTo>
                      <a:pt x="14" y="118"/>
                    </a:lnTo>
                    <a:lnTo>
                      <a:pt x="20" y="109"/>
                    </a:lnTo>
                    <a:lnTo>
                      <a:pt x="24" y="100"/>
                    </a:lnTo>
                    <a:lnTo>
                      <a:pt x="30" y="91"/>
                    </a:lnTo>
                    <a:lnTo>
                      <a:pt x="35" y="84"/>
                    </a:lnTo>
                    <a:lnTo>
                      <a:pt x="41" y="75"/>
                    </a:lnTo>
                    <a:lnTo>
                      <a:pt x="46" y="66"/>
                    </a:lnTo>
                    <a:lnTo>
                      <a:pt x="53" y="55"/>
                    </a:lnTo>
                    <a:lnTo>
                      <a:pt x="58" y="45"/>
                    </a:lnTo>
                    <a:lnTo>
                      <a:pt x="64" y="36"/>
                    </a:lnTo>
                    <a:lnTo>
                      <a:pt x="70" y="28"/>
                    </a:lnTo>
                    <a:lnTo>
                      <a:pt x="76" y="20"/>
                    </a:lnTo>
                    <a:lnTo>
                      <a:pt x="81" y="10"/>
                    </a:lnTo>
                    <a:lnTo>
                      <a:pt x="85" y="3"/>
                    </a:lnTo>
                    <a:lnTo>
                      <a:pt x="87" y="0"/>
                    </a:lnTo>
                    <a:lnTo>
                      <a:pt x="85" y="2"/>
                    </a:lnTo>
                    <a:lnTo>
                      <a:pt x="81" y="7"/>
                    </a:lnTo>
                    <a:lnTo>
                      <a:pt x="76" y="14"/>
                    </a:lnTo>
                    <a:lnTo>
                      <a:pt x="68" y="23"/>
                    </a:lnTo>
                    <a:lnTo>
                      <a:pt x="60" y="33"/>
                    </a:lnTo>
                    <a:lnTo>
                      <a:pt x="53" y="44"/>
                    </a:lnTo>
                    <a:lnTo>
                      <a:pt x="45" y="54"/>
                    </a:lnTo>
                    <a:lnTo>
                      <a:pt x="38" y="63"/>
                    </a:lnTo>
                    <a:close/>
                  </a:path>
                </a:pathLst>
              </a:custGeom>
              <a:solidFill>
                <a:srgbClr val="140000"/>
              </a:solidFill>
              <a:ln w="9525">
                <a:noFill/>
                <a:round/>
                <a:headEnd/>
                <a:tailEnd/>
              </a:ln>
            </p:spPr>
            <p:txBody>
              <a:bodyPr/>
              <a:lstStyle/>
              <a:p>
                <a:endParaRPr lang="zh-CN" altLang="en-US"/>
              </a:p>
            </p:txBody>
          </p:sp>
          <p:sp>
            <p:nvSpPr>
              <p:cNvPr id="55393" name="Freeform 59"/>
              <p:cNvSpPr>
                <a:spLocks/>
              </p:cNvSpPr>
              <p:nvPr/>
            </p:nvSpPr>
            <p:spPr bwMode="auto">
              <a:xfrm>
                <a:off x="715" y="2246"/>
                <a:ext cx="48" cy="89"/>
              </a:xfrm>
              <a:custGeom>
                <a:avLst/>
                <a:gdLst>
                  <a:gd name="T0" fmla="*/ 0 w 242"/>
                  <a:gd name="T1" fmla="*/ 0 h 448"/>
                  <a:gd name="T2" fmla="*/ 0 w 242"/>
                  <a:gd name="T3" fmla="*/ 0 h 448"/>
                  <a:gd name="T4" fmla="*/ 0 w 242"/>
                  <a:gd name="T5" fmla="*/ 0 h 448"/>
                  <a:gd name="T6" fmla="*/ 1 w 242"/>
                  <a:gd name="T7" fmla="*/ 0 h 448"/>
                  <a:gd name="T8" fmla="*/ 1 w 242"/>
                  <a:gd name="T9" fmla="*/ 1 h 448"/>
                  <a:gd name="T10" fmla="*/ 1 w 242"/>
                  <a:gd name="T11" fmla="*/ 1 h 448"/>
                  <a:gd name="T12" fmla="*/ 1 w 242"/>
                  <a:gd name="T13" fmla="*/ 1 h 448"/>
                  <a:gd name="T14" fmla="*/ 1 w 242"/>
                  <a:gd name="T15" fmla="*/ 1 h 448"/>
                  <a:gd name="T16" fmla="*/ 1 w 242"/>
                  <a:gd name="T17" fmla="*/ 2 h 448"/>
                  <a:gd name="T18" fmla="*/ 1 w 242"/>
                  <a:gd name="T19" fmla="*/ 2 h 448"/>
                  <a:gd name="T20" fmla="*/ 1 w 242"/>
                  <a:gd name="T21" fmla="*/ 2 h 448"/>
                  <a:gd name="T22" fmla="*/ 2 w 242"/>
                  <a:gd name="T23" fmla="*/ 2 h 448"/>
                  <a:gd name="T24" fmla="*/ 2 w 242"/>
                  <a:gd name="T25" fmla="*/ 3 h 448"/>
                  <a:gd name="T26" fmla="*/ 2 w 242"/>
                  <a:gd name="T27" fmla="*/ 3 h 448"/>
                  <a:gd name="T28" fmla="*/ 2 w 242"/>
                  <a:gd name="T29" fmla="*/ 3 h 448"/>
                  <a:gd name="T30" fmla="*/ 2 w 242"/>
                  <a:gd name="T31" fmla="*/ 3 h 448"/>
                  <a:gd name="T32" fmla="*/ 2 w 242"/>
                  <a:gd name="T33" fmla="*/ 3 h 448"/>
                  <a:gd name="T34" fmla="*/ 2 w 242"/>
                  <a:gd name="T35" fmla="*/ 4 h 448"/>
                  <a:gd name="T36" fmla="*/ 2 w 242"/>
                  <a:gd name="T37" fmla="*/ 4 h 448"/>
                  <a:gd name="T38" fmla="*/ 2 w 242"/>
                  <a:gd name="T39" fmla="*/ 3 h 448"/>
                  <a:gd name="T40" fmla="*/ 2 w 242"/>
                  <a:gd name="T41" fmla="*/ 3 h 448"/>
                  <a:gd name="T42" fmla="*/ 2 w 242"/>
                  <a:gd name="T43" fmla="*/ 3 h 448"/>
                  <a:gd name="T44" fmla="*/ 2 w 242"/>
                  <a:gd name="T45" fmla="*/ 3 h 448"/>
                  <a:gd name="T46" fmla="*/ 2 w 242"/>
                  <a:gd name="T47" fmla="*/ 3 h 448"/>
                  <a:gd name="T48" fmla="*/ 2 w 242"/>
                  <a:gd name="T49" fmla="*/ 2 h 448"/>
                  <a:gd name="T50" fmla="*/ 2 w 242"/>
                  <a:gd name="T51" fmla="*/ 2 h 448"/>
                  <a:gd name="T52" fmla="*/ 2 w 242"/>
                  <a:gd name="T53" fmla="*/ 2 h 448"/>
                  <a:gd name="T54" fmla="*/ 2 w 242"/>
                  <a:gd name="T55" fmla="*/ 2 h 448"/>
                  <a:gd name="T56" fmla="*/ 1 w 242"/>
                  <a:gd name="T57" fmla="*/ 1 h 448"/>
                  <a:gd name="T58" fmla="*/ 1 w 242"/>
                  <a:gd name="T59" fmla="*/ 1 h 448"/>
                  <a:gd name="T60" fmla="*/ 1 w 242"/>
                  <a:gd name="T61" fmla="*/ 1 h 448"/>
                  <a:gd name="T62" fmla="*/ 1 w 242"/>
                  <a:gd name="T63" fmla="*/ 1 h 448"/>
                  <a:gd name="T64" fmla="*/ 1 w 242"/>
                  <a:gd name="T65" fmla="*/ 1 h 448"/>
                  <a:gd name="T66" fmla="*/ 1 w 242"/>
                  <a:gd name="T67" fmla="*/ 1 h 448"/>
                  <a:gd name="T68" fmla="*/ 1 w 242"/>
                  <a:gd name="T69" fmla="*/ 1 h 448"/>
                  <a:gd name="T70" fmla="*/ 1 w 242"/>
                  <a:gd name="T71" fmla="*/ 1 h 448"/>
                  <a:gd name="T72" fmla="*/ 1 w 242"/>
                  <a:gd name="T73" fmla="*/ 1 h 448"/>
                  <a:gd name="T74" fmla="*/ 1 w 242"/>
                  <a:gd name="T75" fmla="*/ 0 h 448"/>
                  <a:gd name="T76" fmla="*/ 1 w 242"/>
                  <a:gd name="T77" fmla="*/ 0 h 448"/>
                  <a:gd name="T78" fmla="*/ 1 w 242"/>
                  <a:gd name="T79" fmla="*/ 0 h 448"/>
                  <a:gd name="T80" fmla="*/ 0 w 242"/>
                  <a:gd name="T81" fmla="*/ 0 h 448"/>
                  <a:gd name="T82" fmla="*/ 0 w 242"/>
                  <a:gd name="T83" fmla="*/ 0 h 448"/>
                  <a:gd name="T84" fmla="*/ 0 w 242"/>
                  <a:gd name="T85" fmla="*/ 0 h 448"/>
                  <a:gd name="T86" fmla="*/ 0 w 242"/>
                  <a:gd name="T87" fmla="*/ 0 h 448"/>
                  <a:gd name="T88" fmla="*/ 0 w 242"/>
                  <a:gd name="T89" fmla="*/ 0 h 448"/>
                  <a:gd name="T90" fmla="*/ 0 w 242"/>
                  <a:gd name="T91" fmla="*/ 0 h 448"/>
                  <a:gd name="T92" fmla="*/ 0 w 242"/>
                  <a:gd name="T93" fmla="*/ 0 h 448"/>
                  <a:gd name="T94" fmla="*/ 0 w 242"/>
                  <a:gd name="T95" fmla="*/ 0 h 448"/>
                  <a:gd name="T96" fmla="*/ 0 w 242"/>
                  <a:gd name="T97" fmla="*/ 0 h 448"/>
                  <a:gd name="T98" fmla="*/ 0 w 242"/>
                  <a:gd name="T99" fmla="*/ 0 h 44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42"/>
                  <a:gd name="T151" fmla="*/ 0 h 448"/>
                  <a:gd name="T152" fmla="*/ 242 w 242"/>
                  <a:gd name="T153" fmla="*/ 448 h 44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42" h="448">
                    <a:moveTo>
                      <a:pt x="0" y="0"/>
                    </a:moveTo>
                    <a:lnTo>
                      <a:pt x="26" y="19"/>
                    </a:lnTo>
                    <a:lnTo>
                      <a:pt x="51" y="38"/>
                    </a:lnTo>
                    <a:lnTo>
                      <a:pt x="74" y="60"/>
                    </a:lnTo>
                    <a:lnTo>
                      <a:pt x="96" y="83"/>
                    </a:lnTo>
                    <a:lnTo>
                      <a:pt x="116" y="109"/>
                    </a:lnTo>
                    <a:lnTo>
                      <a:pt x="133" y="135"/>
                    </a:lnTo>
                    <a:lnTo>
                      <a:pt x="150" y="164"/>
                    </a:lnTo>
                    <a:lnTo>
                      <a:pt x="164" y="192"/>
                    </a:lnTo>
                    <a:lnTo>
                      <a:pt x="176" y="222"/>
                    </a:lnTo>
                    <a:lnTo>
                      <a:pt x="187" y="252"/>
                    </a:lnTo>
                    <a:lnTo>
                      <a:pt x="196" y="284"/>
                    </a:lnTo>
                    <a:lnTo>
                      <a:pt x="204" y="316"/>
                    </a:lnTo>
                    <a:lnTo>
                      <a:pt x="211" y="348"/>
                    </a:lnTo>
                    <a:lnTo>
                      <a:pt x="218" y="380"/>
                    </a:lnTo>
                    <a:lnTo>
                      <a:pt x="224" y="413"/>
                    </a:lnTo>
                    <a:lnTo>
                      <a:pt x="230" y="445"/>
                    </a:lnTo>
                    <a:lnTo>
                      <a:pt x="232" y="448"/>
                    </a:lnTo>
                    <a:lnTo>
                      <a:pt x="236" y="447"/>
                    </a:lnTo>
                    <a:lnTo>
                      <a:pt x="240" y="445"/>
                    </a:lnTo>
                    <a:lnTo>
                      <a:pt x="242" y="440"/>
                    </a:lnTo>
                    <a:lnTo>
                      <a:pt x="240" y="406"/>
                    </a:lnTo>
                    <a:lnTo>
                      <a:pt x="236" y="372"/>
                    </a:lnTo>
                    <a:lnTo>
                      <a:pt x="233" y="338"/>
                    </a:lnTo>
                    <a:lnTo>
                      <a:pt x="227" y="304"/>
                    </a:lnTo>
                    <a:lnTo>
                      <a:pt x="220" y="271"/>
                    </a:lnTo>
                    <a:lnTo>
                      <a:pt x="211" y="238"/>
                    </a:lnTo>
                    <a:lnTo>
                      <a:pt x="201" y="205"/>
                    </a:lnTo>
                    <a:lnTo>
                      <a:pt x="188" y="173"/>
                    </a:lnTo>
                    <a:lnTo>
                      <a:pt x="180" y="158"/>
                    </a:lnTo>
                    <a:lnTo>
                      <a:pt x="173" y="144"/>
                    </a:lnTo>
                    <a:lnTo>
                      <a:pt x="164" y="129"/>
                    </a:lnTo>
                    <a:lnTo>
                      <a:pt x="154" y="115"/>
                    </a:lnTo>
                    <a:lnTo>
                      <a:pt x="144" y="103"/>
                    </a:lnTo>
                    <a:lnTo>
                      <a:pt x="134" y="91"/>
                    </a:lnTo>
                    <a:lnTo>
                      <a:pt x="122" y="79"/>
                    </a:lnTo>
                    <a:lnTo>
                      <a:pt x="111" y="68"/>
                    </a:lnTo>
                    <a:lnTo>
                      <a:pt x="99" y="57"/>
                    </a:lnTo>
                    <a:lnTo>
                      <a:pt x="86" y="47"/>
                    </a:lnTo>
                    <a:lnTo>
                      <a:pt x="73" y="38"/>
                    </a:lnTo>
                    <a:lnTo>
                      <a:pt x="59" y="30"/>
                    </a:lnTo>
                    <a:lnTo>
                      <a:pt x="44" y="21"/>
                    </a:lnTo>
                    <a:lnTo>
                      <a:pt x="30" y="13"/>
                    </a:lnTo>
                    <a:lnTo>
                      <a:pt x="15" y="7"/>
                    </a:lnTo>
                    <a:lnTo>
                      <a:pt x="0" y="0"/>
                    </a:lnTo>
                    <a:close/>
                  </a:path>
                </a:pathLst>
              </a:custGeom>
              <a:solidFill>
                <a:srgbClr val="140000"/>
              </a:solidFill>
              <a:ln w="9525">
                <a:noFill/>
                <a:round/>
                <a:headEnd/>
                <a:tailEnd/>
              </a:ln>
            </p:spPr>
            <p:txBody>
              <a:bodyPr/>
              <a:lstStyle/>
              <a:p>
                <a:endParaRPr lang="zh-CN" altLang="en-US"/>
              </a:p>
            </p:txBody>
          </p:sp>
          <p:sp>
            <p:nvSpPr>
              <p:cNvPr id="55394" name="Freeform 60"/>
              <p:cNvSpPr>
                <a:spLocks/>
              </p:cNvSpPr>
              <p:nvPr/>
            </p:nvSpPr>
            <p:spPr bwMode="auto">
              <a:xfrm>
                <a:off x="745" y="2182"/>
                <a:ext cx="29" cy="118"/>
              </a:xfrm>
              <a:custGeom>
                <a:avLst/>
                <a:gdLst>
                  <a:gd name="T0" fmla="*/ 0 w 144"/>
                  <a:gd name="T1" fmla="*/ 1 h 591"/>
                  <a:gd name="T2" fmla="*/ 0 w 144"/>
                  <a:gd name="T3" fmla="*/ 1 h 591"/>
                  <a:gd name="T4" fmla="*/ 1 w 144"/>
                  <a:gd name="T5" fmla="*/ 1 h 591"/>
                  <a:gd name="T6" fmla="*/ 1 w 144"/>
                  <a:gd name="T7" fmla="*/ 2 h 591"/>
                  <a:gd name="T8" fmla="*/ 1 w 144"/>
                  <a:gd name="T9" fmla="*/ 2 h 591"/>
                  <a:gd name="T10" fmla="*/ 1 w 144"/>
                  <a:gd name="T11" fmla="*/ 2 h 591"/>
                  <a:gd name="T12" fmla="*/ 1 w 144"/>
                  <a:gd name="T13" fmla="*/ 2 h 591"/>
                  <a:gd name="T14" fmla="*/ 1 w 144"/>
                  <a:gd name="T15" fmla="*/ 2 h 591"/>
                  <a:gd name="T16" fmla="*/ 1 w 144"/>
                  <a:gd name="T17" fmla="*/ 2 h 591"/>
                  <a:gd name="T18" fmla="*/ 1 w 144"/>
                  <a:gd name="T19" fmla="*/ 3 h 591"/>
                  <a:gd name="T20" fmla="*/ 1 w 144"/>
                  <a:gd name="T21" fmla="*/ 3 h 591"/>
                  <a:gd name="T22" fmla="*/ 1 w 144"/>
                  <a:gd name="T23" fmla="*/ 4 h 591"/>
                  <a:gd name="T24" fmla="*/ 1 w 144"/>
                  <a:gd name="T25" fmla="*/ 5 h 591"/>
                  <a:gd name="T26" fmla="*/ 1 w 144"/>
                  <a:gd name="T27" fmla="*/ 5 h 591"/>
                  <a:gd name="T28" fmla="*/ 1 w 144"/>
                  <a:gd name="T29" fmla="*/ 5 h 591"/>
                  <a:gd name="T30" fmla="*/ 1 w 144"/>
                  <a:gd name="T31" fmla="*/ 5 h 591"/>
                  <a:gd name="T32" fmla="*/ 1 w 144"/>
                  <a:gd name="T33" fmla="*/ 5 h 591"/>
                  <a:gd name="T34" fmla="*/ 1 w 144"/>
                  <a:gd name="T35" fmla="*/ 4 h 591"/>
                  <a:gd name="T36" fmla="*/ 1 w 144"/>
                  <a:gd name="T37" fmla="*/ 3 h 591"/>
                  <a:gd name="T38" fmla="*/ 1 w 144"/>
                  <a:gd name="T39" fmla="*/ 3 h 591"/>
                  <a:gd name="T40" fmla="*/ 1 w 144"/>
                  <a:gd name="T41" fmla="*/ 2 h 591"/>
                  <a:gd name="T42" fmla="*/ 1 w 144"/>
                  <a:gd name="T43" fmla="*/ 2 h 591"/>
                  <a:gd name="T44" fmla="*/ 1 w 144"/>
                  <a:gd name="T45" fmla="*/ 2 h 591"/>
                  <a:gd name="T46" fmla="*/ 1 w 144"/>
                  <a:gd name="T47" fmla="*/ 2 h 591"/>
                  <a:gd name="T48" fmla="*/ 1 w 144"/>
                  <a:gd name="T49" fmla="*/ 2 h 591"/>
                  <a:gd name="T50" fmla="*/ 1 w 144"/>
                  <a:gd name="T51" fmla="*/ 1 h 591"/>
                  <a:gd name="T52" fmla="*/ 1 w 144"/>
                  <a:gd name="T53" fmla="*/ 1 h 591"/>
                  <a:gd name="T54" fmla="*/ 1 w 144"/>
                  <a:gd name="T55" fmla="*/ 1 h 591"/>
                  <a:gd name="T56" fmla="*/ 1 w 144"/>
                  <a:gd name="T57" fmla="*/ 1 h 591"/>
                  <a:gd name="T58" fmla="*/ 1 w 144"/>
                  <a:gd name="T59" fmla="*/ 1 h 591"/>
                  <a:gd name="T60" fmla="*/ 1 w 144"/>
                  <a:gd name="T61" fmla="*/ 1 h 591"/>
                  <a:gd name="T62" fmla="*/ 0 w 144"/>
                  <a:gd name="T63" fmla="*/ 1 h 591"/>
                  <a:gd name="T64" fmla="*/ 0 w 144"/>
                  <a:gd name="T65" fmla="*/ 1 h 591"/>
                  <a:gd name="T66" fmla="*/ 0 w 144"/>
                  <a:gd name="T67" fmla="*/ 1 h 591"/>
                  <a:gd name="T68" fmla="*/ 0 w 144"/>
                  <a:gd name="T69" fmla="*/ 1 h 591"/>
                  <a:gd name="T70" fmla="*/ 0 w 144"/>
                  <a:gd name="T71" fmla="*/ 1 h 591"/>
                  <a:gd name="T72" fmla="*/ 0 w 144"/>
                  <a:gd name="T73" fmla="*/ 1 h 591"/>
                  <a:gd name="T74" fmla="*/ 0 w 144"/>
                  <a:gd name="T75" fmla="*/ 0 h 591"/>
                  <a:gd name="T76" fmla="*/ 0 w 144"/>
                  <a:gd name="T77" fmla="*/ 0 h 591"/>
                  <a:gd name="T78" fmla="*/ 0 w 144"/>
                  <a:gd name="T79" fmla="*/ 0 h 591"/>
                  <a:gd name="T80" fmla="*/ 0 w 144"/>
                  <a:gd name="T81" fmla="*/ 0 h 591"/>
                  <a:gd name="T82" fmla="*/ 0 w 144"/>
                  <a:gd name="T83" fmla="*/ 0 h 591"/>
                  <a:gd name="T84" fmla="*/ 0 w 144"/>
                  <a:gd name="T85" fmla="*/ 0 h 591"/>
                  <a:gd name="T86" fmla="*/ 0 w 144"/>
                  <a:gd name="T87" fmla="*/ 0 h 591"/>
                  <a:gd name="T88" fmla="*/ 0 w 144"/>
                  <a:gd name="T89" fmla="*/ 0 h 591"/>
                  <a:gd name="T90" fmla="*/ 0 w 144"/>
                  <a:gd name="T91" fmla="*/ 0 h 591"/>
                  <a:gd name="T92" fmla="*/ 0 w 144"/>
                  <a:gd name="T93" fmla="*/ 0 h 591"/>
                  <a:gd name="T94" fmla="*/ 0 w 144"/>
                  <a:gd name="T95" fmla="*/ 0 h 591"/>
                  <a:gd name="T96" fmla="*/ 0 w 144"/>
                  <a:gd name="T97" fmla="*/ 0 h 591"/>
                  <a:gd name="T98" fmla="*/ 0 w 144"/>
                  <a:gd name="T99" fmla="*/ 1 h 591"/>
                  <a:gd name="T100" fmla="*/ 0 w 144"/>
                  <a:gd name="T101" fmla="*/ 1 h 591"/>
                  <a:gd name="T102" fmla="*/ 0 w 144"/>
                  <a:gd name="T103" fmla="*/ 1 h 591"/>
                  <a:gd name="T104" fmla="*/ 0 w 144"/>
                  <a:gd name="T105" fmla="*/ 1 h 59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44"/>
                  <a:gd name="T160" fmla="*/ 0 h 591"/>
                  <a:gd name="T161" fmla="*/ 144 w 144"/>
                  <a:gd name="T162" fmla="*/ 591 h 59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44" h="591">
                    <a:moveTo>
                      <a:pt x="56" y="135"/>
                    </a:moveTo>
                    <a:lnTo>
                      <a:pt x="62" y="153"/>
                    </a:lnTo>
                    <a:lnTo>
                      <a:pt x="68" y="172"/>
                    </a:lnTo>
                    <a:lnTo>
                      <a:pt x="72" y="189"/>
                    </a:lnTo>
                    <a:lnTo>
                      <a:pt x="76" y="208"/>
                    </a:lnTo>
                    <a:lnTo>
                      <a:pt x="81" y="225"/>
                    </a:lnTo>
                    <a:lnTo>
                      <a:pt x="84" y="244"/>
                    </a:lnTo>
                    <a:lnTo>
                      <a:pt x="87" y="263"/>
                    </a:lnTo>
                    <a:lnTo>
                      <a:pt x="91" y="281"/>
                    </a:lnTo>
                    <a:lnTo>
                      <a:pt x="99" y="356"/>
                    </a:lnTo>
                    <a:lnTo>
                      <a:pt x="104" y="432"/>
                    </a:lnTo>
                    <a:lnTo>
                      <a:pt x="106" y="508"/>
                    </a:lnTo>
                    <a:lnTo>
                      <a:pt x="108" y="583"/>
                    </a:lnTo>
                    <a:lnTo>
                      <a:pt x="112" y="590"/>
                    </a:lnTo>
                    <a:lnTo>
                      <a:pt x="117" y="591"/>
                    </a:lnTo>
                    <a:lnTo>
                      <a:pt x="124" y="588"/>
                    </a:lnTo>
                    <a:lnTo>
                      <a:pt x="127" y="582"/>
                    </a:lnTo>
                    <a:lnTo>
                      <a:pt x="140" y="505"/>
                    </a:lnTo>
                    <a:lnTo>
                      <a:pt x="144" y="427"/>
                    </a:lnTo>
                    <a:lnTo>
                      <a:pt x="139" y="349"/>
                    </a:lnTo>
                    <a:lnTo>
                      <a:pt x="125" y="274"/>
                    </a:lnTo>
                    <a:lnTo>
                      <a:pt x="120" y="255"/>
                    </a:lnTo>
                    <a:lnTo>
                      <a:pt x="115" y="237"/>
                    </a:lnTo>
                    <a:lnTo>
                      <a:pt x="109" y="220"/>
                    </a:lnTo>
                    <a:lnTo>
                      <a:pt x="104" y="202"/>
                    </a:lnTo>
                    <a:lnTo>
                      <a:pt x="96" y="185"/>
                    </a:lnTo>
                    <a:lnTo>
                      <a:pt x="90" y="167"/>
                    </a:lnTo>
                    <a:lnTo>
                      <a:pt x="82" y="151"/>
                    </a:lnTo>
                    <a:lnTo>
                      <a:pt x="73" y="134"/>
                    </a:lnTo>
                    <a:lnTo>
                      <a:pt x="69" y="125"/>
                    </a:lnTo>
                    <a:lnTo>
                      <a:pt x="63" y="117"/>
                    </a:lnTo>
                    <a:lnTo>
                      <a:pt x="59" y="108"/>
                    </a:lnTo>
                    <a:lnTo>
                      <a:pt x="53" y="99"/>
                    </a:lnTo>
                    <a:lnTo>
                      <a:pt x="48" y="90"/>
                    </a:lnTo>
                    <a:lnTo>
                      <a:pt x="44" y="83"/>
                    </a:lnTo>
                    <a:lnTo>
                      <a:pt x="38" y="74"/>
                    </a:lnTo>
                    <a:lnTo>
                      <a:pt x="34" y="65"/>
                    </a:lnTo>
                    <a:lnTo>
                      <a:pt x="29" y="56"/>
                    </a:lnTo>
                    <a:lnTo>
                      <a:pt x="24" y="45"/>
                    </a:lnTo>
                    <a:lnTo>
                      <a:pt x="18" y="35"/>
                    </a:lnTo>
                    <a:lnTo>
                      <a:pt x="13" y="24"/>
                    </a:lnTo>
                    <a:lnTo>
                      <a:pt x="7" y="15"/>
                    </a:lnTo>
                    <a:lnTo>
                      <a:pt x="3" y="7"/>
                    </a:lnTo>
                    <a:lnTo>
                      <a:pt x="1" y="3"/>
                    </a:lnTo>
                    <a:lnTo>
                      <a:pt x="0" y="0"/>
                    </a:lnTo>
                    <a:lnTo>
                      <a:pt x="2" y="5"/>
                    </a:lnTo>
                    <a:lnTo>
                      <a:pt x="6" y="15"/>
                    </a:lnTo>
                    <a:lnTo>
                      <a:pt x="13" y="31"/>
                    </a:lnTo>
                    <a:lnTo>
                      <a:pt x="22" y="51"/>
                    </a:lnTo>
                    <a:lnTo>
                      <a:pt x="30" y="73"/>
                    </a:lnTo>
                    <a:lnTo>
                      <a:pt x="39" y="95"/>
                    </a:lnTo>
                    <a:lnTo>
                      <a:pt x="48" y="117"/>
                    </a:lnTo>
                    <a:lnTo>
                      <a:pt x="56" y="135"/>
                    </a:lnTo>
                    <a:close/>
                  </a:path>
                </a:pathLst>
              </a:custGeom>
              <a:solidFill>
                <a:srgbClr val="140000"/>
              </a:solidFill>
              <a:ln w="9525">
                <a:noFill/>
                <a:round/>
                <a:headEnd/>
                <a:tailEnd/>
              </a:ln>
            </p:spPr>
            <p:txBody>
              <a:bodyPr/>
              <a:lstStyle/>
              <a:p>
                <a:endParaRPr lang="zh-CN" altLang="en-US"/>
              </a:p>
            </p:txBody>
          </p:sp>
          <p:sp>
            <p:nvSpPr>
              <p:cNvPr id="55395" name="Freeform 61"/>
              <p:cNvSpPr>
                <a:spLocks/>
              </p:cNvSpPr>
              <p:nvPr/>
            </p:nvSpPr>
            <p:spPr bwMode="auto">
              <a:xfrm>
                <a:off x="767" y="2348"/>
                <a:ext cx="29" cy="44"/>
              </a:xfrm>
              <a:custGeom>
                <a:avLst/>
                <a:gdLst>
                  <a:gd name="T0" fmla="*/ 0 w 147"/>
                  <a:gd name="T1" fmla="*/ 1 h 218"/>
                  <a:gd name="T2" fmla="*/ 0 w 147"/>
                  <a:gd name="T3" fmla="*/ 1 h 218"/>
                  <a:gd name="T4" fmla="*/ 0 w 147"/>
                  <a:gd name="T5" fmla="*/ 1 h 218"/>
                  <a:gd name="T6" fmla="*/ 0 w 147"/>
                  <a:gd name="T7" fmla="*/ 1 h 218"/>
                  <a:gd name="T8" fmla="*/ 0 w 147"/>
                  <a:gd name="T9" fmla="*/ 1 h 218"/>
                  <a:gd name="T10" fmla="*/ 0 w 147"/>
                  <a:gd name="T11" fmla="*/ 1 h 218"/>
                  <a:gd name="T12" fmla="*/ 0 w 147"/>
                  <a:gd name="T13" fmla="*/ 1 h 218"/>
                  <a:gd name="T14" fmla="*/ 0 w 147"/>
                  <a:gd name="T15" fmla="*/ 1 h 218"/>
                  <a:gd name="T16" fmla="*/ 0 w 147"/>
                  <a:gd name="T17" fmla="*/ 1 h 218"/>
                  <a:gd name="T18" fmla="*/ 0 w 147"/>
                  <a:gd name="T19" fmla="*/ 1 h 218"/>
                  <a:gd name="T20" fmla="*/ 0 w 147"/>
                  <a:gd name="T21" fmla="*/ 1 h 218"/>
                  <a:gd name="T22" fmla="*/ 0 w 147"/>
                  <a:gd name="T23" fmla="*/ 2 h 218"/>
                  <a:gd name="T24" fmla="*/ 0 w 147"/>
                  <a:gd name="T25" fmla="*/ 2 h 218"/>
                  <a:gd name="T26" fmla="*/ 0 w 147"/>
                  <a:gd name="T27" fmla="*/ 2 h 218"/>
                  <a:gd name="T28" fmla="*/ 0 w 147"/>
                  <a:gd name="T29" fmla="*/ 2 h 218"/>
                  <a:gd name="T30" fmla="*/ 0 w 147"/>
                  <a:gd name="T31" fmla="*/ 2 h 218"/>
                  <a:gd name="T32" fmla="*/ 0 w 147"/>
                  <a:gd name="T33" fmla="*/ 2 h 218"/>
                  <a:gd name="T34" fmla="*/ 0 w 147"/>
                  <a:gd name="T35" fmla="*/ 2 h 218"/>
                  <a:gd name="T36" fmla="*/ 0 w 147"/>
                  <a:gd name="T37" fmla="*/ 1 h 218"/>
                  <a:gd name="T38" fmla="*/ 0 w 147"/>
                  <a:gd name="T39" fmla="*/ 1 h 218"/>
                  <a:gd name="T40" fmla="*/ 0 w 147"/>
                  <a:gd name="T41" fmla="*/ 1 h 218"/>
                  <a:gd name="T42" fmla="*/ 0 w 147"/>
                  <a:gd name="T43" fmla="*/ 1 h 218"/>
                  <a:gd name="T44" fmla="*/ 0 w 147"/>
                  <a:gd name="T45" fmla="*/ 1 h 218"/>
                  <a:gd name="T46" fmla="*/ 0 w 147"/>
                  <a:gd name="T47" fmla="*/ 1 h 218"/>
                  <a:gd name="T48" fmla="*/ 0 w 147"/>
                  <a:gd name="T49" fmla="*/ 1 h 218"/>
                  <a:gd name="T50" fmla="*/ 0 w 147"/>
                  <a:gd name="T51" fmla="*/ 1 h 218"/>
                  <a:gd name="T52" fmla="*/ 1 w 147"/>
                  <a:gd name="T53" fmla="*/ 0 h 218"/>
                  <a:gd name="T54" fmla="*/ 1 w 147"/>
                  <a:gd name="T55" fmla="*/ 0 h 218"/>
                  <a:gd name="T56" fmla="*/ 1 w 147"/>
                  <a:gd name="T57" fmla="*/ 0 h 218"/>
                  <a:gd name="T58" fmla="*/ 1 w 147"/>
                  <a:gd name="T59" fmla="*/ 0 h 218"/>
                  <a:gd name="T60" fmla="*/ 1 w 147"/>
                  <a:gd name="T61" fmla="*/ 0 h 218"/>
                  <a:gd name="T62" fmla="*/ 1 w 147"/>
                  <a:gd name="T63" fmla="*/ 0 h 218"/>
                  <a:gd name="T64" fmla="*/ 1 w 147"/>
                  <a:gd name="T65" fmla="*/ 0 h 218"/>
                  <a:gd name="T66" fmla="*/ 1 w 147"/>
                  <a:gd name="T67" fmla="*/ 0 h 218"/>
                  <a:gd name="T68" fmla="*/ 1 w 147"/>
                  <a:gd name="T69" fmla="*/ 0 h 218"/>
                  <a:gd name="T70" fmla="*/ 1 w 147"/>
                  <a:gd name="T71" fmla="*/ 0 h 218"/>
                  <a:gd name="T72" fmla="*/ 1 w 147"/>
                  <a:gd name="T73" fmla="*/ 0 h 218"/>
                  <a:gd name="T74" fmla="*/ 1 w 147"/>
                  <a:gd name="T75" fmla="*/ 0 h 218"/>
                  <a:gd name="T76" fmla="*/ 1 w 147"/>
                  <a:gd name="T77" fmla="*/ 0 h 218"/>
                  <a:gd name="T78" fmla="*/ 0 w 147"/>
                  <a:gd name="T79" fmla="*/ 1 h 218"/>
                  <a:gd name="T80" fmla="*/ 0 w 147"/>
                  <a:gd name="T81" fmla="*/ 1 h 21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47"/>
                  <a:gd name="T124" fmla="*/ 0 h 218"/>
                  <a:gd name="T125" fmla="*/ 147 w 147"/>
                  <a:gd name="T126" fmla="*/ 218 h 21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47" h="218">
                    <a:moveTo>
                      <a:pt x="35" y="82"/>
                    </a:moveTo>
                    <a:lnTo>
                      <a:pt x="30" y="90"/>
                    </a:lnTo>
                    <a:lnTo>
                      <a:pt x="24" y="98"/>
                    </a:lnTo>
                    <a:lnTo>
                      <a:pt x="19" y="106"/>
                    </a:lnTo>
                    <a:lnTo>
                      <a:pt x="15" y="115"/>
                    </a:lnTo>
                    <a:lnTo>
                      <a:pt x="10" y="124"/>
                    </a:lnTo>
                    <a:lnTo>
                      <a:pt x="7" y="133"/>
                    </a:lnTo>
                    <a:lnTo>
                      <a:pt x="4" y="141"/>
                    </a:lnTo>
                    <a:lnTo>
                      <a:pt x="1" y="150"/>
                    </a:lnTo>
                    <a:lnTo>
                      <a:pt x="0" y="168"/>
                    </a:lnTo>
                    <a:lnTo>
                      <a:pt x="3" y="185"/>
                    </a:lnTo>
                    <a:lnTo>
                      <a:pt x="8" y="202"/>
                    </a:lnTo>
                    <a:lnTo>
                      <a:pt x="15" y="217"/>
                    </a:lnTo>
                    <a:lnTo>
                      <a:pt x="16" y="218"/>
                    </a:lnTo>
                    <a:lnTo>
                      <a:pt x="18" y="218"/>
                    </a:lnTo>
                    <a:lnTo>
                      <a:pt x="20" y="216"/>
                    </a:lnTo>
                    <a:lnTo>
                      <a:pt x="20" y="214"/>
                    </a:lnTo>
                    <a:lnTo>
                      <a:pt x="16" y="195"/>
                    </a:lnTo>
                    <a:lnTo>
                      <a:pt x="13" y="179"/>
                    </a:lnTo>
                    <a:lnTo>
                      <a:pt x="13" y="161"/>
                    </a:lnTo>
                    <a:lnTo>
                      <a:pt x="17" y="145"/>
                    </a:lnTo>
                    <a:lnTo>
                      <a:pt x="21" y="129"/>
                    </a:lnTo>
                    <a:lnTo>
                      <a:pt x="28" y="114"/>
                    </a:lnTo>
                    <a:lnTo>
                      <a:pt x="37" y="98"/>
                    </a:lnTo>
                    <a:lnTo>
                      <a:pt x="46" y="83"/>
                    </a:lnTo>
                    <a:lnTo>
                      <a:pt x="57" y="70"/>
                    </a:lnTo>
                    <a:lnTo>
                      <a:pt x="72" y="56"/>
                    </a:lnTo>
                    <a:lnTo>
                      <a:pt x="88" y="42"/>
                    </a:lnTo>
                    <a:lnTo>
                      <a:pt x="106" y="29"/>
                    </a:lnTo>
                    <a:lnTo>
                      <a:pt x="122" y="17"/>
                    </a:lnTo>
                    <a:lnTo>
                      <a:pt x="135" y="8"/>
                    </a:lnTo>
                    <a:lnTo>
                      <a:pt x="144" y="2"/>
                    </a:lnTo>
                    <a:lnTo>
                      <a:pt x="147" y="0"/>
                    </a:lnTo>
                    <a:lnTo>
                      <a:pt x="144" y="2"/>
                    </a:lnTo>
                    <a:lnTo>
                      <a:pt x="133" y="8"/>
                    </a:lnTo>
                    <a:lnTo>
                      <a:pt x="119" y="17"/>
                    </a:lnTo>
                    <a:lnTo>
                      <a:pt x="101" y="29"/>
                    </a:lnTo>
                    <a:lnTo>
                      <a:pt x="81" y="42"/>
                    </a:lnTo>
                    <a:lnTo>
                      <a:pt x="64" y="56"/>
                    </a:lnTo>
                    <a:lnTo>
                      <a:pt x="47" y="69"/>
                    </a:lnTo>
                    <a:lnTo>
                      <a:pt x="35" y="82"/>
                    </a:lnTo>
                    <a:close/>
                  </a:path>
                </a:pathLst>
              </a:custGeom>
              <a:solidFill>
                <a:srgbClr val="140000"/>
              </a:solidFill>
              <a:ln w="9525">
                <a:noFill/>
                <a:round/>
                <a:headEnd/>
                <a:tailEnd/>
              </a:ln>
            </p:spPr>
            <p:txBody>
              <a:bodyPr/>
              <a:lstStyle/>
              <a:p>
                <a:endParaRPr lang="zh-CN" altLang="en-US"/>
              </a:p>
            </p:txBody>
          </p:sp>
          <p:sp>
            <p:nvSpPr>
              <p:cNvPr id="55396" name="Freeform 62"/>
              <p:cNvSpPr>
                <a:spLocks/>
              </p:cNvSpPr>
              <p:nvPr/>
            </p:nvSpPr>
            <p:spPr bwMode="auto">
              <a:xfrm>
                <a:off x="786" y="2349"/>
                <a:ext cx="23" cy="47"/>
              </a:xfrm>
              <a:custGeom>
                <a:avLst/>
                <a:gdLst>
                  <a:gd name="T0" fmla="*/ 0 w 118"/>
                  <a:gd name="T1" fmla="*/ 1 h 232"/>
                  <a:gd name="T2" fmla="*/ 0 w 118"/>
                  <a:gd name="T3" fmla="*/ 1 h 232"/>
                  <a:gd name="T4" fmla="*/ 0 w 118"/>
                  <a:gd name="T5" fmla="*/ 1 h 232"/>
                  <a:gd name="T6" fmla="*/ 0 w 118"/>
                  <a:gd name="T7" fmla="*/ 1 h 232"/>
                  <a:gd name="T8" fmla="*/ 0 w 118"/>
                  <a:gd name="T9" fmla="*/ 1 h 232"/>
                  <a:gd name="T10" fmla="*/ 0 w 118"/>
                  <a:gd name="T11" fmla="*/ 1 h 232"/>
                  <a:gd name="T12" fmla="*/ 0 w 118"/>
                  <a:gd name="T13" fmla="*/ 2 h 232"/>
                  <a:gd name="T14" fmla="*/ 0 w 118"/>
                  <a:gd name="T15" fmla="*/ 2 h 232"/>
                  <a:gd name="T16" fmla="*/ 0 w 118"/>
                  <a:gd name="T17" fmla="*/ 2 h 232"/>
                  <a:gd name="T18" fmla="*/ 0 w 118"/>
                  <a:gd name="T19" fmla="*/ 2 h 232"/>
                  <a:gd name="T20" fmla="*/ 0 w 118"/>
                  <a:gd name="T21" fmla="*/ 2 h 232"/>
                  <a:gd name="T22" fmla="*/ 0 w 118"/>
                  <a:gd name="T23" fmla="*/ 2 h 232"/>
                  <a:gd name="T24" fmla="*/ 0 w 118"/>
                  <a:gd name="T25" fmla="*/ 2 h 232"/>
                  <a:gd name="T26" fmla="*/ 0 w 118"/>
                  <a:gd name="T27" fmla="*/ 2 h 232"/>
                  <a:gd name="T28" fmla="*/ 0 w 118"/>
                  <a:gd name="T29" fmla="*/ 1 h 232"/>
                  <a:gd name="T30" fmla="*/ 0 w 118"/>
                  <a:gd name="T31" fmla="*/ 1 h 232"/>
                  <a:gd name="T32" fmla="*/ 0 w 118"/>
                  <a:gd name="T33" fmla="*/ 1 h 232"/>
                  <a:gd name="T34" fmla="*/ 0 w 118"/>
                  <a:gd name="T35" fmla="*/ 1 h 232"/>
                  <a:gd name="T36" fmla="*/ 0 w 118"/>
                  <a:gd name="T37" fmla="*/ 1 h 232"/>
                  <a:gd name="T38" fmla="*/ 1 w 118"/>
                  <a:gd name="T39" fmla="*/ 0 h 232"/>
                  <a:gd name="T40" fmla="*/ 1 w 118"/>
                  <a:gd name="T41" fmla="*/ 0 h 232"/>
                  <a:gd name="T42" fmla="*/ 1 w 118"/>
                  <a:gd name="T43" fmla="*/ 0 h 232"/>
                  <a:gd name="T44" fmla="*/ 1 w 118"/>
                  <a:gd name="T45" fmla="*/ 0 h 232"/>
                  <a:gd name="T46" fmla="*/ 1 w 118"/>
                  <a:gd name="T47" fmla="*/ 0 h 232"/>
                  <a:gd name="T48" fmla="*/ 1 w 118"/>
                  <a:gd name="T49" fmla="*/ 0 h 232"/>
                  <a:gd name="T50" fmla="*/ 1 w 118"/>
                  <a:gd name="T51" fmla="*/ 0 h 232"/>
                  <a:gd name="T52" fmla="*/ 1 w 118"/>
                  <a:gd name="T53" fmla="*/ 0 h 232"/>
                  <a:gd name="T54" fmla="*/ 1 w 118"/>
                  <a:gd name="T55" fmla="*/ 0 h 232"/>
                  <a:gd name="T56" fmla="*/ 1 w 118"/>
                  <a:gd name="T57" fmla="*/ 0 h 232"/>
                  <a:gd name="T58" fmla="*/ 1 w 118"/>
                  <a:gd name="T59" fmla="*/ 0 h 232"/>
                  <a:gd name="T60" fmla="*/ 0 w 118"/>
                  <a:gd name="T61" fmla="*/ 1 h 232"/>
                  <a:gd name="T62" fmla="*/ 0 w 118"/>
                  <a:gd name="T63" fmla="*/ 1 h 232"/>
                  <a:gd name="T64" fmla="*/ 0 w 118"/>
                  <a:gd name="T65" fmla="*/ 1 h 2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8"/>
                  <a:gd name="T100" fmla="*/ 0 h 232"/>
                  <a:gd name="T101" fmla="*/ 118 w 118"/>
                  <a:gd name="T102" fmla="*/ 232 h 2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8" h="232">
                    <a:moveTo>
                      <a:pt x="27" y="99"/>
                    </a:moveTo>
                    <a:lnTo>
                      <a:pt x="18" y="115"/>
                    </a:lnTo>
                    <a:lnTo>
                      <a:pt x="11" y="132"/>
                    </a:lnTo>
                    <a:lnTo>
                      <a:pt x="6" y="149"/>
                    </a:lnTo>
                    <a:lnTo>
                      <a:pt x="2" y="167"/>
                    </a:lnTo>
                    <a:lnTo>
                      <a:pt x="0" y="182"/>
                    </a:lnTo>
                    <a:lnTo>
                      <a:pt x="3" y="199"/>
                    </a:lnTo>
                    <a:lnTo>
                      <a:pt x="6" y="214"/>
                    </a:lnTo>
                    <a:lnTo>
                      <a:pt x="9" y="230"/>
                    </a:lnTo>
                    <a:lnTo>
                      <a:pt x="10" y="232"/>
                    </a:lnTo>
                    <a:lnTo>
                      <a:pt x="13" y="231"/>
                    </a:lnTo>
                    <a:lnTo>
                      <a:pt x="15" y="228"/>
                    </a:lnTo>
                    <a:lnTo>
                      <a:pt x="16" y="226"/>
                    </a:lnTo>
                    <a:lnTo>
                      <a:pt x="13" y="192"/>
                    </a:lnTo>
                    <a:lnTo>
                      <a:pt x="16" y="159"/>
                    </a:lnTo>
                    <a:lnTo>
                      <a:pt x="24" y="129"/>
                    </a:lnTo>
                    <a:lnTo>
                      <a:pt x="38" y="97"/>
                    </a:lnTo>
                    <a:lnTo>
                      <a:pt x="48" y="81"/>
                    </a:lnTo>
                    <a:lnTo>
                      <a:pt x="59" y="65"/>
                    </a:lnTo>
                    <a:lnTo>
                      <a:pt x="72" y="49"/>
                    </a:lnTo>
                    <a:lnTo>
                      <a:pt x="86" y="34"/>
                    </a:lnTo>
                    <a:lnTo>
                      <a:pt x="98" y="21"/>
                    </a:lnTo>
                    <a:lnTo>
                      <a:pt x="108" y="10"/>
                    </a:lnTo>
                    <a:lnTo>
                      <a:pt x="116" y="2"/>
                    </a:lnTo>
                    <a:lnTo>
                      <a:pt x="118" y="0"/>
                    </a:lnTo>
                    <a:lnTo>
                      <a:pt x="114" y="2"/>
                    </a:lnTo>
                    <a:lnTo>
                      <a:pt x="107" y="10"/>
                    </a:lnTo>
                    <a:lnTo>
                      <a:pt x="96" y="21"/>
                    </a:lnTo>
                    <a:lnTo>
                      <a:pt x="82" y="34"/>
                    </a:lnTo>
                    <a:lnTo>
                      <a:pt x="66" y="51"/>
                    </a:lnTo>
                    <a:lnTo>
                      <a:pt x="51" y="67"/>
                    </a:lnTo>
                    <a:lnTo>
                      <a:pt x="38" y="83"/>
                    </a:lnTo>
                    <a:lnTo>
                      <a:pt x="27" y="99"/>
                    </a:lnTo>
                    <a:close/>
                  </a:path>
                </a:pathLst>
              </a:custGeom>
              <a:solidFill>
                <a:srgbClr val="140000"/>
              </a:solidFill>
              <a:ln w="9525">
                <a:noFill/>
                <a:round/>
                <a:headEnd/>
                <a:tailEnd/>
              </a:ln>
            </p:spPr>
            <p:txBody>
              <a:bodyPr/>
              <a:lstStyle/>
              <a:p>
                <a:endParaRPr lang="zh-CN" altLang="en-US"/>
              </a:p>
            </p:txBody>
          </p:sp>
          <p:sp>
            <p:nvSpPr>
              <p:cNvPr id="55397" name="Freeform 63"/>
              <p:cNvSpPr>
                <a:spLocks/>
              </p:cNvSpPr>
              <p:nvPr/>
            </p:nvSpPr>
            <p:spPr bwMode="auto">
              <a:xfrm>
                <a:off x="810" y="2327"/>
                <a:ext cx="70" cy="32"/>
              </a:xfrm>
              <a:custGeom>
                <a:avLst/>
                <a:gdLst>
                  <a:gd name="T0" fmla="*/ 1 w 350"/>
                  <a:gd name="T1" fmla="*/ 0 h 159"/>
                  <a:gd name="T2" fmla="*/ 1 w 350"/>
                  <a:gd name="T3" fmla="*/ 0 h 159"/>
                  <a:gd name="T4" fmla="*/ 1 w 350"/>
                  <a:gd name="T5" fmla="*/ 0 h 159"/>
                  <a:gd name="T6" fmla="*/ 2 w 350"/>
                  <a:gd name="T7" fmla="*/ 0 h 159"/>
                  <a:gd name="T8" fmla="*/ 2 w 350"/>
                  <a:gd name="T9" fmla="*/ 0 h 159"/>
                  <a:gd name="T10" fmla="*/ 2 w 350"/>
                  <a:gd name="T11" fmla="*/ 0 h 159"/>
                  <a:gd name="T12" fmla="*/ 2 w 350"/>
                  <a:gd name="T13" fmla="*/ 0 h 159"/>
                  <a:gd name="T14" fmla="*/ 2 w 350"/>
                  <a:gd name="T15" fmla="*/ 0 h 159"/>
                  <a:gd name="T16" fmla="*/ 2 w 350"/>
                  <a:gd name="T17" fmla="*/ 0 h 159"/>
                  <a:gd name="T18" fmla="*/ 2 w 350"/>
                  <a:gd name="T19" fmla="*/ 0 h 159"/>
                  <a:gd name="T20" fmla="*/ 2 w 350"/>
                  <a:gd name="T21" fmla="*/ 0 h 159"/>
                  <a:gd name="T22" fmla="*/ 2 w 350"/>
                  <a:gd name="T23" fmla="*/ 0 h 159"/>
                  <a:gd name="T24" fmla="*/ 3 w 350"/>
                  <a:gd name="T25" fmla="*/ 1 h 159"/>
                  <a:gd name="T26" fmla="*/ 3 w 350"/>
                  <a:gd name="T27" fmla="*/ 1 h 159"/>
                  <a:gd name="T28" fmla="*/ 3 w 350"/>
                  <a:gd name="T29" fmla="*/ 1 h 159"/>
                  <a:gd name="T30" fmla="*/ 3 w 350"/>
                  <a:gd name="T31" fmla="*/ 1 h 159"/>
                  <a:gd name="T32" fmla="*/ 3 w 350"/>
                  <a:gd name="T33" fmla="*/ 1 h 159"/>
                  <a:gd name="T34" fmla="*/ 3 w 350"/>
                  <a:gd name="T35" fmla="*/ 0 h 159"/>
                  <a:gd name="T36" fmla="*/ 3 w 350"/>
                  <a:gd name="T37" fmla="*/ 0 h 159"/>
                  <a:gd name="T38" fmla="*/ 2 w 350"/>
                  <a:gd name="T39" fmla="*/ 0 h 159"/>
                  <a:gd name="T40" fmla="*/ 2 w 350"/>
                  <a:gd name="T41" fmla="*/ 0 h 159"/>
                  <a:gd name="T42" fmla="*/ 2 w 350"/>
                  <a:gd name="T43" fmla="*/ 0 h 159"/>
                  <a:gd name="T44" fmla="*/ 2 w 350"/>
                  <a:gd name="T45" fmla="*/ 0 h 159"/>
                  <a:gd name="T46" fmla="*/ 2 w 350"/>
                  <a:gd name="T47" fmla="*/ 0 h 159"/>
                  <a:gd name="T48" fmla="*/ 2 w 350"/>
                  <a:gd name="T49" fmla="*/ 0 h 159"/>
                  <a:gd name="T50" fmla="*/ 2 w 350"/>
                  <a:gd name="T51" fmla="*/ 0 h 159"/>
                  <a:gd name="T52" fmla="*/ 1 w 350"/>
                  <a:gd name="T53" fmla="*/ 0 h 159"/>
                  <a:gd name="T54" fmla="*/ 1 w 350"/>
                  <a:gd name="T55" fmla="*/ 0 h 159"/>
                  <a:gd name="T56" fmla="*/ 1 w 350"/>
                  <a:gd name="T57" fmla="*/ 0 h 159"/>
                  <a:gd name="T58" fmla="*/ 1 w 350"/>
                  <a:gd name="T59" fmla="*/ 1 h 159"/>
                  <a:gd name="T60" fmla="*/ 0 w 350"/>
                  <a:gd name="T61" fmla="*/ 1 h 159"/>
                  <a:gd name="T62" fmla="*/ 0 w 350"/>
                  <a:gd name="T63" fmla="*/ 1 h 159"/>
                  <a:gd name="T64" fmla="*/ 0 w 350"/>
                  <a:gd name="T65" fmla="*/ 1 h 159"/>
                  <a:gd name="T66" fmla="*/ 0 w 350"/>
                  <a:gd name="T67" fmla="*/ 1 h 159"/>
                  <a:gd name="T68" fmla="*/ 1 w 350"/>
                  <a:gd name="T69" fmla="*/ 1 h 159"/>
                  <a:gd name="T70" fmla="*/ 1 w 350"/>
                  <a:gd name="T71" fmla="*/ 1 h 1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50"/>
                  <a:gd name="T109" fmla="*/ 0 h 159"/>
                  <a:gd name="T110" fmla="*/ 350 w 350"/>
                  <a:gd name="T111" fmla="*/ 159 h 1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50" h="159">
                    <a:moveTo>
                      <a:pt x="136" y="56"/>
                    </a:moveTo>
                    <a:lnTo>
                      <a:pt x="143" y="48"/>
                    </a:lnTo>
                    <a:lnTo>
                      <a:pt x="149" y="40"/>
                    </a:lnTo>
                    <a:lnTo>
                      <a:pt x="156" y="32"/>
                    </a:lnTo>
                    <a:lnTo>
                      <a:pt x="162" y="24"/>
                    </a:lnTo>
                    <a:lnTo>
                      <a:pt x="170" y="18"/>
                    </a:lnTo>
                    <a:lnTo>
                      <a:pt x="179" y="14"/>
                    </a:lnTo>
                    <a:lnTo>
                      <a:pt x="188" y="13"/>
                    </a:lnTo>
                    <a:lnTo>
                      <a:pt x="197" y="14"/>
                    </a:lnTo>
                    <a:lnTo>
                      <a:pt x="206" y="18"/>
                    </a:lnTo>
                    <a:lnTo>
                      <a:pt x="216" y="21"/>
                    </a:lnTo>
                    <a:lnTo>
                      <a:pt x="225" y="24"/>
                    </a:lnTo>
                    <a:lnTo>
                      <a:pt x="234" y="29"/>
                    </a:lnTo>
                    <a:lnTo>
                      <a:pt x="240" y="32"/>
                    </a:lnTo>
                    <a:lnTo>
                      <a:pt x="248" y="35"/>
                    </a:lnTo>
                    <a:lnTo>
                      <a:pt x="255" y="37"/>
                    </a:lnTo>
                    <a:lnTo>
                      <a:pt x="263" y="41"/>
                    </a:lnTo>
                    <a:lnTo>
                      <a:pt x="270" y="43"/>
                    </a:lnTo>
                    <a:lnTo>
                      <a:pt x="277" y="46"/>
                    </a:lnTo>
                    <a:lnTo>
                      <a:pt x="285" y="48"/>
                    </a:lnTo>
                    <a:lnTo>
                      <a:pt x="292" y="52"/>
                    </a:lnTo>
                    <a:lnTo>
                      <a:pt x="298" y="55"/>
                    </a:lnTo>
                    <a:lnTo>
                      <a:pt x="306" y="57"/>
                    </a:lnTo>
                    <a:lnTo>
                      <a:pt x="312" y="60"/>
                    </a:lnTo>
                    <a:lnTo>
                      <a:pt x="319" y="64"/>
                    </a:lnTo>
                    <a:lnTo>
                      <a:pt x="327" y="67"/>
                    </a:lnTo>
                    <a:lnTo>
                      <a:pt x="333" y="70"/>
                    </a:lnTo>
                    <a:lnTo>
                      <a:pt x="340" y="74"/>
                    </a:lnTo>
                    <a:lnTo>
                      <a:pt x="346" y="77"/>
                    </a:lnTo>
                    <a:lnTo>
                      <a:pt x="349" y="77"/>
                    </a:lnTo>
                    <a:lnTo>
                      <a:pt x="350" y="76"/>
                    </a:lnTo>
                    <a:lnTo>
                      <a:pt x="350" y="74"/>
                    </a:lnTo>
                    <a:lnTo>
                      <a:pt x="349" y="73"/>
                    </a:lnTo>
                    <a:lnTo>
                      <a:pt x="342" y="69"/>
                    </a:lnTo>
                    <a:lnTo>
                      <a:pt x="335" y="65"/>
                    </a:lnTo>
                    <a:lnTo>
                      <a:pt x="329" y="62"/>
                    </a:lnTo>
                    <a:lnTo>
                      <a:pt x="322" y="58"/>
                    </a:lnTo>
                    <a:lnTo>
                      <a:pt x="316" y="55"/>
                    </a:lnTo>
                    <a:lnTo>
                      <a:pt x="309" y="52"/>
                    </a:lnTo>
                    <a:lnTo>
                      <a:pt x="302" y="48"/>
                    </a:lnTo>
                    <a:lnTo>
                      <a:pt x="295" y="45"/>
                    </a:lnTo>
                    <a:lnTo>
                      <a:pt x="288" y="42"/>
                    </a:lnTo>
                    <a:lnTo>
                      <a:pt x="281" y="38"/>
                    </a:lnTo>
                    <a:lnTo>
                      <a:pt x="274" y="36"/>
                    </a:lnTo>
                    <a:lnTo>
                      <a:pt x="266" y="33"/>
                    </a:lnTo>
                    <a:lnTo>
                      <a:pt x="259" y="30"/>
                    </a:lnTo>
                    <a:lnTo>
                      <a:pt x="252" y="26"/>
                    </a:lnTo>
                    <a:lnTo>
                      <a:pt x="245" y="23"/>
                    </a:lnTo>
                    <a:lnTo>
                      <a:pt x="238" y="20"/>
                    </a:lnTo>
                    <a:lnTo>
                      <a:pt x="227" y="14"/>
                    </a:lnTo>
                    <a:lnTo>
                      <a:pt x="216" y="9"/>
                    </a:lnTo>
                    <a:lnTo>
                      <a:pt x="205" y="4"/>
                    </a:lnTo>
                    <a:lnTo>
                      <a:pt x="194" y="1"/>
                    </a:lnTo>
                    <a:lnTo>
                      <a:pt x="183" y="0"/>
                    </a:lnTo>
                    <a:lnTo>
                      <a:pt x="173" y="2"/>
                    </a:lnTo>
                    <a:lnTo>
                      <a:pt x="163" y="7"/>
                    </a:lnTo>
                    <a:lnTo>
                      <a:pt x="155" y="15"/>
                    </a:lnTo>
                    <a:lnTo>
                      <a:pt x="134" y="40"/>
                    </a:lnTo>
                    <a:lnTo>
                      <a:pt x="110" y="64"/>
                    </a:lnTo>
                    <a:lnTo>
                      <a:pt x="83" y="88"/>
                    </a:lnTo>
                    <a:lnTo>
                      <a:pt x="58" y="110"/>
                    </a:lnTo>
                    <a:lnTo>
                      <a:pt x="35" y="130"/>
                    </a:lnTo>
                    <a:lnTo>
                      <a:pt x="18" y="145"/>
                    </a:lnTo>
                    <a:lnTo>
                      <a:pt x="5" y="156"/>
                    </a:lnTo>
                    <a:lnTo>
                      <a:pt x="0" y="159"/>
                    </a:lnTo>
                    <a:lnTo>
                      <a:pt x="5" y="157"/>
                    </a:lnTo>
                    <a:lnTo>
                      <a:pt x="17" y="149"/>
                    </a:lnTo>
                    <a:lnTo>
                      <a:pt x="33" y="138"/>
                    </a:lnTo>
                    <a:lnTo>
                      <a:pt x="54" y="124"/>
                    </a:lnTo>
                    <a:lnTo>
                      <a:pt x="77" y="108"/>
                    </a:lnTo>
                    <a:lnTo>
                      <a:pt x="99" y="91"/>
                    </a:lnTo>
                    <a:lnTo>
                      <a:pt x="120" y="74"/>
                    </a:lnTo>
                    <a:lnTo>
                      <a:pt x="136" y="56"/>
                    </a:lnTo>
                    <a:close/>
                  </a:path>
                </a:pathLst>
              </a:custGeom>
              <a:solidFill>
                <a:srgbClr val="140000"/>
              </a:solidFill>
              <a:ln w="9525">
                <a:noFill/>
                <a:round/>
                <a:headEnd/>
                <a:tailEnd/>
              </a:ln>
            </p:spPr>
            <p:txBody>
              <a:bodyPr/>
              <a:lstStyle/>
              <a:p>
                <a:endParaRPr lang="zh-CN" altLang="en-US"/>
              </a:p>
            </p:txBody>
          </p:sp>
          <p:sp>
            <p:nvSpPr>
              <p:cNvPr id="55398" name="Freeform 64"/>
              <p:cNvSpPr>
                <a:spLocks/>
              </p:cNvSpPr>
              <p:nvPr/>
            </p:nvSpPr>
            <p:spPr bwMode="auto">
              <a:xfrm>
                <a:off x="796" y="2365"/>
                <a:ext cx="46" cy="19"/>
              </a:xfrm>
              <a:custGeom>
                <a:avLst/>
                <a:gdLst>
                  <a:gd name="T0" fmla="*/ 1 w 230"/>
                  <a:gd name="T1" fmla="*/ 1 h 95"/>
                  <a:gd name="T2" fmla="*/ 1 w 230"/>
                  <a:gd name="T3" fmla="*/ 1 h 95"/>
                  <a:gd name="T4" fmla="*/ 1 w 230"/>
                  <a:gd name="T5" fmla="*/ 1 h 95"/>
                  <a:gd name="T6" fmla="*/ 1 w 230"/>
                  <a:gd name="T7" fmla="*/ 1 h 95"/>
                  <a:gd name="T8" fmla="*/ 1 w 230"/>
                  <a:gd name="T9" fmla="*/ 1 h 95"/>
                  <a:gd name="T10" fmla="*/ 1 w 230"/>
                  <a:gd name="T11" fmla="*/ 1 h 95"/>
                  <a:gd name="T12" fmla="*/ 1 w 230"/>
                  <a:gd name="T13" fmla="*/ 1 h 95"/>
                  <a:gd name="T14" fmla="*/ 1 w 230"/>
                  <a:gd name="T15" fmla="*/ 1 h 95"/>
                  <a:gd name="T16" fmla="*/ 1 w 230"/>
                  <a:gd name="T17" fmla="*/ 1 h 95"/>
                  <a:gd name="T18" fmla="*/ 1 w 230"/>
                  <a:gd name="T19" fmla="*/ 0 h 95"/>
                  <a:gd name="T20" fmla="*/ 2 w 230"/>
                  <a:gd name="T21" fmla="*/ 0 h 95"/>
                  <a:gd name="T22" fmla="*/ 2 w 230"/>
                  <a:gd name="T23" fmla="*/ 0 h 95"/>
                  <a:gd name="T24" fmla="*/ 2 w 230"/>
                  <a:gd name="T25" fmla="*/ 0 h 95"/>
                  <a:gd name="T26" fmla="*/ 2 w 230"/>
                  <a:gd name="T27" fmla="*/ 0 h 95"/>
                  <a:gd name="T28" fmla="*/ 2 w 230"/>
                  <a:gd name="T29" fmla="*/ 0 h 95"/>
                  <a:gd name="T30" fmla="*/ 2 w 230"/>
                  <a:gd name="T31" fmla="*/ 0 h 95"/>
                  <a:gd name="T32" fmla="*/ 2 w 230"/>
                  <a:gd name="T33" fmla="*/ 0 h 95"/>
                  <a:gd name="T34" fmla="*/ 2 w 230"/>
                  <a:gd name="T35" fmla="*/ 0 h 95"/>
                  <a:gd name="T36" fmla="*/ 2 w 230"/>
                  <a:gd name="T37" fmla="*/ 0 h 95"/>
                  <a:gd name="T38" fmla="*/ 2 w 230"/>
                  <a:gd name="T39" fmla="*/ 0 h 95"/>
                  <a:gd name="T40" fmla="*/ 2 w 230"/>
                  <a:gd name="T41" fmla="*/ 0 h 95"/>
                  <a:gd name="T42" fmla="*/ 2 w 230"/>
                  <a:gd name="T43" fmla="*/ 0 h 95"/>
                  <a:gd name="T44" fmla="*/ 2 w 230"/>
                  <a:gd name="T45" fmla="*/ 0 h 95"/>
                  <a:gd name="T46" fmla="*/ 1 w 230"/>
                  <a:gd name="T47" fmla="*/ 0 h 95"/>
                  <a:gd name="T48" fmla="*/ 1 w 230"/>
                  <a:gd name="T49" fmla="*/ 0 h 95"/>
                  <a:gd name="T50" fmla="*/ 1 w 230"/>
                  <a:gd name="T51" fmla="*/ 0 h 95"/>
                  <a:gd name="T52" fmla="*/ 1 w 230"/>
                  <a:gd name="T53" fmla="*/ 0 h 95"/>
                  <a:gd name="T54" fmla="*/ 1 w 230"/>
                  <a:gd name="T55" fmla="*/ 0 h 95"/>
                  <a:gd name="T56" fmla="*/ 1 w 230"/>
                  <a:gd name="T57" fmla="*/ 0 h 95"/>
                  <a:gd name="T58" fmla="*/ 1 w 230"/>
                  <a:gd name="T59" fmla="*/ 1 h 95"/>
                  <a:gd name="T60" fmla="*/ 1 w 230"/>
                  <a:gd name="T61" fmla="*/ 1 h 95"/>
                  <a:gd name="T62" fmla="*/ 0 w 230"/>
                  <a:gd name="T63" fmla="*/ 1 h 95"/>
                  <a:gd name="T64" fmla="*/ 0 w 230"/>
                  <a:gd name="T65" fmla="*/ 1 h 95"/>
                  <a:gd name="T66" fmla="*/ 0 w 230"/>
                  <a:gd name="T67" fmla="*/ 0 h 95"/>
                  <a:gd name="T68" fmla="*/ 0 w 230"/>
                  <a:gd name="T69" fmla="*/ 0 h 95"/>
                  <a:gd name="T70" fmla="*/ 0 w 230"/>
                  <a:gd name="T71" fmla="*/ 0 h 95"/>
                  <a:gd name="T72" fmla="*/ 0 w 230"/>
                  <a:gd name="T73" fmla="*/ 0 h 95"/>
                  <a:gd name="T74" fmla="*/ 0 w 230"/>
                  <a:gd name="T75" fmla="*/ 0 h 95"/>
                  <a:gd name="T76" fmla="*/ 0 w 230"/>
                  <a:gd name="T77" fmla="*/ 0 h 95"/>
                  <a:gd name="T78" fmla="*/ 0 w 230"/>
                  <a:gd name="T79" fmla="*/ 0 h 95"/>
                  <a:gd name="T80" fmla="*/ 0 w 230"/>
                  <a:gd name="T81" fmla="*/ 1 h 95"/>
                  <a:gd name="T82" fmla="*/ 0 w 230"/>
                  <a:gd name="T83" fmla="*/ 1 h 95"/>
                  <a:gd name="T84" fmla="*/ 1 w 230"/>
                  <a:gd name="T85" fmla="*/ 1 h 95"/>
                  <a:gd name="T86" fmla="*/ 1 w 230"/>
                  <a:gd name="T87" fmla="*/ 1 h 95"/>
                  <a:gd name="T88" fmla="*/ 1 w 230"/>
                  <a:gd name="T89" fmla="*/ 1 h 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30"/>
                  <a:gd name="T136" fmla="*/ 0 h 95"/>
                  <a:gd name="T137" fmla="*/ 230 w 230"/>
                  <a:gd name="T138" fmla="*/ 95 h 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30" h="95">
                    <a:moveTo>
                      <a:pt x="107" y="95"/>
                    </a:moveTo>
                    <a:lnTo>
                      <a:pt x="116" y="92"/>
                    </a:lnTo>
                    <a:lnTo>
                      <a:pt x="125" y="89"/>
                    </a:lnTo>
                    <a:lnTo>
                      <a:pt x="134" y="86"/>
                    </a:lnTo>
                    <a:lnTo>
                      <a:pt x="142" y="81"/>
                    </a:lnTo>
                    <a:lnTo>
                      <a:pt x="151" y="77"/>
                    </a:lnTo>
                    <a:lnTo>
                      <a:pt x="160" y="73"/>
                    </a:lnTo>
                    <a:lnTo>
                      <a:pt x="167" y="67"/>
                    </a:lnTo>
                    <a:lnTo>
                      <a:pt x="175" y="63"/>
                    </a:lnTo>
                    <a:lnTo>
                      <a:pt x="183" y="58"/>
                    </a:lnTo>
                    <a:lnTo>
                      <a:pt x="189" y="53"/>
                    </a:lnTo>
                    <a:lnTo>
                      <a:pt x="196" y="46"/>
                    </a:lnTo>
                    <a:lnTo>
                      <a:pt x="204" y="41"/>
                    </a:lnTo>
                    <a:lnTo>
                      <a:pt x="209" y="34"/>
                    </a:lnTo>
                    <a:lnTo>
                      <a:pt x="216" y="28"/>
                    </a:lnTo>
                    <a:lnTo>
                      <a:pt x="222" y="20"/>
                    </a:lnTo>
                    <a:lnTo>
                      <a:pt x="228" y="13"/>
                    </a:lnTo>
                    <a:lnTo>
                      <a:pt x="230" y="9"/>
                    </a:lnTo>
                    <a:lnTo>
                      <a:pt x="229" y="3"/>
                    </a:lnTo>
                    <a:lnTo>
                      <a:pt x="226" y="0"/>
                    </a:lnTo>
                    <a:lnTo>
                      <a:pt x="220" y="1"/>
                    </a:lnTo>
                    <a:lnTo>
                      <a:pt x="208" y="8"/>
                    </a:lnTo>
                    <a:lnTo>
                      <a:pt x="195" y="13"/>
                    </a:lnTo>
                    <a:lnTo>
                      <a:pt x="183" y="19"/>
                    </a:lnTo>
                    <a:lnTo>
                      <a:pt x="170" y="24"/>
                    </a:lnTo>
                    <a:lnTo>
                      <a:pt x="158" y="30"/>
                    </a:lnTo>
                    <a:lnTo>
                      <a:pt x="144" y="36"/>
                    </a:lnTo>
                    <a:lnTo>
                      <a:pt x="134" y="43"/>
                    </a:lnTo>
                    <a:lnTo>
                      <a:pt x="123" y="52"/>
                    </a:lnTo>
                    <a:lnTo>
                      <a:pt x="102" y="64"/>
                    </a:lnTo>
                    <a:lnTo>
                      <a:pt x="81" y="68"/>
                    </a:lnTo>
                    <a:lnTo>
                      <a:pt x="60" y="67"/>
                    </a:lnTo>
                    <a:lnTo>
                      <a:pt x="41" y="63"/>
                    </a:lnTo>
                    <a:lnTo>
                      <a:pt x="25" y="57"/>
                    </a:lnTo>
                    <a:lnTo>
                      <a:pt x="12" y="51"/>
                    </a:lnTo>
                    <a:lnTo>
                      <a:pt x="3" y="45"/>
                    </a:lnTo>
                    <a:lnTo>
                      <a:pt x="0" y="43"/>
                    </a:lnTo>
                    <a:lnTo>
                      <a:pt x="3" y="45"/>
                    </a:lnTo>
                    <a:lnTo>
                      <a:pt x="11" y="52"/>
                    </a:lnTo>
                    <a:lnTo>
                      <a:pt x="22" y="62"/>
                    </a:lnTo>
                    <a:lnTo>
                      <a:pt x="37" y="72"/>
                    </a:lnTo>
                    <a:lnTo>
                      <a:pt x="54" y="81"/>
                    </a:lnTo>
                    <a:lnTo>
                      <a:pt x="72" y="90"/>
                    </a:lnTo>
                    <a:lnTo>
                      <a:pt x="90" y="95"/>
                    </a:lnTo>
                    <a:lnTo>
                      <a:pt x="107" y="95"/>
                    </a:lnTo>
                    <a:close/>
                  </a:path>
                </a:pathLst>
              </a:custGeom>
              <a:solidFill>
                <a:srgbClr val="140000"/>
              </a:solidFill>
              <a:ln w="9525">
                <a:noFill/>
                <a:round/>
                <a:headEnd/>
                <a:tailEnd/>
              </a:ln>
            </p:spPr>
            <p:txBody>
              <a:bodyPr/>
              <a:lstStyle/>
              <a:p>
                <a:endParaRPr lang="zh-CN" altLang="en-US"/>
              </a:p>
            </p:txBody>
          </p:sp>
          <p:sp>
            <p:nvSpPr>
              <p:cNvPr id="55399" name="Freeform 65"/>
              <p:cNvSpPr>
                <a:spLocks/>
              </p:cNvSpPr>
              <p:nvPr/>
            </p:nvSpPr>
            <p:spPr bwMode="auto">
              <a:xfrm>
                <a:off x="826" y="2377"/>
                <a:ext cx="19" cy="6"/>
              </a:xfrm>
              <a:custGeom>
                <a:avLst/>
                <a:gdLst>
                  <a:gd name="T0" fmla="*/ 1 w 94"/>
                  <a:gd name="T1" fmla="*/ 0 h 28"/>
                  <a:gd name="T2" fmla="*/ 1 w 94"/>
                  <a:gd name="T3" fmla="*/ 0 h 28"/>
                  <a:gd name="T4" fmla="*/ 1 w 94"/>
                  <a:gd name="T5" fmla="*/ 0 h 28"/>
                  <a:gd name="T6" fmla="*/ 1 w 94"/>
                  <a:gd name="T7" fmla="*/ 0 h 28"/>
                  <a:gd name="T8" fmla="*/ 1 w 94"/>
                  <a:gd name="T9" fmla="*/ 0 h 28"/>
                  <a:gd name="T10" fmla="*/ 1 w 94"/>
                  <a:gd name="T11" fmla="*/ 0 h 28"/>
                  <a:gd name="T12" fmla="*/ 1 w 94"/>
                  <a:gd name="T13" fmla="*/ 0 h 28"/>
                  <a:gd name="T14" fmla="*/ 0 w 94"/>
                  <a:gd name="T15" fmla="*/ 0 h 28"/>
                  <a:gd name="T16" fmla="*/ 0 w 94"/>
                  <a:gd name="T17" fmla="*/ 0 h 28"/>
                  <a:gd name="T18" fmla="*/ 0 w 94"/>
                  <a:gd name="T19" fmla="*/ 0 h 28"/>
                  <a:gd name="T20" fmla="*/ 0 w 94"/>
                  <a:gd name="T21" fmla="*/ 0 h 28"/>
                  <a:gd name="T22" fmla="*/ 0 w 94"/>
                  <a:gd name="T23" fmla="*/ 0 h 28"/>
                  <a:gd name="T24" fmla="*/ 0 w 94"/>
                  <a:gd name="T25" fmla="*/ 0 h 28"/>
                  <a:gd name="T26" fmla="*/ 0 w 94"/>
                  <a:gd name="T27" fmla="*/ 0 h 28"/>
                  <a:gd name="T28" fmla="*/ 0 w 94"/>
                  <a:gd name="T29" fmla="*/ 0 h 28"/>
                  <a:gd name="T30" fmla="*/ 0 w 94"/>
                  <a:gd name="T31" fmla="*/ 0 h 28"/>
                  <a:gd name="T32" fmla="*/ 0 w 94"/>
                  <a:gd name="T33" fmla="*/ 0 h 28"/>
                  <a:gd name="T34" fmla="*/ 0 w 94"/>
                  <a:gd name="T35" fmla="*/ 0 h 28"/>
                  <a:gd name="T36" fmla="*/ 0 w 94"/>
                  <a:gd name="T37" fmla="*/ 0 h 28"/>
                  <a:gd name="T38" fmla="*/ 1 w 94"/>
                  <a:gd name="T39" fmla="*/ 0 h 28"/>
                  <a:gd name="T40" fmla="*/ 1 w 94"/>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4"/>
                  <a:gd name="T64" fmla="*/ 0 h 28"/>
                  <a:gd name="T65" fmla="*/ 94 w 94"/>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4" h="28">
                    <a:moveTo>
                      <a:pt x="92" y="28"/>
                    </a:moveTo>
                    <a:lnTo>
                      <a:pt x="93" y="27"/>
                    </a:lnTo>
                    <a:lnTo>
                      <a:pt x="94" y="26"/>
                    </a:lnTo>
                    <a:lnTo>
                      <a:pt x="94" y="25"/>
                    </a:lnTo>
                    <a:lnTo>
                      <a:pt x="93" y="24"/>
                    </a:lnTo>
                    <a:lnTo>
                      <a:pt x="80" y="21"/>
                    </a:lnTo>
                    <a:lnTo>
                      <a:pt x="66" y="18"/>
                    </a:lnTo>
                    <a:lnTo>
                      <a:pt x="50" y="15"/>
                    </a:lnTo>
                    <a:lnTo>
                      <a:pt x="35" y="10"/>
                    </a:lnTo>
                    <a:lnTo>
                      <a:pt x="22" y="7"/>
                    </a:lnTo>
                    <a:lnTo>
                      <a:pt x="10" y="4"/>
                    </a:lnTo>
                    <a:lnTo>
                      <a:pt x="3" y="2"/>
                    </a:lnTo>
                    <a:lnTo>
                      <a:pt x="0" y="0"/>
                    </a:lnTo>
                    <a:lnTo>
                      <a:pt x="0" y="2"/>
                    </a:lnTo>
                    <a:lnTo>
                      <a:pt x="2" y="5"/>
                    </a:lnTo>
                    <a:lnTo>
                      <a:pt x="6" y="10"/>
                    </a:lnTo>
                    <a:lnTo>
                      <a:pt x="13" y="16"/>
                    </a:lnTo>
                    <a:lnTo>
                      <a:pt x="24" y="21"/>
                    </a:lnTo>
                    <a:lnTo>
                      <a:pt x="41" y="26"/>
                    </a:lnTo>
                    <a:lnTo>
                      <a:pt x="63" y="28"/>
                    </a:lnTo>
                    <a:lnTo>
                      <a:pt x="92" y="28"/>
                    </a:lnTo>
                    <a:close/>
                  </a:path>
                </a:pathLst>
              </a:custGeom>
              <a:solidFill>
                <a:srgbClr val="140000"/>
              </a:solidFill>
              <a:ln w="9525">
                <a:noFill/>
                <a:round/>
                <a:headEnd/>
                <a:tailEnd/>
              </a:ln>
            </p:spPr>
            <p:txBody>
              <a:bodyPr/>
              <a:lstStyle/>
              <a:p>
                <a:endParaRPr lang="zh-CN" altLang="en-US"/>
              </a:p>
            </p:txBody>
          </p:sp>
          <p:sp>
            <p:nvSpPr>
              <p:cNvPr id="55400" name="Freeform 66"/>
              <p:cNvSpPr>
                <a:spLocks/>
              </p:cNvSpPr>
              <p:nvPr/>
            </p:nvSpPr>
            <p:spPr bwMode="auto">
              <a:xfrm>
                <a:off x="598" y="2105"/>
                <a:ext cx="112" cy="95"/>
              </a:xfrm>
              <a:custGeom>
                <a:avLst/>
                <a:gdLst>
                  <a:gd name="T0" fmla="*/ 4 w 557"/>
                  <a:gd name="T1" fmla="*/ 0 h 473"/>
                  <a:gd name="T2" fmla="*/ 4 w 557"/>
                  <a:gd name="T3" fmla="*/ 1 h 473"/>
                  <a:gd name="T4" fmla="*/ 4 w 557"/>
                  <a:gd name="T5" fmla="*/ 1 h 473"/>
                  <a:gd name="T6" fmla="*/ 4 w 557"/>
                  <a:gd name="T7" fmla="*/ 1 h 473"/>
                  <a:gd name="T8" fmla="*/ 4 w 557"/>
                  <a:gd name="T9" fmla="*/ 1 h 473"/>
                  <a:gd name="T10" fmla="*/ 3 w 557"/>
                  <a:gd name="T11" fmla="*/ 2 h 473"/>
                  <a:gd name="T12" fmla="*/ 3 w 557"/>
                  <a:gd name="T13" fmla="*/ 2 h 473"/>
                  <a:gd name="T14" fmla="*/ 3 w 557"/>
                  <a:gd name="T15" fmla="*/ 2 h 473"/>
                  <a:gd name="T16" fmla="*/ 2 w 557"/>
                  <a:gd name="T17" fmla="*/ 2 h 473"/>
                  <a:gd name="T18" fmla="*/ 2 w 557"/>
                  <a:gd name="T19" fmla="*/ 2 h 473"/>
                  <a:gd name="T20" fmla="*/ 2 w 557"/>
                  <a:gd name="T21" fmla="*/ 3 h 473"/>
                  <a:gd name="T22" fmla="*/ 1 w 557"/>
                  <a:gd name="T23" fmla="*/ 3 h 473"/>
                  <a:gd name="T24" fmla="*/ 1 w 557"/>
                  <a:gd name="T25" fmla="*/ 3 h 473"/>
                  <a:gd name="T26" fmla="*/ 1 w 557"/>
                  <a:gd name="T27" fmla="*/ 3 h 473"/>
                  <a:gd name="T28" fmla="*/ 0 w 557"/>
                  <a:gd name="T29" fmla="*/ 3 h 473"/>
                  <a:gd name="T30" fmla="*/ 0 w 557"/>
                  <a:gd name="T31" fmla="*/ 4 h 473"/>
                  <a:gd name="T32" fmla="*/ 0 w 557"/>
                  <a:gd name="T33" fmla="*/ 4 h 473"/>
                  <a:gd name="T34" fmla="*/ 0 w 557"/>
                  <a:gd name="T35" fmla="*/ 4 h 473"/>
                  <a:gd name="T36" fmla="*/ 0 w 557"/>
                  <a:gd name="T37" fmla="*/ 4 h 473"/>
                  <a:gd name="T38" fmla="*/ 1 w 557"/>
                  <a:gd name="T39" fmla="*/ 3 h 473"/>
                  <a:gd name="T40" fmla="*/ 1 w 557"/>
                  <a:gd name="T41" fmla="*/ 3 h 473"/>
                  <a:gd name="T42" fmla="*/ 1 w 557"/>
                  <a:gd name="T43" fmla="*/ 3 h 473"/>
                  <a:gd name="T44" fmla="*/ 1 w 557"/>
                  <a:gd name="T45" fmla="*/ 3 h 473"/>
                  <a:gd name="T46" fmla="*/ 2 w 557"/>
                  <a:gd name="T47" fmla="*/ 3 h 473"/>
                  <a:gd name="T48" fmla="*/ 2 w 557"/>
                  <a:gd name="T49" fmla="*/ 3 h 473"/>
                  <a:gd name="T50" fmla="*/ 2 w 557"/>
                  <a:gd name="T51" fmla="*/ 2 h 473"/>
                  <a:gd name="T52" fmla="*/ 2 w 557"/>
                  <a:gd name="T53" fmla="*/ 2 h 473"/>
                  <a:gd name="T54" fmla="*/ 2 w 557"/>
                  <a:gd name="T55" fmla="*/ 2 h 473"/>
                  <a:gd name="T56" fmla="*/ 3 w 557"/>
                  <a:gd name="T57" fmla="*/ 2 h 473"/>
                  <a:gd name="T58" fmla="*/ 3 w 557"/>
                  <a:gd name="T59" fmla="*/ 2 h 473"/>
                  <a:gd name="T60" fmla="*/ 3 w 557"/>
                  <a:gd name="T61" fmla="*/ 2 h 473"/>
                  <a:gd name="T62" fmla="*/ 3 w 557"/>
                  <a:gd name="T63" fmla="*/ 2 h 473"/>
                  <a:gd name="T64" fmla="*/ 4 w 557"/>
                  <a:gd name="T65" fmla="*/ 2 h 473"/>
                  <a:gd name="T66" fmla="*/ 4 w 557"/>
                  <a:gd name="T67" fmla="*/ 1 h 473"/>
                  <a:gd name="T68" fmla="*/ 4 w 557"/>
                  <a:gd name="T69" fmla="*/ 1 h 473"/>
                  <a:gd name="T70" fmla="*/ 4 w 557"/>
                  <a:gd name="T71" fmla="*/ 1 h 473"/>
                  <a:gd name="T72" fmla="*/ 4 w 557"/>
                  <a:gd name="T73" fmla="*/ 1 h 473"/>
                  <a:gd name="T74" fmla="*/ 4 w 557"/>
                  <a:gd name="T75" fmla="*/ 0 h 473"/>
                  <a:gd name="T76" fmla="*/ 5 w 557"/>
                  <a:gd name="T77" fmla="*/ 0 h 473"/>
                  <a:gd name="T78" fmla="*/ 5 w 557"/>
                  <a:gd name="T79" fmla="*/ 0 h 473"/>
                  <a:gd name="T80" fmla="*/ 5 w 557"/>
                  <a:gd name="T81" fmla="*/ 0 h 47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57"/>
                  <a:gd name="T124" fmla="*/ 0 h 473"/>
                  <a:gd name="T125" fmla="*/ 557 w 557"/>
                  <a:gd name="T126" fmla="*/ 473 h 47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57" h="473">
                    <a:moveTo>
                      <a:pt x="557" y="0"/>
                    </a:moveTo>
                    <a:lnTo>
                      <a:pt x="553" y="25"/>
                    </a:lnTo>
                    <a:lnTo>
                      <a:pt x="546" y="48"/>
                    </a:lnTo>
                    <a:lnTo>
                      <a:pt x="536" y="72"/>
                    </a:lnTo>
                    <a:lnTo>
                      <a:pt x="526" y="92"/>
                    </a:lnTo>
                    <a:lnTo>
                      <a:pt x="512" y="112"/>
                    </a:lnTo>
                    <a:lnTo>
                      <a:pt x="498" y="130"/>
                    </a:lnTo>
                    <a:lnTo>
                      <a:pt x="482" y="147"/>
                    </a:lnTo>
                    <a:lnTo>
                      <a:pt x="464" y="164"/>
                    </a:lnTo>
                    <a:lnTo>
                      <a:pt x="446" y="179"/>
                    </a:lnTo>
                    <a:lnTo>
                      <a:pt x="426" y="193"/>
                    </a:lnTo>
                    <a:lnTo>
                      <a:pt x="405" y="207"/>
                    </a:lnTo>
                    <a:lnTo>
                      <a:pt x="384" y="219"/>
                    </a:lnTo>
                    <a:lnTo>
                      <a:pt x="362" y="231"/>
                    </a:lnTo>
                    <a:lnTo>
                      <a:pt x="340" y="242"/>
                    </a:lnTo>
                    <a:lnTo>
                      <a:pt x="318" y="253"/>
                    </a:lnTo>
                    <a:lnTo>
                      <a:pt x="296" y="263"/>
                    </a:lnTo>
                    <a:lnTo>
                      <a:pt x="276" y="272"/>
                    </a:lnTo>
                    <a:lnTo>
                      <a:pt x="255" y="282"/>
                    </a:lnTo>
                    <a:lnTo>
                      <a:pt x="235" y="292"/>
                    </a:lnTo>
                    <a:lnTo>
                      <a:pt x="214" y="302"/>
                    </a:lnTo>
                    <a:lnTo>
                      <a:pt x="195" y="313"/>
                    </a:lnTo>
                    <a:lnTo>
                      <a:pt x="175" y="324"/>
                    </a:lnTo>
                    <a:lnTo>
                      <a:pt x="155" y="335"/>
                    </a:lnTo>
                    <a:lnTo>
                      <a:pt x="135" y="347"/>
                    </a:lnTo>
                    <a:lnTo>
                      <a:pt x="117" y="359"/>
                    </a:lnTo>
                    <a:lnTo>
                      <a:pt x="98" y="372"/>
                    </a:lnTo>
                    <a:lnTo>
                      <a:pt x="80" y="386"/>
                    </a:lnTo>
                    <a:lnTo>
                      <a:pt x="62" y="400"/>
                    </a:lnTo>
                    <a:lnTo>
                      <a:pt x="44" y="415"/>
                    </a:lnTo>
                    <a:lnTo>
                      <a:pt x="29" y="431"/>
                    </a:lnTo>
                    <a:lnTo>
                      <a:pt x="14" y="448"/>
                    </a:lnTo>
                    <a:lnTo>
                      <a:pt x="1" y="466"/>
                    </a:lnTo>
                    <a:lnTo>
                      <a:pt x="0" y="470"/>
                    </a:lnTo>
                    <a:lnTo>
                      <a:pt x="2" y="472"/>
                    </a:lnTo>
                    <a:lnTo>
                      <a:pt x="5" y="473"/>
                    </a:lnTo>
                    <a:lnTo>
                      <a:pt x="8" y="472"/>
                    </a:lnTo>
                    <a:lnTo>
                      <a:pt x="27" y="456"/>
                    </a:lnTo>
                    <a:lnTo>
                      <a:pt x="47" y="439"/>
                    </a:lnTo>
                    <a:lnTo>
                      <a:pt x="66" y="424"/>
                    </a:lnTo>
                    <a:lnTo>
                      <a:pt x="86" y="409"/>
                    </a:lnTo>
                    <a:lnTo>
                      <a:pt x="106" y="393"/>
                    </a:lnTo>
                    <a:lnTo>
                      <a:pt x="127" y="379"/>
                    </a:lnTo>
                    <a:lnTo>
                      <a:pt x="147" y="366"/>
                    </a:lnTo>
                    <a:lnTo>
                      <a:pt x="168" y="351"/>
                    </a:lnTo>
                    <a:lnTo>
                      <a:pt x="179" y="345"/>
                    </a:lnTo>
                    <a:lnTo>
                      <a:pt x="190" y="338"/>
                    </a:lnTo>
                    <a:lnTo>
                      <a:pt x="201" y="332"/>
                    </a:lnTo>
                    <a:lnTo>
                      <a:pt x="213" y="326"/>
                    </a:lnTo>
                    <a:lnTo>
                      <a:pt x="224" y="320"/>
                    </a:lnTo>
                    <a:lnTo>
                      <a:pt x="235" y="314"/>
                    </a:lnTo>
                    <a:lnTo>
                      <a:pt x="247" y="309"/>
                    </a:lnTo>
                    <a:lnTo>
                      <a:pt x="258" y="303"/>
                    </a:lnTo>
                    <a:lnTo>
                      <a:pt x="270" y="298"/>
                    </a:lnTo>
                    <a:lnTo>
                      <a:pt x="281" y="292"/>
                    </a:lnTo>
                    <a:lnTo>
                      <a:pt x="292" y="287"/>
                    </a:lnTo>
                    <a:lnTo>
                      <a:pt x="304" y="280"/>
                    </a:lnTo>
                    <a:lnTo>
                      <a:pt x="315" y="275"/>
                    </a:lnTo>
                    <a:lnTo>
                      <a:pt x="327" y="269"/>
                    </a:lnTo>
                    <a:lnTo>
                      <a:pt x="338" y="264"/>
                    </a:lnTo>
                    <a:lnTo>
                      <a:pt x="349" y="257"/>
                    </a:lnTo>
                    <a:lnTo>
                      <a:pt x="368" y="246"/>
                    </a:lnTo>
                    <a:lnTo>
                      <a:pt x="386" y="235"/>
                    </a:lnTo>
                    <a:lnTo>
                      <a:pt x="405" y="223"/>
                    </a:lnTo>
                    <a:lnTo>
                      <a:pt x="423" y="211"/>
                    </a:lnTo>
                    <a:lnTo>
                      <a:pt x="440" y="198"/>
                    </a:lnTo>
                    <a:lnTo>
                      <a:pt x="456" y="183"/>
                    </a:lnTo>
                    <a:lnTo>
                      <a:pt x="473" y="169"/>
                    </a:lnTo>
                    <a:lnTo>
                      <a:pt x="487" y="154"/>
                    </a:lnTo>
                    <a:lnTo>
                      <a:pt x="501" y="137"/>
                    </a:lnTo>
                    <a:lnTo>
                      <a:pt x="513" y="121"/>
                    </a:lnTo>
                    <a:lnTo>
                      <a:pt x="524" y="103"/>
                    </a:lnTo>
                    <a:lnTo>
                      <a:pt x="534" y="85"/>
                    </a:lnTo>
                    <a:lnTo>
                      <a:pt x="543" y="65"/>
                    </a:lnTo>
                    <a:lnTo>
                      <a:pt x="550" y="44"/>
                    </a:lnTo>
                    <a:lnTo>
                      <a:pt x="554" y="23"/>
                    </a:lnTo>
                    <a:lnTo>
                      <a:pt x="557" y="0"/>
                    </a:lnTo>
                    <a:close/>
                  </a:path>
                </a:pathLst>
              </a:custGeom>
              <a:solidFill>
                <a:srgbClr val="140000"/>
              </a:solidFill>
              <a:ln w="9525">
                <a:noFill/>
                <a:round/>
                <a:headEnd/>
                <a:tailEnd/>
              </a:ln>
            </p:spPr>
            <p:txBody>
              <a:bodyPr/>
              <a:lstStyle/>
              <a:p>
                <a:endParaRPr lang="zh-CN" altLang="en-US"/>
              </a:p>
            </p:txBody>
          </p:sp>
          <p:sp>
            <p:nvSpPr>
              <p:cNvPr id="55401" name="Freeform 67"/>
              <p:cNvSpPr>
                <a:spLocks/>
              </p:cNvSpPr>
              <p:nvPr/>
            </p:nvSpPr>
            <p:spPr bwMode="auto">
              <a:xfrm>
                <a:off x="706" y="2028"/>
                <a:ext cx="33" cy="75"/>
              </a:xfrm>
              <a:custGeom>
                <a:avLst/>
                <a:gdLst>
                  <a:gd name="T0" fmla="*/ 0 w 165"/>
                  <a:gd name="T1" fmla="*/ 3 h 378"/>
                  <a:gd name="T2" fmla="*/ 0 w 165"/>
                  <a:gd name="T3" fmla="*/ 3 h 378"/>
                  <a:gd name="T4" fmla="*/ 0 w 165"/>
                  <a:gd name="T5" fmla="*/ 3 h 378"/>
                  <a:gd name="T6" fmla="*/ 0 w 165"/>
                  <a:gd name="T7" fmla="*/ 2 h 378"/>
                  <a:gd name="T8" fmla="*/ 0 w 165"/>
                  <a:gd name="T9" fmla="*/ 2 h 378"/>
                  <a:gd name="T10" fmla="*/ 0 w 165"/>
                  <a:gd name="T11" fmla="*/ 2 h 378"/>
                  <a:gd name="T12" fmla="*/ 0 w 165"/>
                  <a:gd name="T13" fmla="*/ 2 h 378"/>
                  <a:gd name="T14" fmla="*/ 0 w 165"/>
                  <a:gd name="T15" fmla="*/ 1 h 378"/>
                  <a:gd name="T16" fmla="*/ 0 w 165"/>
                  <a:gd name="T17" fmla="*/ 1 h 378"/>
                  <a:gd name="T18" fmla="*/ 0 w 165"/>
                  <a:gd name="T19" fmla="*/ 1 h 378"/>
                  <a:gd name="T20" fmla="*/ 0 w 165"/>
                  <a:gd name="T21" fmla="*/ 1 h 378"/>
                  <a:gd name="T22" fmla="*/ 0 w 165"/>
                  <a:gd name="T23" fmla="*/ 1 h 378"/>
                  <a:gd name="T24" fmla="*/ 1 w 165"/>
                  <a:gd name="T25" fmla="*/ 0 h 378"/>
                  <a:gd name="T26" fmla="*/ 1 w 165"/>
                  <a:gd name="T27" fmla="*/ 0 h 378"/>
                  <a:gd name="T28" fmla="*/ 1 w 165"/>
                  <a:gd name="T29" fmla="*/ 0 h 378"/>
                  <a:gd name="T30" fmla="*/ 1 w 165"/>
                  <a:gd name="T31" fmla="*/ 0 h 378"/>
                  <a:gd name="T32" fmla="*/ 1 w 165"/>
                  <a:gd name="T33" fmla="*/ 0 h 378"/>
                  <a:gd name="T34" fmla="*/ 1 w 165"/>
                  <a:gd name="T35" fmla="*/ 0 h 378"/>
                  <a:gd name="T36" fmla="*/ 1 w 165"/>
                  <a:gd name="T37" fmla="*/ 0 h 378"/>
                  <a:gd name="T38" fmla="*/ 1 w 165"/>
                  <a:gd name="T39" fmla="*/ 0 h 378"/>
                  <a:gd name="T40" fmla="*/ 1 w 165"/>
                  <a:gd name="T41" fmla="*/ 0 h 378"/>
                  <a:gd name="T42" fmla="*/ 1 w 165"/>
                  <a:gd name="T43" fmla="*/ 0 h 378"/>
                  <a:gd name="T44" fmla="*/ 1 w 165"/>
                  <a:gd name="T45" fmla="*/ 0 h 378"/>
                  <a:gd name="T46" fmla="*/ 1 w 165"/>
                  <a:gd name="T47" fmla="*/ 0 h 378"/>
                  <a:gd name="T48" fmla="*/ 1 w 165"/>
                  <a:gd name="T49" fmla="*/ 0 h 378"/>
                  <a:gd name="T50" fmla="*/ 0 w 165"/>
                  <a:gd name="T51" fmla="*/ 0 h 378"/>
                  <a:gd name="T52" fmla="*/ 0 w 165"/>
                  <a:gd name="T53" fmla="*/ 1 h 378"/>
                  <a:gd name="T54" fmla="*/ 0 w 165"/>
                  <a:gd name="T55" fmla="*/ 1 h 378"/>
                  <a:gd name="T56" fmla="*/ 0 w 165"/>
                  <a:gd name="T57" fmla="*/ 1 h 378"/>
                  <a:gd name="T58" fmla="*/ 0 w 165"/>
                  <a:gd name="T59" fmla="*/ 1 h 378"/>
                  <a:gd name="T60" fmla="*/ 0 w 165"/>
                  <a:gd name="T61" fmla="*/ 1 h 378"/>
                  <a:gd name="T62" fmla="*/ 0 w 165"/>
                  <a:gd name="T63" fmla="*/ 2 h 378"/>
                  <a:gd name="T64" fmla="*/ 0 w 165"/>
                  <a:gd name="T65" fmla="*/ 2 h 378"/>
                  <a:gd name="T66" fmla="*/ 0 w 165"/>
                  <a:gd name="T67" fmla="*/ 2 h 378"/>
                  <a:gd name="T68" fmla="*/ 0 w 165"/>
                  <a:gd name="T69" fmla="*/ 2 h 378"/>
                  <a:gd name="T70" fmla="*/ 0 w 165"/>
                  <a:gd name="T71" fmla="*/ 2 h 378"/>
                  <a:gd name="T72" fmla="*/ 0 w 165"/>
                  <a:gd name="T73" fmla="*/ 2 h 378"/>
                  <a:gd name="T74" fmla="*/ 0 w 165"/>
                  <a:gd name="T75" fmla="*/ 2 h 378"/>
                  <a:gd name="T76" fmla="*/ 0 w 165"/>
                  <a:gd name="T77" fmla="*/ 3 h 378"/>
                  <a:gd name="T78" fmla="*/ 0 w 165"/>
                  <a:gd name="T79" fmla="*/ 3 h 378"/>
                  <a:gd name="T80" fmla="*/ 0 w 165"/>
                  <a:gd name="T81" fmla="*/ 3 h 378"/>
                  <a:gd name="T82" fmla="*/ 0 w 165"/>
                  <a:gd name="T83" fmla="*/ 3 h 378"/>
                  <a:gd name="T84" fmla="*/ 0 w 165"/>
                  <a:gd name="T85" fmla="*/ 3 h 378"/>
                  <a:gd name="T86" fmla="*/ 0 w 165"/>
                  <a:gd name="T87" fmla="*/ 3 h 378"/>
                  <a:gd name="T88" fmla="*/ 0 w 165"/>
                  <a:gd name="T89" fmla="*/ 3 h 378"/>
                  <a:gd name="T90" fmla="*/ 0 w 165"/>
                  <a:gd name="T91" fmla="*/ 3 h 37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5"/>
                  <a:gd name="T139" fmla="*/ 0 h 378"/>
                  <a:gd name="T140" fmla="*/ 165 w 165"/>
                  <a:gd name="T141" fmla="*/ 378 h 37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5" h="378">
                    <a:moveTo>
                      <a:pt x="11" y="378"/>
                    </a:moveTo>
                    <a:lnTo>
                      <a:pt x="14" y="352"/>
                    </a:lnTo>
                    <a:lnTo>
                      <a:pt x="16" y="326"/>
                    </a:lnTo>
                    <a:lnTo>
                      <a:pt x="18" y="301"/>
                    </a:lnTo>
                    <a:lnTo>
                      <a:pt x="18" y="274"/>
                    </a:lnTo>
                    <a:lnTo>
                      <a:pt x="16" y="241"/>
                    </a:lnTo>
                    <a:lnTo>
                      <a:pt x="15" y="208"/>
                    </a:lnTo>
                    <a:lnTo>
                      <a:pt x="14" y="176"/>
                    </a:lnTo>
                    <a:lnTo>
                      <a:pt x="16" y="143"/>
                    </a:lnTo>
                    <a:lnTo>
                      <a:pt x="22" y="118"/>
                    </a:lnTo>
                    <a:lnTo>
                      <a:pt x="33" y="94"/>
                    </a:lnTo>
                    <a:lnTo>
                      <a:pt x="47" y="72"/>
                    </a:lnTo>
                    <a:lnTo>
                      <a:pt x="65" y="52"/>
                    </a:lnTo>
                    <a:lnTo>
                      <a:pt x="87" y="35"/>
                    </a:lnTo>
                    <a:lnTo>
                      <a:pt x="110" y="22"/>
                    </a:lnTo>
                    <a:lnTo>
                      <a:pt x="136" y="12"/>
                    </a:lnTo>
                    <a:lnTo>
                      <a:pt x="161" y="7"/>
                    </a:lnTo>
                    <a:lnTo>
                      <a:pt x="163" y="6"/>
                    </a:lnTo>
                    <a:lnTo>
                      <a:pt x="165" y="3"/>
                    </a:lnTo>
                    <a:lnTo>
                      <a:pt x="165" y="1"/>
                    </a:lnTo>
                    <a:lnTo>
                      <a:pt x="163" y="0"/>
                    </a:lnTo>
                    <a:lnTo>
                      <a:pt x="137" y="0"/>
                    </a:lnTo>
                    <a:lnTo>
                      <a:pt x="113" y="4"/>
                    </a:lnTo>
                    <a:lnTo>
                      <a:pt x="88" y="14"/>
                    </a:lnTo>
                    <a:lnTo>
                      <a:pt x="67" y="28"/>
                    </a:lnTo>
                    <a:lnTo>
                      <a:pt x="48" y="45"/>
                    </a:lnTo>
                    <a:lnTo>
                      <a:pt x="30" y="64"/>
                    </a:lnTo>
                    <a:lnTo>
                      <a:pt x="17" y="86"/>
                    </a:lnTo>
                    <a:lnTo>
                      <a:pt x="6" y="109"/>
                    </a:lnTo>
                    <a:lnTo>
                      <a:pt x="0" y="140"/>
                    </a:lnTo>
                    <a:lnTo>
                      <a:pt x="1" y="172"/>
                    </a:lnTo>
                    <a:lnTo>
                      <a:pt x="5" y="204"/>
                    </a:lnTo>
                    <a:lnTo>
                      <a:pt x="10" y="236"/>
                    </a:lnTo>
                    <a:lnTo>
                      <a:pt x="12" y="251"/>
                    </a:lnTo>
                    <a:lnTo>
                      <a:pt x="13" y="268"/>
                    </a:lnTo>
                    <a:lnTo>
                      <a:pt x="15" y="284"/>
                    </a:lnTo>
                    <a:lnTo>
                      <a:pt x="16" y="299"/>
                    </a:lnTo>
                    <a:lnTo>
                      <a:pt x="16" y="319"/>
                    </a:lnTo>
                    <a:lnTo>
                      <a:pt x="15" y="339"/>
                    </a:lnTo>
                    <a:lnTo>
                      <a:pt x="13" y="359"/>
                    </a:lnTo>
                    <a:lnTo>
                      <a:pt x="11" y="378"/>
                    </a:lnTo>
                    <a:close/>
                  </a:path>
                </a:pathLst>
              </a:custGeom>
              <a:solidFill>
                <a:srgbClr val="140000"/>
              </a:solidFill>
              <a:ln w="9525">
                <a:noFill/>
                <a:round/>
                <a:headEnd/>
                <a:tailEnd/>
              </a:ln>
            </p:spPr>
            <p:txBody>
              <a:bodyPr/>
              <a:lstStyle/>
              <a:p>
                <a:endParaRPr lang="zh-CN" altLang="en-US"/>
              </a:p>
            </p:txBody>
          </p:sp>
          <p:sp>
            <p:nvSpPr>
              <p:cNvPr id="55402" name="Freeform 68"/>
              <p:cNvSpPr>
                <a:spLocks/>
              </p:cNvSpPr>
              <p:nvPr/>
            </p:nvSpPr>
            <p:spPr bwMode="auto">
              <a:xfrm>
                <a:off x="737" y="2027"/>
                <a:ext cx="62" cy="44"/>
              </a:xfrm>
              <a:custGeom>
                <a:avLst/>
                <a:gdLst>
                  <a:gd name="T0" fmla="*/ 0 w 309"/>
                  <a:gd name="T1" fmla="*/ 0 h 219"/>
                  <a:gd name="T2" fmla="*/ 0 w 309"/>
                  <a:gd name="T3" fmla="*/ 0 h 219"/>
                  <a:gd name="T4" fmla="*/ 1 w 309"/>
                  <a:gd name="T5" fmla="*/ 0 h 219"/>
                  <a:gd name="T6" fmla="*/ 1 w 309"/>
                  <a:gd name="T7" fmla="*/ 0 h 219"/>
                  <a:gd name="T8" fmla="*/ 1 w 309"/>
                  <a:gd name="T9" fmla="*/ 0 h 219"/>
                  <a:gd name="T10" fmla="*/ 1 w 309"/>
                  <a:gd name="T11" fmla="*/ 0 h 219"/>
                  <a:gd name="T12" fmla="*/ 1 w 309"/>
                  <a:gd name="T13" fmla="*/ 0 h 219"/>
                  <a:gd name="T14" fmla="*/ 2 w 309"/>
                  <a:gd name="T15" fmla="*/ 0 h 219"/>
                  <a:gd name="T16" fmla="*/ 2 w 309"/>
                  <a:gd name="T17" fmla="*/ 0 h 219"/>
                  <a:gd name="T18" fmla="*/ 2 w 309"/>
                  <a:gd name="T19" fmla="*/ 1 h 219"/>
                  <a:gd name="T20" fmla="*/ 2 w 309"/>
                  <a:gd name="T21" fmla="*/ 1 h 219"/>
                  <a:gd name="T22" fmla="*/ 2 w 309"/>
                  <a:gd name="T23" fmla="*/ 1 h 219"/>
                  <a:gd name="T24" fmla="*/ 2 w 309"/>
                  <a:gd name="T25" fmla="*/ 1 h 219"/>
                  <a:gd name="T26" fmla="*/ 2 w 309"/>
                  <a:gd name="T27" fmla="*/ 2 h 219"/>
                  <a:gd name="T28" fmla="*/ 2 w 309"/>
                  <a:gd name="T29" fmla="*/ 2 h 219"/>
                  <a:gd name="T30" fmla="*/ 2 w 309"/>
                  <a:gd name="T31" fmla="*/ 2 h 219"/>
                  <a:gd name="T32" fmla="*/ 2 w 309"/>
                  <a:gd name="T33" fmla="*/ 2 h 219"/>
                  <a:gd name="T34" fmla="*/ 2 w 309"/>
                  <a:gd name="T35" fmla="*/ 1 h 219"/>
                  <a:gd name="T36" fmla="*/ 2 w 309"/>
                  <a:gd name="T37" fmla="*/ 1 h 219"/>
                  <a:gd name="T38" fmla="*/ 2 w 309"/>
                  <a:gd name="T39" fmla="*/ 1 h 219"/>
                  <a:gd name="T40" fmla="*/ 2 w 309"/>
                  <a:gd name="T41" fmla="*/ 1 h 219"/>
                  <a:gd name="T42" fmla="*/ 2 w 309"/>
                  <a:gd name="T43" fmla="*/ 0 h 219"/>
                  <a:gd name="T44" fmla="*/ 2 w 309"/>
                  <a:gd name="T45" fmla="*/ 0 h 219"/>
                  <a:gd name="T46" fmla="*/ 1 w 309"/>
                  <a:gd name="T47" fmla="*/ 0 h 219"/>
                  <a:gd name="T48" fmla="*/ 1 w 309"/>
                  <a:gd name="T49" fmla="*/ 0 h 219"/>
                  <a:gd name="T50" fmla="*/ 1 w 309"/>
                  <a:gd name="T51" fmla="*/ 0 h 219"/>
                  <a:gd name="T52" fmla="*/ 1 w 309"/>
                  <a:gd name="T53" fmla="*/ 0 h 219"/>
                  <a:gd name="T54" fmla="*/ 1 w 309"/>
                  <a:gd name="T55" fmla="*/ 0 h 219"/>
                  <a:gd name="T56" fmla="*/ 0 w 309"/>
                  <a:gd name="T57" fmla="*/ 0 h 219"/>
                  <a:gd name="T58" fmla="*/ 0 w 309"/>
                  <a:gd name="T59" fmla="*/ 0 h 219"/>
                  <a:gd name="T60" fmla="*/ 0 w 309"/>
                  <a:gd name="T61" fmla="*/ 0 h 219"/>
                  <a:gd name="T62" fmla="*/ 0 w 309"/>
                  <a:gd name="T63" fmla="*/ 0 h 219"/>
                  <a:gd name="T64" fmla="*/ 0 w 309"/>
                  <a:gd name="T65" fmla="*/ 0 h 2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9"/>
                  <a:gd name="T100" fmla="*/ 0 h 219"/>
                  <a:gd name="T101" fmla="*/ 309 w 309"/>
                  <a:gd name="T102" fmla="*/ 219 h 2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9" h="219">
                    <a:moveTo>
                      <a:pt x="0" y="15"/>
                    </a:moveTo>
                    <a:lnTo>
                      <a:pt x="13" y="11"/>
                    </a:lnTo>
                    <a:lnTo>
                      <a:pt x="28" y="8"/>
                    </a:lnTo>
                    <a:lnTo>
                      <a:pt x="41" y="7"/>
                    </a:lnTo>
                    <a:lnTo>
                      <a:pt x="55" y="6"/>
                    </a:lnTo>
                    <a:lnTo>
                      <a:pt x="69" y="6"/>
                    </a:lnTo>
                    <a:lnTo>
                      <a:pt x="84" y="6"/>
                    </a:lnTo>
                    <a:lnTo>
                      <a:pt x="99" y="8"/>
                    </a:lnTo>
                    <a:lnTo>
                      <a:pt x="113" y="10"/>
                    </a:lnTo>
                    <a:lnTo>
                      <a:pt x="127" y="14"/>
                    </a:lnTo>
                    <a:lnTo>
                      <a:pt x="140" y="17"/>
                    </a:lnTo>
                    <a:lnTo>
                      <a:pt x="155" y="21"/>
                    </a:lnTo>
                    <a:lnTo>
                      <a:pt x="168" y="27"/>
                    </a:lnTo>
                    <a:lnTo>
                      <a:pt x="181" y="32"/>
                    </a:lnTo>
                    <a:lnTo>
                      <a:pt x="194" y="39"/>
                    </a:lnTo>
                    <a:lnTo>
                      <a:pt x="206" y="46"/>
                    </a:lnTo>
                    <a:lnTo>
                      <a:pt x="217" y="54"/>
                    </a:lnTo>
                    <a:lnTo>
                      <a:pt x="227" y="62"/>
                    </a:lnTo>
                    <a:lnTo>
                      <a:pt x="237" y="70"/>
                    </a:lnTo>
                    <a:lnTo>
                      <a:pt x="246" y="78"/>
                    </a:lnTo>
                    <a:lnTo>
                      <a:pt x="254" y="87"/>
                    </a:lnTo>
                    <a:lnTo>
                      <a:pt x="262" y="97"/>
                    </a:lnTo>
                    <a:lnTo>
                      <a:pt x="270" y="107"/>
                    </a:lnTo>
                    <a:lnTo>
                      <a:pt x="276" y="117"/>
                    </a:lnTo>
                    <a:lnTo>
                      <a:pt x="283" y="128"/>
                    </a:lnTo>
                    <a:lnTo>
                      <a:pt x="292" y="150"/>
                    </a:lnTo>
                    <a:lnTo>
                      <a:pt x="298" y="172"/>
                    </a:lnTo>
                    <a:lnTo>
                      <a:pt x="301" y="195"/>
                    </a:lnTo>
                    <a:lnTo>
                      <a:pt x="305" y="218"/>
                    </a:lnTo>
                    <a:lnTo>
                      <a:pt x="306" y="219"/>
                    </a:lnTo>
                    <a:lnTo>
                      <a:pt x="307" y="219"/>
                    </a:lnTo>
                    <a:lnTo>
                      <a:pt x="309" y="218"/>
                    </a:lnTo>
                    <a:lnTo>
                      <a:pt x="309" y="217"/>
                    </a:lnTo>
                    <a:lnTo>
                      <a:pt x="307" y="193"/>
                    </a:lnTo>
                    <a:lnTo>
                      <a:pt x="304" y="168"/>
                    </a:lnTo>
                    <a:lnTo>
                      <a:pt x="298" y="145"/>
                    </a:lnTo>
                    <a:lnTo>
                      <a:pt x="291" y="122"/>
                    </a:lnTo>
                    <a:lnTo>
                      <a:pt x="284" y="110"/>
                    </a:lnTo>
                    <a:lnTo>
                      <a:pt x="277" y="98"/>
                    </a:lnTo>
                    <a:lnTo>
                      <a:pt x="269" y="87"/>
                    </a:lnTo>
                    <a:lnTo>
                      <a:pt x="260" y="77"/>
                    </a:lnTo>
                    <a:lnTo>
                      <a:pt x="250" y="67"/>
                    </a:lnTo>
                    <a:lnTo>
                      <a:pt x="239" y="59"/>
                    </a:lnTo>
                    <a:lnTo>
                      <a:pt x="229" y="50"/>
                    </a:lnTo>
                    <a:lnTo>
                      <a:pt x="218" y="42"/>
                    </a:lnTo>
                    <a:lnTo>
                      <a:pt x="206" y="34"/>
                    </a:lnTo>
                    <a:lnTo>
                      <a:pt x="194" y="27"/>
                    </a:lnTo>
                    <a:lnTo>
                      <a:pt x="182" y="21"/>
                    </a:lnTo>
                    <a:lnTo>
                      <a:pt x="168" y="16"/>
                    </a:lnTo>
                    <a:lnTo>
                      <a:pt x="155" y="11"/>
                    </a:lnTo>
                    <a:lnTo>
                      <a:pt x="140" y="7"/>
                    </a:lnTo>
                    <a:lnTo>
                      <a:pt x="126" y="4"/>
                    </a:lnTo>
                    <a:lnTo>
                      <a:pt x="112" y="1"/>
                    </a:lnTo>
                    <a:lnTo>
                      <a:pt x="98" y="0"/>
                    </a:lnTo>
                    <a:lnTo>
                      <a:pt x="83" y="0"/>
                    </a:lnTo>
                    <a:lnTo>
                      <a:pt x="69" y="0"/>
                    </a:lnTo>
                    <a:lnTo>
                      <a:pt x="55" y="1"/>
                    </a:lnTo>
                    <a:lnTo>
                      <a:pt x="41" y="4"/>
                    </a:lnTo>
                    <a:lnTo>
                      <a:pt x="26" y="7"/>
                    </a:lnTo>
                    <a:lnTo>
                      <a:pt x="13" y="10"/>
                    </a:lnTo>
                    <a:lnTo>
                      <a:pt x="0" y="15"/>
                    </a:lnTo>
                    <a:close/>
                  </a:path>
                </a:pathLst>
              </a:custGeom>
              <a:solidFill>
                <a:srgbClr val="140000"/>
              </a:solidFill>
              <a:ln w="9525">
                <a:noFill/>
                <a:round/>
                <a:headEnd/>
                <a:tailEnd/>
              </a:ln>
            </p:spPr>
            <p:txBody>
              <a:bodyPr/>
              <a:lstStyle/>
              <a:p>
                <a:endParaRPr lang="zh-CN" altLang="en-US"/>
              </a:p>
            </p:txBody>
          </p:sp>
          <p:sp>
            <p:nvSpPr>
              <p:cNvPr id="55403" name="Freeform 69"/>
              <p:cNvSpPr>
                <a:spLocks/>
              </p:cNvSpPr>
              <p:nvPr/>
            </p:nvSpPr>
            <p:spPr bwMode="auto">
              <a:xfrm>
                <a:off x="760" y="2053"/>
                <a:ext cx="20" cy="20"/>
              </a:xfrm>
              <a:custGeom>
                <a:avLst/>
                <a:gdLst>
                  <a:gd name="T0" fmla="*/ 1 w 101"/>
                  <a:gd name="T1" fmla="*/ 0 h 100"/>
                  <a:gd name="T2" fmla="*/ 1 w 101"/>
                  <a:gd name="T3" fmla="*/ 0 h 100"/>
                  <a:gd name="T4" fmla="*/ 1 w 101"/>
                  <a:gd name="T5" fmla="*/ 0 h 100"/>
                  <a:gd name="T6" fmla="*/ 1 w 101"/>
                  <a:gd name="T7" fmla="*/ 1 h 100"/>
                  <a:gd name="T8" fmla="*/ 1 w 101"/>
                  <a:gd name="T9" fmla="*/ 1 h 100"/>
                  <a:gd name="T10" fmla="*/ 1 w 101"/>
                  <a:gd name="T11" fmla="*/ 1 h 100"/>
                  <a:gd name="T12" fmla="*/ 1 w 101"/>
                  <a:gd name="T13" fmla="*/ 1 h 100"/>
                  <a:gd name="T14" fmla="*/ 1 w 101"/>
                  <a:gd name="T15" fmla="*/ 1 h 100"/>
                  <a:gd name="T16" fmla="*/ 1 w 101"/>
                  <a:gd name="T17" fmla="*/ 1 h 100"/>
                  <a:gd name="T18" fmla="*/ 1 w 101"/>
                  <a:gd name="T19" fmla="*/ 1 h 100"/>
                  <a:gd name="T20" fmla="*/ 1 w 101"/>
                  <a:gd name="T21" fmla="*/ 0 h 100"/>
                  <a:gd name="T22" fmla="*/ 1 w 101"/>
                  <a:gd name="T23" fmla="*/ 0 h 100"/>
                  <a:gd name="T24" fmla="*/ 1 w 101"/>
                  <a:gd name="T25" fmla="*/ 0 h 100"/>
                  <a:gd name="T26" fmla="*/ 1 w 101"/>
                  <a:gd name="T27" fmla="*/ 0 h 100"/>
                  <a:gd name="T28" fmla="*/ 0 w 101"/>
                  <a:gd name="T29" fmla="*/ 0 h 100"/>
                  <a:gd name="T30" fmla="*/ 0 w 101"/>
                  <a:gd name="T31" fmla="*/ 0 h 100"/>
                  <a:gd name="T32" fmla="*/ 0 w 101"/>
                  <a:gd name="T33" fmla="*/ 0 h 100"/>
                  <a:gd name="T34" fmla="*/ 0 w 101"/>
                  <a:gd name="T35" fmla="*/ 0 h 100"/>
                  <a:gd name="T36" fmla="*/ 0 w 101"/>
                  <a:gd name="T37" fmla="*/ 0 h 100"/>
                  <a:gd name="T38" fmla="*/ 0 w 101"/>
                  <a:gd name="T39" fmla="*/ 0 h 100"/>
                  <a:gd name="T40" fmla="*/ 0 w 101"/>
                  <a:gd name="T41" fmla="*/ 0 h 100"/>
                  <a:gd name="T42" fmla="*/ 0 w 101"/>
                  <a:gd name="T43" fmla="*/ 0 h 100"/>
                  <a:gd name="T44" fmla="*/ 0 w 101"/>
                  <a:gd name="T45" fmla="*/ 0 h 100"/>
                  <a:gd name="T46" fmla="*/ 0 w 101"/>
                  <a:gd name="T47" fmla="*/ 0 h 100"/>
                  <a:gd name="T48" fmla="*/ 0 w 101"/>
                  <a:gd name="T49" fmla="*/ 0 h 100"/>
                  <a:gd name="T50" fmla="*/ 0 w 101"/>
                  <a:gd name="T51" fmla="*/ 0 h 100"/>
                  <a:gd name="T52" fmla="*/ 0 w 101"/>
                  <a:gd name="T53" fmla="*/ 0 h 100"/>
                  <a:gd name="T54" fmla="*/ 0 w 101"/>
                  <a:gd name="T55" fmla="*/ 0 h 100"/>
                  <a:gd name="T56" fmla="*/ 1 w 101"/>
                  <a:gd name="T57" fmla="*/ 0 h 1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01"/>
                  <a:gd name="T88" fmla="*/ 0 h 100"/>
                  <a:gd name="T89" fmla="*/ 101 w 101"/>
                  <a:gd name="T90" fmla="*/ 100 h 10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01" h="100">
                    <a:moveTo>
                      <a:pt x="71" y="29"/>
                    </a:moveTo>
                    <a:lnTo>
                      <a:pt x="81" y="44"/>
                    </a:lnTo>
                    <a:lnTo>
                      <a:pt x="88" y="61"/>
                    </a:lnTo>
                    <a:lnTo>
                      <a:pt x="92" y="80"/>
                    </a:lnTo>
                    <a:lnTo>
                      <a:pt x="95" y="99"/>
                    </a:lnTo>
                    <a:lnTo>
                      <a:pt x="96" y="100"/>
                    </a:lnTo>
                    <a:lnTo>
                      <a:pt x="98" y="100"/>
                    </a:lnTo>
                    <a:lnTo>
                      <a:pt x="99" y="99"/>
                    </a:lnTo>
                    <a:lnTo>
                      <a:pt x="100" y="98"/>
                    </a:lnTo>
                    <a:lnTo>
                      <a:pt x="101" y="76"/>
                    </a:lnTo>
                    <a:lnTo>
                      <a:pt x="99" y="55"/>
                    </a:lnTo>
                    <a:lnTo>
                      <a:pt x="91" y="35"/>
                    </a:lnTo>
                    <a:lnTo>
                      <a:pt x="77" y="20"/>
                    </a:lnTo>
                    <a:lnTo>
                      <a:pt x="64" y="11"/>
                    </a:lnTo>
                    <a:lnTo>
                      <a:pt x="50" y="6"/>
                    </a:lnTo>
                    <a:lnTo>
                      <a:pt x="37" y="2"/>
                    </a:lnTo>
                    <a:lnTo>
                      <a:pt x="26" y="0"/>
                    </a:lnTo>
                    <a:lnTo>
                      <a:pt x="15" y="0"/>
                    </a:lnTo>
                    <a:lnTo>
                      <a:pt x="7" y="0"/>
                    </a:lnTo>
                    <a:lnTo>
                      <a:pt x="3" y="1"/>
                    </a:lnTo>
                    <a:lnTo>
                      <a:pt x="0" y="1"/>
                    </a:lnTo>
                    <a:lnTo>
                      <a:pt x="3" y="1"/>
                    </a:lnTo>
                    <a:lnTo>
                      <a:pt x="9" y="3"/>
                    </a:lnTo>
                    <a:lnTo>
                      <a:pt x="18" y="6"/>
                    </a:lnTo>
                    <a:lnTo>
                      <a:pt x="29" y="8"/>
                    </a:lnTo>
                    <a:lnTo>
                      <a:pt x="41" y="12"/>
                    </a:lnTo>
                    <a:lnTo>
                      <a:pt x="52" y="17"/>
                    </a:lnTo>
                    <a:lnTo>
                      <a:pt x="63" y="22"/>
                    </a:lnTo>
                    <a:lnTo>
                      <a:pt x="71" y="29"/>
                    </a:lnTo>
                    <a:close/>
                  </a:path>
                </a:pathLst>
              </a:custGeom>
              <a:solidFill>
                <a:srgbClr val="140000"/>
              </a:solidFill>
              <a:ln w="9525">
                <a:noFill/>
                <a:round/>
                <a:headEnd/>
                <a:tailEnd/>
              </a:ln>
            </p:spPr>
            <p:txBody>
              <a:bodyPr/>
              <a:lstStyle/>
              <a:p>
                <a:endParaRPr lang="zh-CN" altLang="en-US"/>
              </a:p>
            </p:txBody>
          </p:sp>
          <p:sp>
            <p:nvSpPr>
              <p:cNvPr id="55404" name="Freeform 70"/>
              <p:cNvSpPr>
                <a:spLocks/>
              </p:cNvSpPr>
              <p:nvPr/>
            </p:nvSpPr>
            <p:spPr bwMode="auto">
              <a:xfrm>
                <a:off x="717" y="2050"/>
                <a:ext cx="23" cy="62"/>
              </a:xfrm>
              <a:custGeom>
                <a:avLst/>
                <a:gdLst>
                  <a:gd name="T0" fmla="*/ 0 w 114"/>
                  <a:gd name="T1" fmla="*/ 0 h 307"/>
                  <a:gd name="T2" fmla="*/ 0 w 114"/>
                  <a:gd name="T3" fmla="*/ 0 h 307"/>
                  <a:gd name="T4" fmla="*/ 0 w 114"/>
                  <a:gd name="T5" fmla="*/ 0 h 307"/>
                  <a:gd name="T6" fmla="*/ 0 w 114"/>
                  <a:gd name="T7" fmla="*/ 1 h 307"/>
                  <a:gd name="T8" fmla="*/ 0 w 114"/>
                  <a:gd name="T9" fmla="*/ 1 h 307"/>
                  <a:gd name="T10" fmla="*/ 0 w 114"/>
                  <a:gd name="T11" fmla="*/ 1 h 307"/>
                  <a:gd name="T12" fmla="*/ 0 w 114"/>
                  <a:gd name="T13" fmla="*/ 1 h 307"/>
                  <a:gd name="T14" fmla="*/ 0 w 114"/>
                  <a:gd name="T15" fmla="*/ 1 h 307"/>
                  <a:gd name="T16" fmla="*/ 0 w 114"/>
                  <a:gd name="T17" fmla="*/ 1 h 307"/>
                  <a:gd name="T18" fmla="*/ 0 w 114"/>
                  <a:gd name="T19" fmla="*/ 1 h 307"/>
                  <a:gd name="T20" fmla="*/ 0 w 114"/>
                  <a:gd name="T21" fmla="*/ 2 h 307"/>
                  <a:gd name="T22" fmla="*/ 0 w 114"/>
                  <a:gd name="T23" fmla="*/ 2 h 307"/>
                  <a:gd name="T24" fmla="*/ 0 w 114"/>
                  <a:gd name="T25" fmla="*/ 2 h 307"/>
                  <a:gd name="T26" fmla="*/ 0 w 114"/>
                  <a:gd name="T27" fmla="*/ 2 h 307"/>
                  <a:gd name="T28" fmla="*/ 0 w 114"/>
                  <a:gd name="T29" fmla="*/ 2 h 307"/>
                  <a:gd name="T30" fmla="*/ 0 w 114"/>
                  <a:gd name="T31" fmla="*/ 1 h 307"/>
                  <a:gd name="T32" fmla="*/ 0 w 114"/>
                  <a:gd name="T33" fmla="*/ 1 h 307"/>
                  <a:gd name="T34" fmla="*/ 0 w 114"/>
                  <a:gd name="T35" fmla="*/ 1 h 307"/>
                  <a:gd name="T36" fmla="*/ 0 w 114"/>
                  <a:gd name="T37" fmla="*/ 1 h 307"/>
                  <a:gd name="T38" fmla="*/ 0 w 114"/>
                  <a:gd name="T39" fmla="*/ 1 h 307"/>
                  <a:gd name="T40" fmla="*/ 0 w 114"/>
                  <a:gd name="T41" fmla="*/ 0 h 307"/>
                  <a:gd name="T42" fmla="*/ 0 w 114"/>
                  <a:gd name="T43" fmla="*/ 0 h 307"/>
                  <a:gd name="T44" fmla="*/ 0 w 114"/>
                  <a:gd name="T45" fmla="*/ 0 h 307"/>
                  <a:gd name="T46" fmla="*/ 0 w 114"/>
                  <a:gd name="T47" fmla="*/ 0 h 307"/>
                  <a:gd name="T48" fmla="*/ 1 w 114"/>
                  <a:gd name="T49" fmla="*/ 0 h 307"/>
                  <a:gd name="T50" fmla="*/ 1 w 114"/>
                  <a:gd name="T51" fmla="*/ 0 h 307"/>
                  <a:gd name="T52" fmla="*/ 1 w 114"/>
                  <a:gd name="T53" fmla="*/ 0 h 307"/>
                  <a:gd name="T54" fmla="*/ 1 w 114"/>
                  <a:gd name="T55" fmla="*/ 0 h 307"/>
                  <a:gd name="T56" fmla="*/ 1 w 114"/>
                  <a:gd name="T57" fmla="*/ 0 h 307"/>
                  <a:gd name="T58" fmla="*/ 1 w 114"/>
                  <a:gd name="T59" fmla="*/ 0 h 307"/>
                  <a:gd name="T60" fmla="*/ 1 w 114"/>
                  <a:gd name="T61" fmla="*/ 0 h 307"/>
                  <a:gd name="T62" fmla="*/ 0 w 114"/>
                  <a:gd name="T63" fmla="*/ 0 h 30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14"/>
                  <a:gd name="T97" fmla="*/ 0 h 307"/>
                  <a:gd name="T98" fmla="*/ 114 w 114"/>
                  <a:gd name="T99" fmla="*/ 307 h 30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14" h="307">
                    <a:moveTo>
                      <a:pt x="37" y="17"/>
                    </a:moveTo>
                    <a:lnTo>
                      <a:pt x="30" y="24"/>
                    </a:lnTo>
                    <a:lnTo>
                      <a:pt x="24" y="32"/>
                    </a:lnTo>
                    <a:lnTo>
                      <a:pt x="18" y="39"/>
                    </a:lnTo>
                    <a:lnTo>
                      <a:pt x="15" y="48"/>
                    </a:lnTo>
                    <a:lnTo>
                      <a:pt x="13" y="56"/>
                    </a:lnTo>
                    <a:lnTo>
                      <a:pt x="13" y="65"/>
                    </a:lnTo>
                    <a:lnTo>
                      <a:pt x="15" y="73"/>
                    </a:lnTo>
                    <a:lnTo>
                      <a:pt x="20" y="82"/>
                    </a:lnTo>
                    <a:lnTo>
                      <a:pt x="26" y="88"/>
                    </a:lnTo>
                    <a:lnTo>
                      <a:pt x="31" y="93"/>
                    </a:lnTo>
                    <a:lnTo>
                      <a:pt x="36" y="99"/>
                    </a:lnTo>
                    <a:lnTo>
                      <a:pt x="40" y="105"/>
                    </a:lnTo>
                    <a:lnTo>
                      <a:pt x="43" y="115"/>
                    </a:lnTo>
                    <a:lnTo>
                      <a:pt x="42" y="125"/>
                    </a:lnTo>
                    <a:lnTo>
                      <a:pt x="38" y="135"/>
                    </a:lnTo>
                    <a:lnTo>
                      <a:pt x="32" y="144"/>
                    </a:lnTo>
                    <a:lnTo>
                      <a:pt x="26" y="156"/>
                    </a:lnTo>
                    <a:lnTo>
                      <a:pt x="19" y="169"/>
                    </a:lnTo>
                    <a:lnTo>
                      <a:pt x="14" y="182"/>
                    </a:lnTo>
                    <a:lnTo>
                      <a:pt x="9" y="195"/>
                    </a:lnTo>
                    <a:lnTo>
                      <a:pt x="3" y="223"/>
                    </a:lnTo>
                    <a:lnTo>
                      <a:pt x="1" y="250"/>
                    </a:lnTo>
                    <a:lnTo>
                      <a:pt x="0" y="279"/>
                    </a:lnTo>
                    <a:lnTo>
                      <a:pt x="2" y="307"/>
                    </a:lnTo>
                    <a:lnTo>
                      <a:pt x="3" y="296"/>
                    </a:lnTo>
                    <a:lnTo>
                      <a:pt x="6" y="269"/>
                    </a:lnTo>
                    <a:lnTo>
                      <a:pt x="11" y="234"/>
                    </a:lnTo>
                    <a:lnTo>
                      <a:pt x="18" y="203"/>
                    </a:lnTo>
                    <a:lnTo>
                      <a:pt x="21" y="193"/>
                    </a:lnTo>
                    <a:lnTo>
                      <a:pt x="27" y="182"/>
                    </a:lnTo>
                    <a:lnTo>
                      <a:pt x="31" y="173"/>
                    </a:lnTo>
                    <a:lnTo>
                      <a:pt x="37" y="163"/>
                    </a:lnTo>
                    <a:lnTo>
                      <a:pt x="42" y="153"/>
                    </a:lnTo>
                    <a:lnTo>
                      <a:pt x="48" y="145"/>
                    </a:lnTo>
                    <a:lnTo>
                      <a:pt x="53" y="134"/>
                    </a:lnTo>
                    <a:lnTo>
                      <a:pt x="58" y="124"/>
                    </a:lnTo>
                    <a:lnTo>
                      <a:pt x="59" y="108"/>
                    </a:lnTo>
                    <a:lnTo>
                      <a:pt x="53" y="94"/>
                    </a:lnTo>
                    <a:lnTo>
                      <a:pt x="43" y="81"/>
                    </a:lnTo>
                    <a:lnTo>
                      <a:pt x="34" y="70"/>
                    </a:lnTo>
                    <a:lnTo>
                      <a:pt x="28" y="61"/>
                    </a:lnTo>
                    <a:lnTo>
                      <a:pt x="25" y="54"/>
                    </a:lnTo>
                    <a:lnTo>
                      <a:pt x="26" y="45"/>
                    </a:lnTo>
                    <a:lnTo>
                      <a:pt x="29" y="37"/>
                    </a:lnTo>
                    <a:lnTo>
                      <a:pt x="34" y="30"/>
                    </a:lnTo>
                    <a:lnTo>
                      <a:pt x="40" y="23"/>
                    </a:lnTo>
                    <a:lnTo>
                      <a:pt x="48" y="17"/>
                    </a:lnTo>
                    <a:lnTo>
                      <a:pt x="55" y="12"/>
                    </a:lnTo>
                    <a:lnTo>
                      <a:pt x="62" y="9"/>
                    </a:lnTo>
                    <a:lnTo>
                      <a:pt x="71" y="6"/>
                    </a:lnTo>
                    <a:lnTo>
                      <a:pt x="81" y="5"/>
                    </a:lnTo>
                    <a:lnTo>
                      <a:pt x="91" y="4"/>
                    </a:lnTo>
                    <a:lnTo>
                      <a:pt x="99" y="4"/>
                    </a:lnTo>
                    <a:lnTo>
                      <a:pt x="107" y="4"/>
                    </a:lnTo>
                    <a:lnTo>
                      <a:pt x="111" y="4"/>
                    </a:lnTo>
                    <a:lnTo>
                      <a:pt x="114" y="4"/>
                    </a:lnTo>
                    <a:lnTo>
                      <a:pt x="111" y="3"/>
                    </a:lnTo>
                    <a:lnTo>
                      <a:pt x="106" y="2"/>
                    </a:lnTo>
                    <a:lnTo>
                      <a:pt x="97" y="1"/>
                    </a:lnTo>
                    <a:lnTo>
                      <a:pt x="86" y="0"/>
                    </a:lnTo>
                    <a:lnTo>
                      <a:pt x="74" y="1"/>
                    </a:lnTo>
                    <a:lnTo>
                      <a:pt x="61" y="3"/>
                    </a:lnTo>
                    <a:lnTo>
                      <a:pt x="49" y="9"/>
                    </a:lnTo>
                    <a:lnTo>
                      <a:pt x="37" y="17"/>
                    </a:lnTo>
                    <a:close/>
                  </a:path>
                </a:pathLst>
              </a:custGeom>
              <a:solidFill>
                <a:srgbClr val="140000"/>
              </a:solidFill>
              <a:ln w="9525">
                <a:noFill/>
                <a:round/>
                <a:headEnd/>
                <a:tailEnd/>
              </a:ln>
            </p:spPr>
            <p:txBody>
              <a:bodyPr/>
              <a:lstStyle/>
              <a:p>
                <a:endParaRPr lang="zh-CN" altLang="en-US"/>
              </a:p>
            </p:txBody>
          </p:sp>
          <p:sp>
            <p:nvSpPr>
              <p:cNvPr id="55405" name="Freeform 71"/>
              <p:cNvSpPr>
                <a:spLocks/>
              </p:cNvSpPr>
              <p:nvPr/>
            </p:nvSpPr>
            <p:spPr bwMode="auto">
              <a:xfrm>
                <a:off x="703" y="2070"/>
                <a:ext cx="17" cy="38"/>
              </a:xfrm>
              <a:custGeom>
                <a:avLst/>
                <a:gdLst>
                  <a:gd name="T0" fmla="*/ 1 w 86"/>
                  <a:gd name="T1" fmla="*/ 0 h 188"/>
                  <a:gd name="T2" fmla="*/ 1 w 86"/>
                  <a:gd name="T3" fmla="*/ 0 h 188"/>
                  <a:gd name="T4" fmla="*/ 0 w 86"/>
                  <a:gd name="T5" fmla="*/ 0 h 188"/>
                  <a:gd name="T6" fmla="*/ 0 w 86"/>
                  <a:gd name="T7" fmla="*/ 0 h 188"/>
                  <a:gd name="T8" fmla="*/ 0 w 86"/>
                  <a:gd name="T9" fmla="*/ 0 h 188"/>
                  <a:gd name="T10" fmla="*/ 0 w 86"/>
                  <a:gd name="T11" fmla="*/ 0 h 188"/>
                  <a:gd name="T12" fmla="*/ 0 w 86"/>
                  <a:gd name="T13" fmla="*/ 0 h 188"/>
                  <a:gd name="T14" fmla="*/ 0 w 86"/>
                  <a:gd name="T15" fmla="*/ 0 h 188"/>
                  <a:gd name="T16" fmla="*/ 0 w 86"/>
                  <a:gd name="T17" fmla="*/ 0 h 188"/>
                  <a:gd name="T18" fmla="*/ 0 w 86"/>
                  <a:gd name="T19" fmla="*/ 0 h 188"/>
                  <a:gd name="T20" fmla="*/ 0 w 86"/>
                  <a:gd name="T21" fmla="*/ 0 h 188"/>
                  <a:gd name="T22" fmla="*/ 0 w 86"/>
                  <a:gd name="T23" fmla="*/ 1 h 188"/>
                  <a:gd name="T24" fmla="*/ 0 w 86"/>
                  <a:gd name="T25" fmla="*/ 1 h 188"/>
                  <a:gd name="T26" fmla="*/ 0 w 86"/>
                  <a:gd name="T27" fmla="*/ 1 h 188"/>
                  <a:gd name="T28" fmla="*/ 0 w 86"/>
                  <a:gd name="T29" fmla="*/ 1 h 188"/>
                  <a:gd name="T30" fmla="*/ 0 w 86"/>
                  <a:gd name="T31" fmla="*/ 1 h 188"/>
                  <a:gd name="T32" fmla="*/ 0 w 86"/>
                  <a:gd name="T33" fmla="*/ 1 h 188"/>
                  <a:gd name="T34" fmla="*/ 0 w 86"/>
                  <a:gd name="T35" fmla="*/ 1 h 188"/>
                  <a:gd name="T36" fmla="*/ 0 w 86"/>
                  <a:gd name="T37" fmla="*/ 1 h 188"/>
                  <a:gd name="T38" fmla="*/ 0 w 86"/>
                  <a:gd name="T39" fmla="*/ 2 h 188"/>
                  <a:gd name="T40" fmla="*/ 0 w 86"/>
                  <a:gd name="T41" fmla="*/ 2 h 188"/>
                  <a:gd name="T42" fmla="*/ 0 w 86"/>
                  <a:gd name="T43" fmla="*/ 1 h 188"/>
                  <a:gd name="T44" fmla="*/ 0 w 86"/>
                  <a:gd name="T45" fmla="*/ 1 h 188"/>
                  <a:gd name="T46" fmla="*/ 0 w 86"/>
                  <a:gd name="T47" fmla="*/ 1 h 188"/>
                  <a:gd name="T48" fmla="*/ 0 w 86"/>
                  <a:gd name="T49" fmla="*/ 1 h 188"/>
                  <a:gd name="T50" fmla="*/ 0 w 86"/>
                  <a:gd name="T51" fmla="*/ 1 h 188"/>
                  <a:gd name="T52" fmla="*/ 0 w 86"/>
                  <a:gd name="T53" fmla="*/ 1 h 188"/>
                  <a:gd name="T54" fmla="*/ 0 w 86"/>
                  <a:gd name="T55" fmla="*/ 1 h 188"/>
                  <a:gd name="T56" fmla="*/ 0 w 86"/>
                  <a:gd name="T57" fmla="*/ 1 h 188"/>
                  <a:gd name="T58" fmla="*/ 0 w 86"/>
                  <a:gd name="T59" fmla="*/ 0 h 188"/>
                  <a:gd name="T60" fmla="*/ 0 w 86"/>
                  <a:gd name="T61" fmla="*/ 0 h 188"/>
                  <a:gd name="T62" fmla="*/ 0 w 86"/>
                  <a:gd name="T63" fmla="*/ 0 h 188"/>
                  <a:gd name="T64" fmla="*/ 0 w 86"/>
                  <a:gd name="T65" fmla="*/ 0 h 188"/>
                  <a:gd name="T66" fmla="*/ 0 w 86"/>
                  <a:gd name="T67" fmla="*/ 0 h 188"/>
                  <a:gd name="T68" fmla="*/ 0 w 86"/>
                  <a:gd name="T69" fmla="*/ 0 h 188"/>
                  <a:gd name="T70" fmla="*/ 0 w 86"/>
                  <a:gd name="T71" fmla="*/ 0 h 188"/>
                  <a:gd name="T72" fmla="*/ 1 w 86"/>
                  <a:gd name="T73" fmla="*/ 0 h 188"/>
                  <a:gd name="T74" fmla="*/ 1 w 86"/>
                  <a:gd name="T75" fmla="*/ 0 h 188"/>
                  <a:gd name="T76" fmla="*/ 1 w 86"/>
                  <a:gd name="T77" fmla="*/ 0 h 188"/>
                  <a:gd name="T78" fmla="*/ 1 w 86"/>
                  <a:gd name="T79" fmla="*/ 0 h 188"/>
                  <a:gd name="T80" fmla="*/ 1 w 86"/>
                  <a:gd name="T81" fmla="*/ 0 h 18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6"/>
                  <a:gd name="T124" fmla="*/ 0 h 188"/>
                  <a:gd name="T125" fmla="*/ 86 w 86"/>
                  <a:gd name="T126" fmla="*/ 188 h 18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6" h="188">
                    <a:moveTo>
                      <a:pt x="70" y="9"/>
                    </a:moveTo>
                    <a:lnTo>
                      <a:pt x="65" y="4"/>
                    </a:lnTo>
                    <a:lnTo>
                      <a:pt x="60" y="1"/>
                    </a:lnTo>
                    <a:lnTo>
                      <a:pt x="53" y="0"/>
                    </a:lnTo>
                    <a:lnTo>
                      <a:pt x="46" y="1"/>
                    </a:lnTo>
                    <a:lnTo>
                      <a:pt x="41" y="3"/>
                    </a:lnTo>
                    <a:lnTo>
                      <a:pt x="35" y="6"/>
                    </a:lnTo>
                    <a:lnTo>
                      <a:pt x="30" y="11"/>
                    </a:lnTo>
                    <a:lnTo>
                      <a:pt x="26" y="16"/>
                    </a:lnTo>
                    <a:lnTo>
                      <a:pt x="13" y="37"/>
                    </a:lnTo>
                    <a:lnTo>
                      <a:pt x="6" y="60"/>
                    </a:lnTo>
                    <a:lnTo>
                      <a:pt x="1" y="84"/>
                    </a:lnTo>
                    <a:lnTo>
                      <a:pt x="0" y="108"/>
                    </a:lnTo>
                    <a:lnTo>
                      <a:pt x="3" y="121"/>
                    </a:lnTo>
                    <a:lnTo>
                      <a:pt x="7" y="136"/>
                    </a:lnTo>
                    <a:lnTo>
                      <a:pt x="13" y="150"/>
                    </a:lnTo>
                    <a:lnTo>
                      <a:pt x="21" y="163"/>
                    </a:lnTo>
                    <a:lnTo>
                      <a:pt x="29" y="174"/>
                    </a:lnTo>
                    <a:lnTo>
                      <a:pt x="35" y="182"/>
                    </a:lnTo>
                    <a:lnTo>
                      <a:pt x="41" y="187"/>
                    </a:lnTo>
                    <a:lnTo>
                      <a:pt x="42" y="188"/>
                    </a:lnTo>
                    <a:lnTo>
                      <a:pt x="35" y="176"/>
                    </a:lnTo>
                    <a:lnTo>
                      <a:pt x="29" y="163"/>
                    </a:lnTo>
                    <a:lnTo>
                      <a:pt x="23" y="151"/>
                    </a:lnTo>
                    <a:lnTo>
                      <a:pt x="19" y="138"/>
                    </a:lnTo>
                    <a:lnTo>
                      <a:pt x="17" y="120"/>
                    </a:lnTo>
                    <a:lnTo>
                      <a:pt x="17" y="102"/>
                    </a:lnTo>
                    <a:lnTo>
                      <a:pt x="18" y="83"/>
                    </a:lnTo>
                    <a:lnTo>
                      <a:pt x="20" y="65"/>
                    </a:lnTo>
                    <a:lnTo>
                      <a:pt x="22" y="56"/>
                    </a:lnTo>
                    <a:lnTo>
                      <a:pt x="27" y="45"/>
                    </a:lnTo>
                    <a:lnTo>
                      <a:pt x="31" y="33"/>
                    </a:lnTo>
                    <a:lnTo>
                      <a:pt x="38" y="23"/>
                    </a:lnTo>
                    <a:lnTo>
                      <a:pt x="44" y="15"/>
                    </a:lnTo>
                    <a:lnTo>
                      <a:pt x="53" y="12"/>
                    </a:lnTo>
                    <a:lnTo>
                      <a:pt x="62" y="14"/>
                    </a:lnTo>
                    <a:lnTo>
                      <a:pt x="72" y="24"/>
                    </a:lnTo>
                    <a:lnTo>
                      <a:pt x="80" y="34"/>
                    </a:lnTo>
                    <a:lnTo>
                      <a:pt x="86" y="36"/>
                    </a:lnTo>
                    <a:lnTo>
                      <a:pt x="84" y="29"/>
                    </a:lnTo>
                    <a:lnTo>
                      <a:pt x="70" y="9"/>
                    </a:lnTo>
                    <a:close/>
                  </a:path>
                </a:pathLst>
              </a:custGeom>
              <a:solidFill>
                <a:srgbClr val="140000"/>
              </a:solidFill>
              <a:ln w="9525">
                <a:noFill/>
                <a:round/>
                <a:headEnd/>
                <a:tailEnd/>
              </a:ln>
            </p:spPr>
            <p:txBody>
              <a:bodyPr/>
              <a:lstStyle/>
              <a:p>
                <a:endParaRPr lang="zh-CN" altLang="en-US"/>
              </a:p>
            </p:txBody>
          </p:sp>
          <p:sp>
            <p:nvSpPr>
              <p:cNvPr id="55406" name="Freeform 72"/>
              <p:cNvSpPr>
                <a:spLocks/>
              </p:cNvSpPr>
              <p:nvPr/>
            </p:nvSpPr>
            <p:spPr bwMode="auto">
              <a:xfrm>
                <a:off x="869" y="2148"/>
                <a:ext cx="34" cy="167"/>
              </a:xfrm>
              <a:custGeom>
                <a:avLst/>
                <a:gdLst>
                  <a:gd name="T0" fmla="*/ 1 w 169"/>
                  <a:gd name="T1" fmla="*/ 0 h 836"/>
                  <a:gd name="T2" fmla="*/ 1 w 169"/>
                  <a:gd name="T3" fmla="*/ 0 h 836"/>
                  <a:gd name="T4" fmla="*/ 1 w 169"/>
                  <a:gd name="T5" fmla="*/ 1 h 836"/>
                  <a:gd name="T6" fmla="*/ 1 w 169"/>
                  <a:gd name="T7" fmla="*/ 1 h 836"/>
                  <a:gd name="T8" fmla="*/ 1 w 169"/>
                  <a:gd name="T9" fmla="*/ 2 h 836"/>
                  <a:gd name="T10" fmla="*/ 1 w 169"/>
                  <a:gd name="T11" fmla="*/ 2 h 836"/>
                  <a:gd name="T12" fmla="*/ 0 w 169"/>
                  <a:gd name="T13" fmla="*/ 2 h 836"/>
                  <a:gd name="T14" fmla="*/ 0 w 169"/>
                  <a:gd name="T15" fmla="*/ 3 h 836"/>
                  <a:gd name="T16" fmla="*/ 0 w 169"/>
                  <a:gd name="T17" fmla="*/ 3 h 836"/>
                  <a:gd name="T18" fmla="*/ 0 w 169"/>
                  <a:gd name="T19" fmla="*/ 4 h 836"/>
                  <a:gd name="T20" fmla="*/ 0 w 169"/>
                  <a:gd name="T21" fmla="*/ 5 h 836"/>
                  <a:gd name="T22" fmla="*/ 0 w 169"/>
                  <a:gd name="T23" fmla="*/ 6 h 836"/>
                  <a:gd name="T24" fmla="*/ 0 w 169"/>
                  <a:gd name="T25" fmla="*/ 7 h 836"/>
                  <a:gd name="T26" fmla="*/ 0 w 169"/>
                  <a:gd name="T27" fmla="*/ 7 h 836"/>
                  <a:gd name="T28" fmla="*/ 0 w 169"/>
                  <a:gd name="T29" fmla="*/ 7 h 836"/>
                  <a:gd name="T30" fmla="*/ 0 w 169"/>
                  <a:gd name="T31" fmla="*/ 7 h 836"/>
                  <a:gd name="T32" fmla="*/ 0 w 169"/>
                  <a:gd name="T33" fmla="*/ 7 h 836"/>
                  <a:gd name="T34" fmla="*/ 0 w 169"/>
                  <a:gd name="T35" fmla="*/ 6 h 836"/>
                  <a:gd name="T36" fmla="*/ 0 w 169"/>
                  <a:gd name="T37" fmla="*/ 6 h 836"/>
                  <a:gd name="T38" fmla="*/ 0 w 169"/>
                  <a:gd name="T39" fmla="*/ 5 h 836"/>
                  <a:gd name="T40" fmla="*/ 0 w 169"/>
                  <a:gd name="T41" fmla="*/ 5 h 836"/>
                  <a:gd name="T42" fmla="*/ 0 w 169"/>
                  <a:gd name="T43" fmla="*/ 5 h 836"/>
                  <a:gd name="T44" fmla="*/ 0 w 169"/>
                  <a:gd name="T45" fmla="*/ 4 h 836"/>
                  <a:gd name="T46" fmla="*/ 0 w 169"/>
                  <a:gd name="T47" fmla="*/ 4 h 836"/>
                  <a:gd name="T48" fmla="*/ 0 w 169"/>
                  <a:gd name="T49" fmla="*/ 3 h 836"/>
                  <a:gd name="T50" fmla="*/ 0 w 169"/>
                  <a:gd name="T51" fmla="*/ 3 h 836"/>
                  <a:gd name="T52" fmla="*/ 0 w 169"/>
                  <a:gd name="T53" fmla="*/ 2 h 836"/>
                  <a:gd name="T54" fmla="*/ 1 w 169"/>
                  <a:gd name="T55" fmla="*/ 2 h 836"/>
                  <a:gd name="T56" fmla="*/ 1 w 169"/>
                  <a:gd name="T57" fmla="*/ 2 h 836"/>
                  <a:gd name="T58" fmla="*/ 1 w 169"/>
                  <a:gd name="T59" fmla="*/ 1 h 836"/>
                  <a:gd name="T60" fmla="*/ 1 w 169"/>
                  <a:gd name="T61" fmla="*/ 1 h 836"/>
                  <a:gd name="T62" fmla="*/ 1 w 169"/>
                  <a:gd name="T63" fmla="*/ 0 h 836"/>
                  <a:gd name="T64" fmla="*/ 1 w 169"/>
                  <a:gd name="T65" fmla="*/ 0 h 836"/>
                  <a:gd name="T66" fmla="*/ 1 w 169"/>
                  <a:gd name="T67" fmla="*/ 0 h 836"/>
                  <a:gd name="T68" fmla="*/ 1 w 169"/>
                  <a:gd name="T69" fmla="*/ 0 h 836"/>
                  <a:gd name="T70" fmla="*/ 1 w 169"/>
                  <a:gd name="T71" fmla="*/ 0 h 836"/>
                  <a:gd name="T72" fmla="*/ 1 w 169"/>
                  <a:gd name="T73" fmla="*/ 0 h 836"/>
                  <a:gd name="T74" fmla="*/ 1 w 169"/>
                  <a:gd name="T75" fmla="*/ 0 h 8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69"/>
                  <a:gd name="T115" fmla="*/ 0 h 836"/>
                  <a:gd name="T116" fmla="*/ 169 w 169"/>
                  <a:gd name="T117" fmla="*/ 836 h 8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69" h="836">
                    <a:moveTo>
                      <a:pt x="169" y="0"/>
                    </a:moveTo>
                    <a:lnTo>
                      <a:pt x="147" y="50"/>
                    </a:lnTo>
                    <a:lnTo>
                      <a:pt x="125" y="99"/>
                    </a:lnTo>
                    <a:lnTo>
                      <a:pt x="103" y="149"/>
                    </a:lnTo>
                    <a:lnTo>
                      <a:pt x="83" y="198"/>
                    </a:lnTo>
                    <a:lnTo>
                      <a:pt x="65" y="248"/>
                    </a:lnTo>
                    <a:lnTo>
                      <a:pt x="48" y="300"/>
                    </a:lnTo>
                    <a:lnTo>
                      <a:pt x="34" y="353"/>
                    </a:lnTo>
                    <a:lnTo>
                      <a:pt x="23" y="405"/>
                    </a:lnTo>
                    <a:lnTo>
                      <a:pt x="8" y="512"/>
                    </a:lnTo>
                    <a:lnTo>
                      <a:pt x="0" y="620"/>
                    </a:lnTo>
                    <a:lnTo>
                      <a:pt x="0" y="727"/>
                    </a:lnTo>
                    <a:lnTo>
                      <a:pt x="10" y="835"/>
                    </a:lnTo>
                    <a:lnTo>
                      <a:pt x="11" y="836"/>
                    </a:lnTo>
                    <a:lnTo>
                      <a:pt x="13" y="836"/>
                    </a:lnTo>
                    <a:lnTo>
                      <a:pt x="15" y="835"/>
                    </a:lnTo>
                    <a:lnTo>
                      <a:pt x="15" y="833"/>
                    </a:lnTo>
                    <a:lnTo>
                      <a:pt x="12" y="781"/>
                    </a:lnTo>
                    <a:lnTo>
                      <a:pt x="10" y="730"/>
                    </a:lnTo>
                    <a:lnTo>
                      <a:pt x="9" y="679"/>
                    </a:lnTo>
                    <a:lnTo>
                      <a:pt x="9" y="627"/>
                    </a:lnTo>
                    <a:lnTo>
                      <a:pt x="11" y="573"/>
                    </a:lnTo>
                    <a:lnTo>
                      <a:pt x="17" y="520"/>
                    </a:lnTo>
                    <a:lnTo>
                      <a:pt x="22" y="466"/>
                    </a:lnTo>
                    <a:lnTo>
                      <a:pt x="30" y="412"/>
                    </a:lnTo>
                    <a:lnTo>
                      <a:pt x="40" y="358"/>
                    </a:lnTo>
                    <a:lnTo>
                      <a:pt x="52" y="306"/>
                    </a:lnTo>
                    <a:lnTo>
                      <a:pt x="68" y="254"/>
                    </a:lnTo>
                    <a:lnTo>
                      <a:pt x="86" y="202"/>
                    </a:lnTo>
                    <a:lnTo>
                      <a:pt x="105" y="151"/>
                    </a:lnTo>
                    <a:lnTo>
                      <a:pt x="125" y="100"/>
                    </a:lnTo>
                    <a:lnTo>
                      <a:pt x="147" y="50"/>
                    </a:lnTo>
                    <a:lnTo>
                      <a:pt x="169" y="0"/>
                    </a:lnTo>
                    <a:close/>
                  </a:path>
                </a:pathLst>
              </a:custGeom>
              <a:solidFill>
                <a:srgbClr val="140000"/>
              </a:solidFill>
              <a:ln w="9525">
                <a:noFill/>
                <a:round/>
                <a:headEnd/>
                <a:tailEnd/>
              </a:ln>
            </p:spPr>
            <p:txBody>
              <a:bodyPr/>
              <a:lstStyle/>
              <a:p>
                <a:endParaRPr lang="zh-CN" altLang="en-US"/>
              </a:p>
            </p:txBody>
          </p:sp>
          <p:sp>
            <p:nvSpPr>
              <p:cNvPr id="55407" name="Freeform 73"/>
              <p:cNvSpPr>
                <a:spLocks/>
              </p:cNvSpPr>
              <p:nvPr/>
            </p:nvSpPr>
            <p:spPr bwMode="auto">
              <a:xfrm>
                <a:off x="928" y="2151"/>
                <a:ext cx="33" cy="182"/>
              </a:xfrm>
              <a:custGeom>
                <a:avLst/>
                <a:gdLst>
                  <a:gd name="T0" fmla="*/ 1 w 168"/>
                  <a:gd name="T1" fmla="*/ 0 h 909"/>
                  <a:gd name="T2" fmla="*/ 1 w 168"/>
                  <a:gd name="T3" fmla="*/ 0 h 909"/>
                  <a:gd name="T4" fmla="*/ 1 w 168"/>
                  <a:gd name="T5" fmla="*/ 0 h 909"/>
                  <a:gd name="T6" fmla="*/ 1 w 168"/>
                  <a:gd name="T7" fmla="*/ 1 h 909"/>
                  <a:gd name="T8" fmla="*/ 1 w 168"/>
                  <a:gd name="T9" fmla="*/ 1 h 909"/>
                  <a:gd name="T10" fmla="*/ 1 w 168"/>
                  <a:gd name="T11" fmla="*/ 1 h 909"/>
                  <a:gd name="T12" fmla="*/ 1 w 168"/>
                  <a:gd name="T13" fmla="*/ 1 h 909"/>
                  <a:gd name="T14" fmla="*/ 1 w 168"/>
                  <a:gd name="T15" fmla="*/ 2 h 909"/>
                  <a:gd name="T16" fmla="*/ 1 w 168"/>
                  <a:gd name="T17" fmla="*/ 2 h 909"/>
                  <a:gd name="T18" fmla="*/ 0 w 168"/>
                  <a:gd name="T19" fmla="*/ 2 h 909"/>
                  <a:gd name="T20" fmla="*/ 0 w 168"/>
                  <a:gd name="T21" fmla="*/ 3 h 909"/>
                  <a:gd name="T22" fmla="*/ 0 w 168"/>
                  <a:gd name="T23" fmla="*/ 3 h 909"/>
                  <a:gd name="T24" fmla="*/ 0 w 168"/>
                  <a:gd name="T25" fmla="*/ 4 h 909"/>
                  <a:gd name="T26" fmla="*/ 0 w 168"/>
                  <a:gd name="T27" fmla="*/ 5 h 909"/>
                  <a:gd name="T28" fmla="*/ 0 w 168"/>
                  <a:gd name="T29" fmla="*/ 6 h 909"/>
                  <a:gd name="T30" fmla="*/ 0 w 168"/>
                  <a:gd name="T31" fmla="*/ 7 h 909"/>
                  <a:gd name="T32" fmla="*/ 0 w 168"/>
                  <a:gd name="T33" fmla="*/ 7 h 909"/>
                  <a:gd name="T34" fmla="*/ 0 w 168"/>
                  <a:gd name="T35" fmla="*/ 7 h 909"/>
                  <a:gd name="T36" fmla="*/ 0 w 168"/>
                  <a:gd name="T37" fmla="*/ 7 h 909"/>
                  <a:gd name="T38" fmla="*/ 0 w 168"/>
                  <a:gd name="T39" fmla="*/ 6 h 909"/>
                  <a:gd name="T40" fmla="*/ 0 w 168"/>
                  <a:gd name="T41" fmla="*/ 5 h 909"/>
                  <a:gd name="T42" fmla="*/ 0 w 168"/>
                  <a:gd name="T43" fmla="*/ 4 h 909"/>
                  <a:gd name="T44" fmla="*/ 0 w 168"/>
                  <a:gd name="T45" fmla="*/ 3 h 909"/>
                  <a:gd name="T46" fmla="*/ 0 w 168"/>
                  <a:gd name="T47" fmla="*/ 3 h 909"/>
                  <a:gd name="T48" fmla="*/ 1 w 168"/>
                  <a:gd name="T49" fmla="*/ 2 h 909"/>
                  <a:gd name="T50" fmla="*/ 1 w 168"/>
                  <a:gd name="T51" fmla="*/ 2 h 909"/>
                  <a:gd name="T52" fmla="*/ 1 w 168"/>
                  <a:gd name="T53" fmla="*/ 2 h 909"/>
                  <a:gd name="T54" fmla="*/ 1 w 168"/>
                  <a:gd name="T55" fmla="*/ 1 h 909"/>
                  <a:gd name="T56" fmla="*/ 1 w 168"/>
                  <a:gd name="T57" fmla="*/ 1 h 909"/>
                  <a:gd name="T58" fmla="*/ 1 w 168"/>
                  <a:gd name="T59" fmla="*/ 1 h 909"/>
                  <a:gd name="T60" fmla="*/ 1 w 168"/>
                  <a:gd name="T61" fmla="*/ 1 h 909"/>
                  <a:gd name="T62" fmla="*/ 1 w 168"/>
                  <a:gd name="T63" fmla="*/ 1 h 909"/>
                  <a:gd name="T64" fmla="*/ 1 w 168"/>
                  <a:gd name="T65" fmla="*/ 0 h 909"/>
                  <a:gd name="T66" fmla="*/ 1 w 168"/>
                  <a:gd name="T67" fmla="*/ 0 h 909"/>
                  <a:gd name="T68" fmla="*/ 1 w 168"/>
                  <a:gd name="T69" fmla="*/ 0 h 909"/>
                  <a:gd name="T70" fmla="*/ 1 w 168"/>
                  <a:gd name="T71" fmla="*/ 0 h 909"/>
                  <a:gd name="T72" fmla="*/ 1 w 168"/>
                  <a:gd name="T73" fmla="*/ 0 h 90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8"/>
                  <a:gd name="T112" fmla="*/ 0 h 909"/>
                  <a:gd name="T113" fmla="*/ 168 w 168"/>
                  <a:gd name="T114" fmla="*/ 909 h 90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8" h="909">
                    <a:moveTo>
                      <a:pt x="168" y="0"/>
                    </a:moveTo>
                    <a:lnTo>
                      <a:pt x="162" y="12"/>
                    </a:lnTo>
                    <a:lnTo>
                      <a:pt x="155" y="23"/>
                    </a:lnTo>
                    <a:lnTo>
                      <a:pt x="150" y="35"/>
                    </a:lnTo>
                    <a:lnTo>
                      <a:pt x="144" y="47"/>
                    </a:lnTo>
                    <a:lnTo>
                      <a:pt x="139" y="60"/>
                    </a:lnTo>
                    <a:lnTo>
                      <a:pt x="134" y="72"/>
                    </a:lnTo>
                    <a:lnTo>
                      <a:pt x="130" y="84"/>
                    </a:lnTo>
                    <a:lnTo>
                      <a:pt x="126" y="98"/>
                    </a:lnTo>
                    <a:lnTo>
                      <a:pt x="120" y="112"/>
                    </a:lnTo>
                    <a:lnTo>
                      <a:pt x="116" y="125"/>
                    </a:lnTo>
                    <a:lnTo>
                      <a:pt x="110" y="139"/>
                    </a:lnTo>
                    <a:lnTo>
                      <a:pt x="106" y="154"/>
                    </a:lnTo>
                    <a:lnTo>
                      <a:pt x="100" y="168"/>
                    </a:lnTo>
                    <a:lnTo>
                      <a:pt x="96" y="181"/>
                    </a:lnTo>
                    <a:lnTo>
                      <a:pt x="92" y="195"/>
                    </a:lnTo>
                    <a:lnTo>
                      <a:pt x="87" y="210"/>
                    </a:lnTo>
                    <a:lnTo>
                      <a:pt x="78" y="238"/>
                    </a:lnTo>
                    <a:lnTo>
                      <a:pt x="70" y="267"/>
                    </a:lnTo>
                    <a:lnTo>
                      <a:pt x="61" y="295"/>
                    </a:lnTo>
                    <a:lnTo>
                      <a:pt x="53" y="324"/>
                    </a:lnTo>
                    <a:lnTo>
                      <a:pt x="46" y="353"/>
                    </a:lnTo>
                    <a:lnTo>
                      <a:pt x="38" y="382"/>
                    </a:lnTo>
                    <a:lnTo>
                      <a:pt x="31" y="410"/>
                    </a:lnTo>
                    <a:lnTo>
                      <a:pt x="25" y="440"/>
                    </a:lnTo>
                    <a:lnTo>
                      <a:pt x="14" y="497"/>
                    </a:lnTo>
                    <a:lnTo>
                      <a:pt x="6" y="554"/>
                    </a:lnTo>
                    <a:lnTo>
                      <a:pt x="2" y="612"/>
                    </a:lnTo>
                    <a:lnTo>
                      <a:pt x="0" y="671"/>
                    </a:lnTo>
                    <a:lnTo>
                      <a:pt x="1" y="730"/>
                    </a:lnTo>
                    <a:lnTo>
                      <a:pt x="5" y="788"/>
                    </a:lnTo>
                    <a:lnTo>
                      <a:pt x="10" y="847"/>
                    </a:lnTo>
                    <a:lnTo>
                      <a:pt x="17" y="907"/>
                    </a:lnTo>
                    <a:lnTo>
                      <a:pt x="19" y="909"/>
                    </a:lnTo>
                    <a:lnTo>
                      <a:pt x="21" y="909"/>
                    </a:lnTo>
                    <a:lnTo>
                      <a:pt x="24" y="907"/>
                    </a:lnTo>
                    <a:lnTo>
                      <a:pt x="25" y="905"/>
                    </a:lnTo>
                    <a:lnTo>
                      <a:pt x="20" y="847"/>
                    </a:lnTo>
                    <a:lnTo>
                      <a:pt x="16" y="789"/>
                    </a:lnTo>
                    <a:lnTo>
                      <a:pt x="14" y="732"/>
                    </a:lnTo>
                    <a:lnTo>
                      <a:pt x="14" y="675"/>
                    </a:lnTo>
                    <a:lnTo>
                      <a:pt x="16" y="616"/>
                    </a:lnTo>
                    <a:lnTo>
                      <a:pt x="20" y="558"/>
                    </a:lnTo>
                    <a:lnTo>
                      <a:pt x="27" y="499"/>
                    </a:lnTo>
                    <a:lnTo>
                      <a:pt x="37" y="441"/>
                    </a:lnTo>
                    <a:lnTo>
                      <a:pt x="42" y="413"/>
                    </a:lnTo>
                    <a:lnTo>
                      <a:pt x="48" y="385"/>
                    </a:lnTo>
                    <a:lnTo>
                      <a:pt x="54" y="357"/>
                    </a:lnTo>
                    <a:lnTo>
                      <a:pt x="61" y="329"/>
                    </a:lnTo>
                    <a:lnTo>
                      <a:pt x="69" y="301"/>
                    </a:lnTo>
                    <a:lnTo>
                      <a:pt x="75" y="273"/>
                    </a:lnTo>
                    <a:lnTo>
                      <a:pt x="83" y="246"/>
                    </a:lnTo>
                    <a:lnTo>
                      <a:pt x="90" y="218"/>
                    </a:lnTo>
                    <a:lnTo>
                      <a:pt x="95" y="205"/>
                    </a:lnTo>
                    <a:lnTo>
                      <a:pt x="98" y="191"/>
                    </a:lnTo>
                    <a:lnTo>
                      <a:pt x="103" y="178"/>
                    </a:lnTo>
                    <a:lnTo>
                      <a:pt x="107" y="164"/>
                    </a:lnTo>
                    <a:lnTo>
                      <a:pt x="110" y="151"/>
                    </a:lnTo>
                    <a:lnTo>
                      <a:pt x="115" y="138"/>
                    </a:lnTo>
                    <a:lnTo>
                      <a:pt x="119" y="126"/>
                    </a:lnTo>
                    <a:lnTo>
                      <a:pt x="123" y="113"/>
                    </a:lnTo>
                    <a:lnTo>
                      <a:pt x="128" y="99"/>
                    </a:lnTo>
                    <a:lnTo>
                      <a:pt x="132" y="84"/>
                    </a:lnTo>
                    <a:lnTo>
                      <a:pt x="138" y="69"/>
                    </a:lnTo>
                    <a:lnTo>
                      <a:pt x="143" y="55"/>
                    </a:lnTo>
                    <a:lnTo>
                      <a:pt x="149" y="40"/>
                    </a:lnTo>
                    <a:lnTo>
                      <a:pt x="154" y="27"/>
                    </a:lnTo>
                    <a:lnTo>
                      <a:pt x="161" y="13"/>
                    </a:lnTo>
                    <a:lnTo>
                      <a:pt x="168" y="0"/>
                    </a:lnTo>
                    <a:close/>
                  </a:path>
                </a:pathLst>
              </a:custGeom>
              <a:solidFill>
                <a:srgbClr val="140000"/>
              </a:solidFill>
              <a:ln w="9525">
                <a:noFill/>
                <a:round/>
                <a:headEnd/>
                <a:tailEnd/>
              </a:ln>
            </p:spPr>
            <p:txBody>
              <a:bodyPr/>
              <a:lstStyle/>
              <a:p>
                <a:endParaRPr lang="zh-CN" altLang="en-US"/>
              </a:p>
            </p:txBody>
          </p:sp>
          <p:sp>
            <p:nvSpPr>
              <p:cNvPr id="55408" name="Freeform 74"/>
              <p:cNvSpPr>
                <a:spLocks/>
              </p:cNvSpPr>
              <p:nvPr/>
            </p:nvSpPr>
            <p:spPr bwMode="auto">
              <a:xfrm>
                <a:off x="879" y="2323"/>
                <a:ext cx="57" cy="17"/>
              </a:xfrm>
              <a:custGeom>
                <a:avLst/>
                <a:gdLst>
                  <a:gd name="T0" fmla="*/ 1 w 288"/>
                  <a:gd name="T1" fmla="*/ 0 h 83"/>
                  <a:gd name="T2" fmla="*/ 1 w 288"/>
                  <a:gd name="T3" fmla="*/ 0 h 83"/>
                  <a:gd name="T4" fmla="*/ 1 w 288"/>
                  <a:gd name="T5" fmla="*/ 0 h 83"/>
                  <a:gd name="T6" fmla="*/ 1 w 288"/>
                  <a:gd name="T7" fmla="*/ 0 h 83"/>
                  <a:gd name="T8" fmla="*/ 2 w 288"/>
                  <a:gd name="T9" fmla="*/ 0 h 83"/>
                  <a:gd name="T10" fmla="*/ 2 w 288"/>
                  <a:gd name="T11" fmla="*/ 1 h 83"/>
                  <a:gd name="T12" fmla="*/ 2 w 288"/>
                  <a:gd name="T13" fmla="*/ 1 h 83"/>
                  <a:gd name="T14" fmla="*/ 2 w 288"/>
                  <a:gd name="T15" fmla="*/ 1 h 83"/>
                  <a:gd name="T16" fmla="*/ 2 w 288"/>
                  <a:gd name="T17" fmla="*/ 1 h 83"/>
                  <a:gd name="T18" fmla="*/ 2 w 288"/>
                  <a:gd name="T19" fmla="*/ 1 h 83"/>
                  <a:gd name="T20" fmla="*/ 2 w 288"/>
                  <a:gd name="T21" fmla="*/ 1 h 83"/>
                  <a:gd name="T22" fmla="*/ 2 w 288"/>
                  <a:gd name="T23" fmla="*/ 1 h 83"/>
                  <a:gd name="T24" fmla="*/ 2 w 288"/>
                  <a:gd name="T25" fmla="*/ 1 h 83"/>
                  <a:gd name="T26" fmla="*/ 2 w 288"/>
                  <a:gd name="T27" fmla="*/ 1 h 83"/>
                  <a:gd name="T28" fmla="*/ 2 w 288"/>
                  <a:gd name="T29" fmla="*/ 1 h 83"/>
                  <a:gd name="T30" fmla="*/ 2 w 288"/>
                  <a:gd name="T31" fmla="*/ 0 h 83"/>
                  <a:gd name="T32" fmla="*/ 2 w 288"/>
                  <a:gd name="T33" fmla="*/ 0 h 83"/>
                  <a:gd name="T34" fmla="*/ 1 w 288"/>
                  <a:gd name="T35" fmla="*/ 0 h 83"/>
                  <a:gd name="T36" fmla="*/ 1 w 288"/>
                  <a:gd name="T37" fmla="*/ 0 h 83"/>
                  <a:gd name="T38" fmla="*/ 1 w 288"/>
                  <a:gd name="T39" fmla="*/ 0 h 83"/>
                  <a:gd name="T40" fmla="*/ 1 w 288"/>
                  <a:gd name="T41" fmla="*/ 0 h 83"/>
                  <a:gd name="T42" fmla="*/ 1 w 288"/>
                  <a:gd name="T43" fmla="*/ 0 h 83"/>
                  <a:gd name="T44" fmla="*/ 1 w 288"/>
                  <a:gd name="T45" fmla="*/ 0 h 83"/>
                  <a:gd name="T46" fmla="*/ 1 w 288"/>
                  <a:gd name="T47" fmla="*/ 0 h 83"/>
                  <a:gd name="T48" fmla="*/ 1 w 288"/>
                  <a:gd name="T49" fmla="*/ 0 h 83"/>
                  <a:gd name="T50" fmla="*/ 1 w 288"/>
                  <a:gd name="T51" fmla="*/ 0 h 83"/>
                  <a:gd name="T52" fmla="*/ 0 w 288"/>
                  <a:gd name="T53" fmla="*/ 0 h 83"/>
                  <a:gd name="T54" fmla="*/ 0 w 288"/>
                  <a:gd name="T55" fmla="*/ 0 h 83"/>
                  <a:gd name="T56" fmla="*/ 0 w 288"/>
                  <a:gd name="T57" fmla="*/ 0 h 83"/>
                  <a:gd name="T58" fmla="*/ 0 w 288"/>
                  <a:gd name="T59" fmla="*/ 0 h 83"/>
                  <a:gd name="T60" fmla="*/ 0 w 288"/>
                  <a:gd name="T61" fmla="*/ 0 h 83"/>
                  <a:gd name="T62" fmla="*/ 0 w 288"/>
                  <a:gd name="T63" fmla="*/ 0 h 83"/>
                  <a:gd name="T64" fmla="*/ 0 w 288"/>
                  <a:gd name="T65" fmla="*/ 0 h 83"/>
                  <a:gd name="T66" fmla="*/ 0 w 288"/>
                  <a:gd name="T67" fmla="*/ 0 h 83"/>
                  <a:gd name="T68" fmla="*/ 0 w 288"/>
                  <a:gd name="T69" fmla="*/ 0 h 83"/>
                  <a:gd name="T70" fmla="*/ 0 w 288"/>
                  <a:gd name="T71" fmla="*/ 0 h 83"/>
                  <a:gd name="T72" fmla="*/ 0 w 288"/>
                  <a:gd name="T73" fmla="*/ 0 h 83"/>
                  <a:gd name="T74" fmla="*/ 0 w 288"/>
                  <a:gd name="T75" fmla="*/ 0 h 83"/>
                  <a:gd name="T76" fmla="*/ 0 w 288"/>
                  <a:gd name="T77" fmla="*/ 0 h 83"/>
                  <a:gd name="T78" fmla="*/ 0 w 288"/>
                  <a:gd name="T79" fmla="*/ 0 h 83"/>
                  <a:gd name="T80" fmla="*/ 0 w 288"/>
                  <a:gd name="T81" fmla="*/ 0 h 83"/>
                  <a:gd name="T82" fmla="*/ 1 w 288"/>
                  <a:gd name="T83" fmla="*/ 0 h 83"/>
                  <a:gd name="T84" fmla="*/ 1 w 288"/>
                  <a:gd name="T85" fmla="*/ 0 h 83"/>
                  <a:gd name="T86" fmla="*/ 1 w 288"/>
                  <a:gd name="T87" fmla="*/ 0 h 83"/>
                  <a:gd name="T88" fmla="*/ 1 w 288"/>
                  <a:gd name="T89" fmla="*/ 0 h 8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88"/>
                  <a:gd name="T136" fmla="*/ 0 h 83"/>
                  <a:gd name="T137" fmla="*/ 288 w 288"/>
                  <a:gd name="T138" fmla="*/ 83 h 8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88" h="83">
                    <a:moveTo>
                      <a:pt x="125" y="34"/>
                    </a:moveTo>
                    <a:lnTo>
                      <a:pt x="145" y="40"/>
                    </a:lnTo>
                    <a:lnTo>
                      <a:pt x="166" y="47"/>
                    </a:lnTo>
                    <a:lnTo>
                      <a:pt x="185" y="52"/>
                    </a:lnTo>
                    <a:lnTo>
                      <a:pt x="205" y="59"/>
                    </a:lnTo>
                    <a:lnTo>
                      <a:pt x="225" y="64"/>
                    </a:lnTo>
                    <a:lnTo>
                      <a:pt x="245" y="71"/>
                    </a:lnTo>
                    <a:lnTo>
                      <a:pt x="265" y="76"/>
                    </a:lnTo>
                    <a:lnTo>
                      <a:pt x="285" y="83"/>
                    </a:lnTo>
                    <a:lnTo>
                      <a:pt x="286" y="83"/>
                    </a:lnTo>
                    <a:lnTo>
                      <a:pt x="288" y="82"/>
                    </a:lnTo>
                    <a:lnTo>
                      <a:pt x="288" y="79"/>
                    </a:lnTo>
                    <a:lnTo>
                      <a:pt x="287" y="78"/>
                    </a:lnTo>
                    <a:lnTo>
                      <a:pt x="265" y="71"/>
                    </a:lnTo>
                    <a:lnTo>
                      <a:pt x="245" y="63"/>
                    </a:lnTo>
                    <a:lnTo>
                      <a:pt x="223" y="56"/>
                    </a:lnTo>
                    <a:lnTo>
                      <a:pt x="201" y="49"/>
                    </a:lnTo>
                    <a:lnTo>
                      <a:pt x="180" y="42"/>
                    </a:lnTo>
                    <a:lnTo>
                      <a:pt x="158" y="36"/>
                    </a:lnTo>
                    <a:lnTo>
                      <a:pt x="136" y="29"/>
                    </a:lnTo>
                    <a:lnTo>
                      <a:pt x="114" y="23"/>
                    </a:lnTo>
                    <a:lnTo>
                      <a:pt x="105" y="21"/>
                    </a:lnTo>
                    <a:lnTo>
                      <a:pt x="97" y="18"/>
                    </a:lnTo>
                    <a:lnTo>
                      <a:pt x="88" y="16"/>
                    </a:lnTo>
                    <a:lnTo>
                      <a:pt x="80" y="14"/>
                    </a:lnTo>
                    <a:lnTo>
                      <a:pt x="71" y="11"/>
                    </a:lnTo>
                    <a:lnTo>
                      <a:pt x="63" y="8"/>
                    </a:lnTo>
                    <a:lnTo>
                      <a:pt x="54" y="6"/>
                    </a:lnTo>
                    <a:lnTo>
                      <a:pt x="45" y="4"/>
                    </a:lnTo>
                    <a:lnTo>
                      <a:pt x="39" y="3"/>
                    </a:lnTo>
                    <a:lnTo>
                      <a:pt x="32" y="1"/>
                    </a:lnTo>
                    <a:lnTo>
                      <a:pt x="24" y="1"/>
                    </a:lnTo>
                    <a:lnTo>
                      <a:pt x="17" y="0"/>
                    </a:lnTo>
                    <a:lnTo>
                      <a:pt x="10" y="1"/>
                    </a:lnTo>
                    <a:lnTo>
                      <a:pt x="5" y="1"/>
                    </a:lnTo>
                    <a:lnTo>
                      <a:pt x="1" y="1"/>
                    </a:lnTo>
                    <a:lnTo>
                      <a:pt x="0" y="1"/>
                    </a:lnTo>
                    <a:lnTo>
                      <a:pt x="5" y="3"/>
                    </a:lnTo>
                    <a:lnTo>
                      <a:pt x="17" y="6"/>
                    </a:lnTo>
                    <a:lnTo>
                      <a:pt x="34" y="10"/>
                    </a:lnTo>
                    <a:lnTo>
                      <a:pt x="54" y="16"/>
                    </a:lnTo>
                    <a:lnTo>
                      <a:pt x="76" y="21"/>
                    </a:lnTo>
                    <a:lnTo>
                      <a:pt x="96" y="27"/>
                    </a:lnTo>
                    <a:lnTo>
                      <a:pt x="113" y="31"/>
                    </a:lnTo>
                    <a:lnTo>
                      <a:pt x="125" y="34"/>
                    </a:lnTo>
                    <a:close/>
                  </a:path>
                </a:pathLst>
              </a:custGeom>
              <a:solidFill>
                <a:srgbClr val="140000"/>
              </a:solidFill>
              <a:ln w="9525">
                <a:noFill/>
                <a:round/>
                <a:headEnd/>
                <a:tailEnd/>
              </a:ln>
            </p:spPr>
            <p:txBody>
              <a:bodyPr/>
              <a:lstStyle/>
              <a:p>
                <a:endParaRPr lang="zh-CN" altLang="en-US"/>
              </a:p>
            </p:txBody>
          </p:sp>
          <p:sp>
            <p:nvSpPr>
              <p:cNvPr id="55409" name="Freeform 75"/>
              <p:cNvSpPr>
                <a:spLocks/>
              </p:cNvSpPr>
              <p:nvPr/>
            </p:nvSpPr>
            <p:spPr bwMode="auto">
              <a:xfrm>
                <a:off x="922" y="2319"/>
                <a:ext cx="81" cy="4"/>
              </a:xfrm>
              <a:custGeom>
                <a:avLst/>
                <a:gdLst>
                  <a:gd name="T0" fmla="*/ 1 w 404"/>
                  <a:gd name="T1" fmla="*/ 0 h 19"/>
                  <a:gd name="T2" fmla="*/ 1 w 404"/>
                  <a:gd name="T3" fmla="*/ 0 h 19"/>
                  <a:gd name="T4" fmla="*/ 2 w 404"/>
                  <a:gd name="T5" fmla="*/ 0 h 19"/>
                  <a:gd name="T6" fmla="*/ 2 w 404"/>
                  <a:gd name="T7" fmla="*/ 0 h 19"/>
                  <a:gd name="T8" fmla="*/ 2 w 404"/>
                  <a:gd name="T9" fmla="*/ 0 h 19"/>
                  <a:gd name="T10" fmla="*/ 2 w 404"/>
                  <a:gd name="T11" fmla="*/ 0 h 19"/>
                  <a:gd name="T12" fmla="*/ 2 w 404"/>
                  <a:gd name="T13" fmla="*/ 0 h 19"/>
                  <a:gd name="T14" fmla="*/ 2 w 404"/>
                  <a:gd name="T15" fmla="*/ 0 h 19"/>
                  <a:gd name="T16" fmla="*/ 2 w 404"/>
                  <a:gd name="T17" fmla="*/ 0 h 19"/>
                  <a:gd name="T18" fmla="*/ 2 w 404"/>
                  <a:gd name="T19" fmla="*/ 0 h 19"/>
                  <a:gd name="T20" fmla="*/ 3 w 404"/>
                  <a:gd name="T21" fmla="*/ 0 h 19"/>
                  <a:gd name="T22" fmla="*/ 3 w 404"/>
                  <a:gd name="T23" fmla="*/ 0 h 19"/>
                  <a:gd name="T24" fmla="*/ 3 w 404"/>
                  <a:gd name="T25" fmla="*/ 0 h 19"/>
                  <a:gd name="T26" fmla="*/ 3 w 404"/>
                  <a:gd name="T27" fmla="*/ 0 h 19"/>
                  <a:gd name="T28" fmla="*/ 3 w 404"/>
                  <a:gd name="T29" fmla="*/ 0 h 19"/>
                  <a:gd name="T30" fmla="*/ 3 w 404"/>
                  <a:gd name="T31" fmla="*/ 0 h 19"/>
                  <a:gd name="T32" fmla="*/ 3 w 404"/>
                  <a:gd name="T33" fmla="*/ 0 h 19"/>
                  <a:gd name="T34" fmla="*/ 3 w 404"/>
                  <a:gd name="T35" fmla="*/ 0 h 19"/>
                  <a:gd name="T36" fmla="*/ 3 w 404"/>
                  <a:gd name="T37" fmla="*/ 0 h 19"/>
                  <a:gd name="T38" fmla="*/ 3 w 404"/>
                  <a:gd name="T39" fmla="*/ 0 h 19"/>
                  <a:gd name="T40" fmla="*/ 3 w 404"/>
                  <a:gd name="T41" fmla="*/ 0 h 19"/>
                  <a:gd name="T42" fmla="*/ 3 w 404"/>
                  <a:gd name="T43" fmla="*/ 0 h 19"/>
                  <a:gd name="T44" fmla="*/ 3 w 404"/>
                  <a:gd name="T45" fmla="*/ 0 h 19"/>
                  <a:gd name="T46" fmla="*/ 3 w 404"/>
                  <a:gd name="T47" fmla="*/ 0 h 19"/>
                  <a:gd name="T48" fmla="*/ 3 w 404"/>
                  <a:gd name="T49" fmla="*/ 0 h 19"/>
                  <a:gd name="T50" fmla="*/ 3 w 404"/>
                  <a:gd name="T51" fmla="*/ 0 h 19"/>
                  <a:gd name="T52" fmla="*/ 3 w 404"/>
                  <a:gd name="T53" fmla="*/ 0 h 19"/>
                  <a:gd name="T54" fmla="*/ 2 w 404"/>
                  <a:gd name="T55" fmla="*/ 0 h 19"/>
                  <a:gd name="T56" fmla="*/ 2 w 404"/>
                  <a:gd name="T57" fmla="*/ 0 h 19"/>
                  <a:gd name="T58" fmla="*/ 2 w 404"/>
                  <a:gd name="T59" fmla="*/ 0 h 19"/>
                  <a:gd name="T60" fmla="*/ 2 w 404"/>
                  <a:gd name="T61" fmla="*/ 0 h 19"/>
                  <a:gd name="T62" fmla="*/ 2 w 404"/>
                  <a:gd name="T63" fmla="*/ 0 h 19"/>
                  <a:gd name="T64" fmla="*/ 2 w 404"/>
                  <a:gd name="T65" fmla="*/ 0 h 19"/>
                  <a:gd name="T66" fmla="*/ 2 w 404"/>
                  <a:gd name="T67" fmla="*/ 0 h 19"/>
                  <a:gd name="T68" fmla="*/ 2 w 404"/>
                  <a:gd name="T69" fmla="*/ 0 h 19"/>
                  <a:gd name="T70" fmla="*/ 2 w 404"/>
                  <a:gd name="T71" fmla="*/ 0 h 19"/>
                  <a:gd name="T72" fmla="*/ 2 w 404"/>
                  <a:gd name="T73" fmla="*/ 0 h 19"/>
                  <a:gd name="T74" fmla="*/ 1 w 404"/>
                  <a:gd name="T75" fmla="*/ 0 h 19"/>
                  <a:gd name="T76" fmla="*/ 1 w 404"/>
                  <a:gd name="T77" fmla="*/ 0 h 19"/>
                  <a:gd name="T78" fmla="*/ 1 w 404"/>
                  <a:gd name="T79" fmla="*/ 0 h 19"/>
                  <a:gd name="T80" fmla="*/ 1 w 404"/>
                  <a:gd name="T81" fmla="*/ 0 h 19"/>
                  <a:gd name="T82" fmla="*/ 1 w 404"/>
                  <a:gd name="T83" fmla="*/ 0 h 19"/>
                  <a:gd name="T84" fmla="*/ 1 w 404"/>
                  <a:gd name="T85" fmla="*/ 0 h 19"/>
                  <a:gd name="T86" fmla="*/ 1 w 404"/>
                  <a:gd name="T87" fmla="*/ 0 h 19"/>
                  <a:gd name="T88" fmla="*/ 1 w 404"/>
                  <a:gd name="T89" fmla="*/ 0 h 19"/>
                  <a:gd name="T90" fmla="*/ 1 w 404"/>
                  <a:gd name="T91" fmla="*/ 0 h 19"/>
                  <a:gd name="T92" fmla="*/ 0 w 404"/>
                  <a:gd name="T93" fmla="*/ 0 h 19"/>
                  <a:gd name="T94" fmla="*/ 0 w 404"/>
                  <a:gd name="T95" fmla="*/ 0 h 19"/>
                  <a:gd name="T96" fmla="*/ 0 w 404"/>
                  <a:gd name="T97" fmla="*/ 0 h 19"/>
                  <a:gd name="T98" fmla="*/ 0 w 404"/>
                  <a:gd name="T99" fmla="*/ 0 h 19"/>
                  <a:gd name="T100" fmla="*/ 0 w 404"/>
                  <a:gd name="T101" fmla="*/ 0 h 19"/>
                  <a:gd name="T102" fmla="*/ 0 w 404"/>
                  <a:gd name="T103" fmla="*/ 0 h 19"/>
                  <a:gd name="T104" fmla="*/ 0 w 404"/>
                  <a:gd name="T105" fmla="*/ 0 h 19"/>
                  <a:gd name="T106" fmla="*/ 0 w 404"/>
                  <a:gd name="T107" fmla="*/ 0 h 19"/>
                  <a:gd name="T108" fmla="*/ 0 w 404"/>
                  <a:gd name="T109" fmla="*/ 0 h 19"/>
                  <a:gd name="T110" fmla="*/ 0 w 404"/>
                  <a:gd name="T111" fmla="*/ 0 h 19"/>
                  <a:gd name="T112" fmla="*/ 1 w 404"/>
                  <a:gd name="T113" fmla="*/ 0 h 19"/>
                  <a:gd name="T114" fmla="*/ 1 w 404"/>
                  <a:gd name="T115" fmla="*/ 0 h 19"/>
                  <a:gd name="T116" fmla="*/ 1 w 404"/>
                  <a:gd name="T117" fmla="*/ 0 h 19"/>
                  <a:gd name="T118" fmla="*/ 1 w 404"/>
                  <a:gd name="T119" fmla="*/ 0 h 19"/>
                  <a:gd name="T120" fmla="*/ 1 w 404"/>
                  <a:gd name="T121" fmla="*/ 0 h 1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04"/>
                  <a:gd name="T184" fmla="*/ 0 h 19"/>
                  <a:gd name="T185" fmla="*/ 404 w 404"/>
                  <a:gd name="T186" fmla="*/ 19 h 1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04" h="19">
                    <a:moveTo>
                      <a:pt x="171" y="19"/>
                    </a:moveTo>
                    <a:lnTo>
                      <a:pt x="186" y="19"/>
                    </a:lnTo>
                    <a:lnTo>
                      <a:pt x="200" y="18"/>
                    </a:lnTo>
                    <a:lnTo>
                      <a:pt x="214" y="18"/>
                    </a:lnTo>
                    <a:lnTo>
                      <a:pt x="228" y="17"/>
                    </a:lnTo>
                    <a:lnTo>
                      <a:pt x="244" y="17"/>
                    </a:lnTo>
                    <a:lnTo>
                      <a:pt x="258" y="16"/>
                    </a:lnTo>
                    <a:lnTo>
                      <a:pt x="272" y="16"/>
                    </a:lnTo>
                    <a:lnTo>
                      <a:pt x="286" y="15"/>
                    </a:lnTo>
                    <a:lnTo>
                      <a:pt x="301" y="15"/>
                    </a:lnTo>
                    <a:lnTo>
                      <a:pt x="315" y="14"/>
                    </a:lnTo>
                    <a:lnTo>
                      <a:pt x="329" y="13"/>
                    </a:lnTo>
                    <a:lnTo>
                      <a:pt x="343" y="12"/>
                    </a:lnTo>
                    <a:lnTo>
                      <a:pt x="358" y="11"/>
                    </a:lnTo>
                    <a:lnTo>
                      <a:pt x="372" y="10"/>
                    </a:lnTo>
                    <a:lnTo>
                      <a:pt x="386" y="7"/>
                    </a:lnTo>
                    <a:lnTo>
                      <a:pt x="400" y="6"/>
                    </a:lnTo>
                    <a:lnTo>
                      <a:pt x="403" y="5"/>
                    </a:lnTo>
                    <a:lnTo>
                      <a:pt x="404" y="3"/>
                    </a:lnTo>
                    <a:lnTo>
                      <a:pt x="404" y="1"/>
                    </a:lnTo>
                    <a:lnTo>
                      <a:pt x="401" y="0"/>
                    </a:lnTo>
                    <a:lnTo>
                      <a:pt x="388" y="1"/>
                    </a:lnTo>
                    <a:lnTo>
                      <a:pt x="375" y="1"/>
                    </a:lnTo>
                    <a:lnTo>
                      <a:pt x="362" y="1"/>
                    </a:lnTo>
                    <a:lnTo>
                      <a:pt x="349" y="2"/>
                    </a:lnTo>
                    <a:lnTo>
                      <a:pt x="336" y="2"/>
                    </a:lnTo>
                    <a:lnTo>
                      <a:pt x="323" y="3"/>
                    </a:lnTo>
                    <a:lnTo>
                      <a:pt x="309" y="3"/>
                    </a:lnTo>
                    <a:lnTo>
                      <a:pt x="296" y="3"/>
                    </a:lnTo>
                    <a:lnTo>
                      <a:pt x="283" y="4"/>
                    </a:lnTo>
                    <a:lnTo>
                      <a:pt x="270" y="4"/>
                    </a:lnTo>
                    <a:lnTo>
                      <a:pt x="257" y="4"/>
                    </a:lnTo>
                    <a:lnTo>
                      <a:pt x="244" y="5"/>
                    </a:lnTo>
                    <a:lnTo>
                      <a:pt x="230" y="5"/>
                    </a:lnTo>
                    <a:lnTo>
                      <a:pt x="217" y="5"/>
                    </a:lnTo>
                    <a:lnTo>
                      <a:pt x="204" y="6"/>
                    </a:lnTo>
                    <a:lnTo>
                      <a:pt x="191" y="6"/>
                    </a:lnTo>
                    <a:lnTo>
                      <a:pt x="183" y="6"/>
                    </a:lnTo>
                    <a:lnTo>
                      <a:pt x="172" y="7"/>
                    </a:lnTo>
                    <a:lnTo>
                      <a:pt x="160" y="7"/>
                    </a:lnTo>
                    <a:lnTo>
                      <a:pt x="146" y="7"/>
                    </a:lnTo>
                    <a:lnTo>
                      <a:pt x="131" y="8"/>
                    </a:lnTo>
                    <a:lnTo>
                      <a:pt x="115" y="8"/>
                    </a:lnTo>
                    <a:lnTo>
                      <a:pt x="99" y="8"/>
                    </a:lnTo>
                    <a:lnTo>
                      <a:pt x="83" y="10"/>
                    </a:lnTo>
                    <a:lnTo>
                      <a:pt x="66" y="10"/>
                    </a:lnTo>
                    <a:lnTo>
                      <a:pt x="52" y="11"/>
                    </a:lnTo>
                    <a:lnTo>
                      <a:pt x="38" y="11"/>
                    </a:lnTo>
                    <a:lnTo>
                      <a:pt x="26" y="11"/>
                    </a:lnTo>
                    <a:lnTo>
                      <a:pt x="15" y="12"/>
                    </a:lnTo>
                    <a:lnTo>
                      <a:pt x="7" y="12"/>
                    </a:lnTo>
                    <a:lnTo>
                      <a:pt x="3" y="12"/>
                    </a:lnTo>
                    <a:lnTo>
                      <a:pt x="0" y="12"/>
                    </a:lnTo>
                    <a:lnTo>
                      <a:pt x="6" y="12"/>
                    </a:lnTo>
                    <a:lnTo>
                      <a:pt x="22" y="13"/>
                    </a:lnTo>
                    <a:lnTo>
                      <a:pt x="44" y="14"/>
                    </a:lnTo>
                    <a:lnTo>
                      <a:pt x="72" y="16"/>
                    </a:lnTo>
                    <a:lnTo>
                      <a:pt x="101" y="17"/>
                    </a:lnTo>
                    <a:lnTo>
                      <a:pt x="129" y="18"/>
                    </a:lnTo>
                    <a:lnTo>
                      <a:pt x="154" y="19"/>
                    </a:lnTo>
                    <a:lnTo>
                      <a:pt x="171" y="19"/>
                    </a:lnTo>
                    <a:close/>
                  </a:path>
                </a:pathLst>
              </a:custGeom>
              <a:solidFill>
                <a:srgbClr val="140000"/>
              </a:solidFill>
              <a:ln w="9525">
                <a:noFill/>
                <a:round/>
                <a:headEnd/>
                <a:tailEnd/>
              </a:ln>
            </p:spPr>
            <p:txBody>
              <a:bodyPr/>
              <a:lstStyle/>
              <a:p>
                <a:endParaRPr lang="zh-CN" altLang="en-US"/>
              </a:p>
            </p:txBody>
          </p:sp>
          <p:sp>
            <p:nvSpPr>
              <p:cNvPr id="55410" name="Freeform 76"/>
              <p:cNvSpPr>
                <a:spLocks/>
              </p:cNvSpPr>
              <p:nvPr/>
            </p:nvSpPr>
            <p:spPr bwMode="auto">
              <a:xfrm>
                <a:off x="816" y="2396"/>
                <a:ext cx="78" cy="10"/>
              </a:xfrm>
              <a:custGeom>
                <a:avLst/>
                <a:gdLst>
                  <a:gd name="T0" fmla="*/ 0 w 388"/>
                  <a:gd name="T1" fmla="*/ 0 h 53"/>
                  <a:gd name="T2" fmla="*/ 1 w 388"/>
                  <a:gd name="T3" fmla="*/ 0 h 53"/>
                  <a:gd name="T4" fmla="*/ 1 w 388"/>
                  <a:gd name="T5" fmla="*/ 0 h 53"/>
                  <a:gd name="T6" fmla="*/ 1 w 388"/>
                  <a:gd name="T7" fmla="*/ 0 h 53"/>
                  <a:gd name="T8" fmla="*/ 2 w 388"/>
                  <a:gd name="T9" fmla="*/ 0 h 53"/>
                  <a:gd name="T10" fmla="*/ 2 w 388"/>
                  <a:gd name="T11" fmla="*/ 0 h 53"/>
                  <a:gd name="T12" fmla="*/ 2 w 388"/>
                  <a:gd name="T13" fmla="*/ 0 h 53"/>
                  <a:gd name="T14" fmla="*/ 2 w 388"/>
                  <a:gd name="T15" fmla="*/ 0 h 53"/>
                  <a:gd name="T16" fmla="*/ 2 w 388"/>
                  <a:gd name="T17" fmla="*/ 0 h 53"/>
                  <a:gd name="T18" fmla="*/ 3 w 388"/>
                  <a:gd name="T19" fmla="*/ 0 h 53"/>
                  <a:gd name="T20" fmla="*/ 3 w 388"/>
                  <a:gd name="T21" fmla="*/ 0 h 53"/>
                  <a:gd name="T22" fmla="*/ 3 w 388"/>
                  <a:gd name="T23" fmla="*/ 0 h 53"/>
                  <a:gd name="T24" fmla="*/ 3 w 388"/>
                  <a:gd name="T25" fmla="*/ 0 h 53"/>
                  <a:gd name="T26" fmla="*/ 3 w 388"/>
                  <a:gd name="T27" fmla="*/ 0 h 53"/>
                  <a:gd name="T28" fmla="*/ 3 w 388"/>
                  <a:gd name="T29" fmla="*/ 0 h 53"/>
                  <a:gd name="T30" fmla="*/ 3 w 388"/>
                  <a:gd name="T31" fmla="*/ 0 h 53"/>
                  <a:gd name="T32" fmla="*/ 3 w 388"/>
                  <a:gd name="T33" fmla="*/ 0 h 53"/>
                  <a:gd name="T34" fmla="*/ 2 w 388"/>
                  <a:gd name="T35" fmla="*/ 0 h 53"/>
                  <a:gd name="T36" fmla="*/ 2 w 388"/>
                  <a:gd name="T37" fmla="*/ 0 h 53"/>
                  <a:gd name="T38" fmla="*/ 2 w 388"/>
                  <a:gd name="T39" fmla="*/ 0 h 53"/>
                  <a:gd name="T40" fmla="*/ 2 w 388"/>
                  <a:gd name="T41" fmla="*/ 0 h 53"/>
                  <a:gd name="T42" fmla="*/ 2 w 388"/>
                  <a:gd name="T43" fmla="*/ 0 h 53"/>
                  <a:gd name="T44" fmla="*/ 1 w 388"/>
                  <a:gd name="T45" fmla="*/ 0 h 53"/>
                  <a:gd name="T46" fmla="*/ 1 w 388"/>
                  <a:gd name="T47" fmla="*/ 0 h 53"/>
                  <a:gd name="T48" fmla="*/ 1 w 388"/>
                  <a:gd name="T49" fmla="*/ 0 h 53"/>
                  <a:gd name="T50" fmla="*/ 1 w 388"/>
                  <a:gd name="T51" fmla="*/ 0 h 53"/>
                  <a:gd name="T52" fmla="*/ 1 w 388"/>
                  <a:gd name="T53" fmla="*/ 0 h 53"/>
                  <a:gd name="T54" fmla="*/ 0 w 388"/>
                  <a:gd name="T55" fmla="*/ 0 h 53"/>
                  <a:gd name="T56" fmla="*/ 0 w 388"/>
                  <a:gd name="T57" fmla="*/ 0 h 53"/>
                  <a:gd name="T58" fmla="*/ 0 w 388"/>
                  <a:gd name="T59" fmla="*/ 0 h 53"/>
                  <a:gd name="T60" fmla="*/ 0 w 388"/>
                  <a:gd name="T61" fmla="*/ 0 h 53"/>
                  <a:gd name="T62" fmla="*/ 0 w 388"/>
                  <a:gd name="T63" fmla="*/ 0 h 53"/>
                  <a:gd name="T64" fmla="*/ 0 w 388"/>
                  <a:gd name="T65" fmla="*/ 0 h 53"/>
                  <a:gd name="T66" fmla="*/ 0 w 388"/>
                  <a:gd name="T67" fmla="*/ 0 h 5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8"/>
                  <a:gd name="T103" fmla="*/ 0 h 53"/>
                  <a:gd name="T104" fmla="*/ 388 w 388"/>
                  <a:gd name="T105" fmla="*/ 53 h 5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8" h="53">
                    <a:moveTo>
                      <a:pt x="35" y="4"/>
                    </a:moveTo>
                    <a:lnTo>
                      <a:pt x="44" y="5"/>
                    </a:lnTo>
                    <a:lnTo>
                      <a:pt x="59" y="6"/>
                    </a:lnTo>
                    <a:lnTo>
                      <a:pt x="79" y="7"/>
                    </a:lnTo>
                    <a:lnTo>
                      <a:pt x="101" y="10"/>
                    </a:lnTo>
                    <a:lnTo>
                      <a:pt x="124" y="12"/>
                    </a:lnTo>
                    <a:lnTo>
                      <a:pt x="145" y="14"/>
                    </a:lnTo>
                    <a:lnTo>
                      <a:pt x="164" y="16"/>
                    </a:lnTo>
                    <a:lnTo>
                      <a:pt x="179" y="18"/>
                    </a:lnTo>
                    <a:lnTo>
                      <a:pt x="193" y="21"/>
                    </a:lnTo>
                    <a:lnTo>
                      <a:pt x="206" y="22"/>
                    </a:lnTo>
                    <a:lnTo>
                      <a:pt x="218" y="24"/>
                    </a:lnTo>
                    <a:lnTo>
                      <a:pt x="231" y="26"/>
                    </a:lnTo>
                    <a:lnTo>
                      <a:pt x="244" y="28"/>
                    </a:lnTo>
                    <a:lnTo>
                      <a:pt x="257" y="31"/>
                    </a:lnTo>
                    <a:lnTo>
                      <a:pt x="269" y="33"/>
                    </a:lnTo>
                    <a:lnTo>
                      <a:pt x="282" y="35"/>
                    </a:lnTo>
                    <a:lnTo>
                      <a:pt x="296" y="37"/>
                    </a:lnTo>
                    <a:lnTo>
                      <a:pt x="308" y="39"/>
                    </a:lnTo>
                    <a:lnTo>
                      <a:pt x="321" y="42"/>
                    </a:lnTo>
                    <a:lnTo>
                      <a:pt x="333" y="44"/>
                    </a:lnTo>
                    <a:lnTo>
                      <a:pt x="346" y="46"/>
                    </a:lnTo>
                    <a:lnTo>
                      <a:pt x="359" y="48"/>
                    </a:lnTo>
                    <a:lnTo>
                      <a:pt x="371" y="50"/>
                    </a:lnTo>
                    <a:lnTo>
                      <a:pt x="384" y="53"/>
                    </a:lnTo>
                    <a:lnTo>
                      <a:pt x="387" y="53"/>
                    </a:lnTo>
                    <a:lnTo>
                      <a:pt x="388" y="50"/>
                    </a:lnTo>
                    <a:lnTo>
                      <a:pt x="388" y="48"/>
                    </a:lnTo>
                    <a:lnTo>
                      <a:pt x="387" y="47"/>
                    </a:lnTo>
                    <a:lnTo>
                      <a:pt x="375" y="45"/>
                    </a:lnTo>
                    <a:lnTo>
                      <a:pt x="362" y="42"/>
                    </a:lnTo>
                    <a:lnTo>
                      <a:pt x="350" y="39"/>
                    </a:lnTo>
                    <a:lnTo>
                      <a:pt x="338" y="36"/>
                    </a:lnTo>
                    <a:lnTo>
                      <a:pt x="325" y="34"/>
                    </a:lnTo>
                    <a:lnTo>
                      <a:pt x="313" y="32"/>
                    </a:lnTo>
                    <a:lnTo>
                      <a:pt x="301" y="28"/>
                    </a:lnTo>
                    <a:lnTo>
                      <a:pt x="289" y="26"/>
                    </a:lnTo>
                    <a:lnTo>
                      <a:pt x="277" y="24"/>
                    </a:lnTo>
                    <a:lnTo>
                      <a:pt x="264" y="22"/>
                    </a:lnTo>
                    <a:lnTo>
                      <a:pt x="252" y="20"/>
                    </a:lnTo>
                    <a:lnTo>
                      <a:pt x="240" y="17"/>
                    </a:lnTo>
                    <a:lnTo>
                      <a:pt x="228" y="16"/>
                    </a:lnTo>
                    <a:lnTo>
                      <a:pt x="215" y="14"/>
                    </a:lnTo>
                    <a:lnTo>
                      <a:pt x="202" y="12"/>
                    </a:lnTo>
                    <a:lnTo>
                      <a:pt x="190" y="11"/>
                    </a:lnTo>
                    <a:lnTo>
                      <a:pt x="183" y="10"/>
                    </a:lnTo>
                    <a:lnTo>
                      <a:pt x="173" y="9"/>
                    </a:lnTo>
                    <a:lnTo>
                      <a:pt x="160" y="9"/>
                    </a:lnTo>
                    <a:lnTo>
                      <a:pt x="147" y="7"/>
                    </a:lnTo>
                    <a:lnTo>
                      <a:pt x="131" y="6"/>
                    </a:lnTo>
                    <a:lnTo>
                      <a:pt x="115" y="5"/>
                    </a:lnTo>
                    <a:lnTo>
                      <a:pt x="98" y="4"/>
                    </a:lnTo>
                    <a:lnTo>
                      <a:pt x="82" y="3"/>
                    </a:lnTo>
                    <a:lnTo>
                      <a:pt x="65" y="3"/>
                    </a:lnTo>
                    <a:lnTo>
                      <a:pt x="50" y="2"/>
                    </a:lnTo>
                    <a:lnTo>
                      <a:pt x="37" y="2"/>
                    </a:lnTo>
                    <a:lnTo>
                      <a:pt x="24" y="1"/>
                    </a:lnTo>
                    <a:lnTo>
                      <a:pt x="14" y="1"/>
                    </a:lnTo>
                    <a:lnTo>
                      <a:pt x="6" y="0"/>
                    </a:lnTo>
                    <a:lnTo>
                      <a:pt x="1" y="0"/>
                    </a:lnTo>
                    <a:lnTo>
                      <a:pt x="0" y="0"/>
                    </a:lnTo>
                    <a:lnTo>
                      <a:pt x="1" y="0"/>
                    </a:lnTo>
                    <a:lnTo>
                      <a:pt x="4" y="1"/>
                    </a:lnTo>
                    <a:lnTo>
                      <a:pt x="7" y="1"/>
                    </a:lnTo>
                    <a:lnTo>
                      <a:pt x="13" y="2"/>
                    </a:lnTo>
                    <a:lnTo>
                      <a:pt x="18" y="3"/>
                    </a:lnTo>
                    <a:lnTo>
                      <a:pt x="25" y="3"/>
                    </a:lnTo>
                    <a:lnTo>
                      <a:pt x="30" y="4"/>
                    </a:lnTo>
                    <a:lnTo>
                      <a:pt x="35" y="4"/>
                    </a:lnTo>
                    <a:close/>
                  </a:path>
                </a:pathLst>
              </a:custGeom>
              <a:solidFill>
                <a:srgbClr val="140000"/>
              </a:solidFill>
              <a:ln w="9525">
                <a:noFill/>
                <a:round/>
                <a:headEnd/>
                <a:tailEnd/>
              </a:ln>
            </p:spPr>
            <p:txBody>
              <a:bodyPr/>
              <a:lstStyle/>
              <a:p>
                <a:endParaRPr lang="zh-CN" altLang="en-US"/>
              </a:p>
            </p:txBody>
          </p:sp>
          <p:sp>
            <p:nvSpPr>
              <p:cNvPr id="55411" name="Freeform 77"/>
              <p:cNvSpPr>
                <a:spLocks/>
              </p:cNvSpPr>
              <p:nvPr/>
            </p:nvSpPr>
            <p:spPr bwMode="auto">
              <a:xfrm>
                <a:off x="940" y="2167"/>
                <a:ext cx="29" cy="136"/>
              </a:xfrm>
              <a:custGeom>
                <a:avLst/>
                <a:gdLst>
                  <a:gd name="T0" fmla="*/ 1 w 145"/>
                  <a:gd name="T1" fmla="*/ 0 h 681"/>
                  <a:gd name="T2" fmla="*/ 1 w 145"/>
                  <a:gd name="T3" fmla="*/ 0 h 681"/>
                  <a:gd name="T4" fmla="*/ 1 w 145"/>
                  <a:gd name="T5" fmla="*/ 0 h 681"/>
                  <a:gd name="T6" fmla="*/ 1 w 145"/>
                  <a:gd name="T7" fmla="*/ 0 h 681"/>
                  <a:gd name="T8" fmla="*/ 1 w 145"/>
                  <a:gd name="T9" fmla="*/ 1 h 681"/>
                  <a:gd name="T10" fmla="*/ 1 w 145"/>
                  <a:gd name="T11" fmla="*/ 1 h 681"/>
                  <a:gd name="T12" fmla="*/ 1 w 145"/>
                  <a:gd name="T13" fmla="*/ 1 h 681"/>
                  <a:gd name="T14" fmla="*/ 1 w 145"/>
                  <a:gd name="T15" fmla="*/ 1 h 681"/>
                  <a:gd name="T16" fmla="*/ 1 w 145"/>
                  <a:gd name="T17" fmla="*/ 1 h 681"/>
                  <a:gd name="T18" fmla="*/ 1 w 145"/>
                  <a:gd name="T19" fmla="*/ 1 h 681"/>
                  <a:gd name="T20" fmla="*/ 1 w 145"/>
                  <a:gd name="T21" fmla="*/ 2 h 681"/>
                  <a:gd name="T22" fmla="*/ 1 w 145"/>
                  <a:gd name="T23" fmla="*/ 2 h 681"/>
                  <a:gd name="T24" fmla="*/ 1 w 145"/>
                  <a:gd name="T25" fmla="*/ 2 h 681"/>
                  <a:gd name="T26" fmla="*/ 1 w 145"/>
                  <a:gd name="T27" fmla="*/ 2 h 681"/>
                  <a:gd name="T28" fmla="*/ 0 w 145"/>
                  <a:gd name="T29" fmla="*/ 2 h 681"/>
                  <a:gd name="T30" fmla="*/ 0 w 145"/>
                  <a:gd name="T31" fmla="*/ 2 h 681"/>
                  <a:gd name="T32" fmla="*/ 0 w 145"/>
                  <a:gd name="T33" fmla="*/ 3 h 681"/>
                  <a:gd name="T34" fmla="*/ 0 w 145"/>
                  <a:gd name="T35" fmla="*/ 3 h 681"/>
                  <a:gd name="T36" fmla="*/ 0 w 145"/>
                  <a:gd name="T37" fmla="*/ 3 h 681"/>
                  <a:gd name="T38" fmla="*/ 0 w 145"/>
                  <a:gd name="T39" fmla="*/ 3 h 681"/>
                  <a:gd name="T40" fmla="*/ 0 w 145"/>
                  <a:gd name="T41" fmla="*/ 3 h 681"/>
                  <a:gd name="T42" fmla="*/ 0 w 145"/>
                  <a:gd name="T43" fmla="*/ 3 h 681"/>
                  <a:gd name="T44" fmla="*/ 0 w 145"/>
                  <a:gd name="T45" fmla="*/ 4 h 681"/>
                  <a:gd name="T46" fmla="*/ 0 w 145"/>
                  <a:gd name="T47" fmla="*/ 4 h 681"/>
                  <a:gd name="T48" fmla="*/ 0 w 145"/>
                  <a:gd name="T49" fmla="*/ 4 h 681"/>
                  <a:gd name="T50" fmla="*/ 0 w 145"/>
                  <a:gd name="T51" fmla="*/ 4 h 681"/>
                  <a:gd name="T52" fmla="*/ 0 w 145"/>
                  <a:gd name="T53" fmla="*/ 5 h 681"/>
                  <a:gd name="T54" fmla="*/ 0 w 145"/>
                  <a:gd name="T55" fmla="*/ 5 h 681"/>
                  <a:gd name="T56" fmla="*/ 0 w 145"/>
                  <a:gd name="T57" fmla="*/ 5 h 681"/>
                  <a:gd name="T58" fmla="*/ 0 w 145"/>
                  <a:gd name="T59" fmla="*/ 5 h 681"/>
                  <a:gd name="T60" fmla="*/ 0 w 145"/>
                  <a:gd name="T61" fmla="*/ 5 h 681"/>
                  <a:gd name="T62" fmla="*/ 0 w 145"/>
                  <a:gd name="T63" fmla="*/ 5 h 681"/>
                  <a:gd name="T64" fmla="*/ 0 w 145"/>
                  <a:gd name="T65" fmla="*/ 5 h 681"/>
                  <a:gd name="T66" fmla="*/ 0 w 145"/>
                  <a:gd name="T67" fmla="*/ 5 h 681"/>
                  <a:gd name="T68" fmla="*/ 0 w 145"/>
                  <a:gd name="T69" fmla="*/ 5 h 681"/>
                  <a:gd name="T70" fmla="*/ 0 w 145"/>
                  <a:gd name="T71" fmla="*/ 4 h 681"/>
                  <a:gd name="T72" fmla="*/ 0 w 145"/>
                  <a:gd name="T73" fmla="*/ 4 h 681"/>
                  <a:gd name="T74" fmla="*/ 0 w 145"/>
                  <a:gd name="T75" fmla="*/ 4 h 681"/>
                  <a:gd name="T76" fmla="*/ 0 w 145"/>
                  <a:gd name="T77" fmla="*/ 4 h 681"/>
                  <a:gd name="T78" fmla="*/ 0 w 145"/>
                  <a:gd name="T79" fmla="*/ 3 h 681"/>
                  <a:gd name="T80" fmla="*/ 0 w 145"/>
                  <a:gd name="T81" fmla="*/ 3 h 681"/>
                  <a:gd name="T82" fmla="*/ 0 w 145"/>
                  <a:gd name="T83" fmla="*/ 3 h 681"/>
                  <a:gd name="T84" fmla="*/ 0 w 145"/>
                  <a:gd name="T85" fmla="*/ 3 h 681"/>
                  <a:gd name="T86" fmla="*/ 0 w 145"/>
                  <a:gd name="T87" fmla="*/ 3 h 681"/>
                  <a:gd name="T88" fmla="*/ 0 w 145"/>
                  <a:gd name="T89" fmla="*/ 3 h 681"/>
                  <a:gd name="T90" fmla="*/ 1 w 145"/>
                  <a:gd name="T91" fmla="*/ 2 h 681"/>
                  <a:gd name="T92" fmla="*/ 1 w 145"/>
                  <a:gd name="T93" fmla="*/ 2 h 681"/>
                  <a:gd name="T94" fmla="*/ 1 w 145"/>
                  <a:gd name="T95" fmla="*/ 2 h 681"/>
                  <a:gd name="T96" fmla="*/ 1 w 145"/>
                  <a:gd name="T97" fmla="*/ 1 h 681"/>
                  <a:gd name="T98" fmla="*/ 1 w 145"/>
                  <a:gd name="T99" fmla="*/ 1 h 681"/>
                  <a:gd name="T100" fmla="*/ 1 w 145"/>
                  <a:gd name="T101" fmla="*/ 1 h 681"/>
                  <a:gd name="T102" fmla="*/ 1 w 145"/>
                  <a:gd name="T103" fmla="*/ 0 h 681"/>
                  <a:gd name="T104" fmla="*/ 1 w 145"/>
                  <a:gd name="T105" fmla="*/ 0 h 681"/>
                  <a:gd name="T106" fmla="*/ 1 w 145"/>
                  <a:gd name="T107" fmla="*/ 0 h 681"/>
                  <a:gd name="T108" fmla="*/ 1 w 145"/>
                  <a:gd name="T109" fmla="*/ 0 h 681"/>
                  <a:gd name="T110" fmla="*/ 1 w 145"/>
                  <a:gd name="T111" fmla="*/ 0 h 681"/>
                  <a:gd name="T112" fmla="*/ 1 w 145"/>
                  <a:gd name="T113" fmla="*/ 0 h 681"/>
                  <a:gd name="T114" fmla="*/ 1 w 145"/>
                  <a:gd name="T115" fmla="*/ 0 h 681"/>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5"/>
                  <a:gd name="T175" fmla="*/ 0 h 681"/>
                  <a:gd name="T176" fmla="*/ 145 w 145"/>
                  <a:gd name="T177" fmla="*/ 681 h 681"/>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5" h="681">
                    <a:moveTo>
                      <a:pt x="144" y="0"/>
                    </a:moveTo>
                    <a:lnTo>
                      <a:pt x="135" y="17"/>
                    </a:lnTo>
                    <a:lnTo>
                      <a:pt x="127" y="36"/>
                    </a:lnTo>
                    <a:lnTo>
                      <a:pt x="119" y="53"/>
                    </a:lnTo>
                    <a:lnTo>
                      <a:pt x="113" y="72"/>
                    </a:lnTo>
                    <a:lnTo>
                      <a:pt x="107" y="91"/>
                    </a:lnTo>
                    <a:lnTo>
                      <a:pt x="102" y="110"/>
                    </a:lnTo>
                    <a:lnTo>
                      <a:pt x="96" y="129"/>
                    </a:lnTo>
                    <a:lnTo>
                      <a:pt x="92" y="148"/>
                    </a:lnTo>
                    <a:lnTo>
                      <a:pt x="87" y="170"/>
                    </a:lnTo>
                    <a:lnTo>
                      <a:pt x="81" y="192"/>
                    </a:lnTo>
                    <a:lnTo>
                      <a:pt x="76" y="214"/>
                    </a:lnTo>
                    <a:lnTo>
                      <a:pt x="69" y="235"/>
                    </a:lnTo>
                    <a:lnTo>
                      <a:pt x="64" y="256"/>
                    </a:lnTo>
                    <a:lnTo>
                      <a:pt x="58" y="278"/>
                    </a:lnTo>
                    <a:lnTo>
                      <a:pt x="53" y="299"/>
                    </a:lnTo>
                    <a:lnTo>
                      <a:pt x="46" y="321"/>
                    </a:lnTo>
                    <a:lnTo>
                      <a:pt x="39" y="342"/>
                    </a:lnTo>
                    <a:lnTo>
                      <a:pt x="34" y="363"/>
                    </a:lnTo>
                    <a:lnTo>
                      <a:pt x="28" y="384"/>
                    </a:lnTo>
                    <a:lnTo>
                      <a:pt x="23" y="405"/>
                    </a:lnTo>
                    <a:lnTo>
                      <a:pt x="18" y="426"/>
                    </a:lnTo>
                    <a:lnTo>
                      <a:pt x="13" y="446"/>
                    </a:lnTo>
                    <a:lnTo>
                      <a:pt x="9" y="468"/>
                    </a:lnTo>
                    <a:lnTo>
                      <a:pt x="5" y="489"/>
                    </a:lnTo>
                    <a:lnTo>
                      <a:pt x="1" y="536"/>
                    </a:lnTo>
                    <a:lnTo>
                      <a:pt x="0" y="584"/>
                    </a:lnTo>
                    <a:lnTo>
                      <a:pt x="1" y="631"/>
                    </a:lnTo>
                    <a:lnTo>
                      <a:pt x="4" y="678"/>
                    </a:lnTo>
                    <a:lnTo>
                      <a:pt x="7" y="681"/>
                    </a:lnTo>
                    <a:lnTo>
                      <a:pt x="10" y="681"/>
                    </a:lnTo>
                    <a:lnTo>
                      <a:pt x="13" y="679"/>
                    </a:lnTo>
                    <a:lnTo>
                      <a:pt x="14" y="676"/>
                    </a:lnTo>
                    <a:lnTo>
                      <a:pt x="13" y="632"/>
                    </a:lnTo>
                    <a:lnTo>
                      <a:pt x="14" y="589"/>
                    </a:lnTo>
                    <a:lnTo>
                      <a:pt x="16" y="546"/>
                    </a:lnTo>
                    <a:lnTo>
                      <a:pt x="21" y="502"/>
                    </a:lnTo>
                    <a:lnTo>
                      <a:pt x="24" y="479"/>
                    </a:lnTo>
                    <a:lnTo>
                      <a:pt x="27" y="456"/>
                    </a:lnTo>
                    <a:lnTo>
                      <a:pt x="32" y="434"/>
                    </a:lnTo>
                    <a:lnTo>
                      <a:pt x="36" y="411"/>
                    </a:lnTo>
                    <a:lnTo>
                      <a:pt x="42" y="389"/>
                    </a:lnTo>
                    <a:lnTo>
                      <a:pt x="47" y="367"/>
                    </a:lnTo>
                    <a:lnTo>
                      <a:pt x="53" y="344"/>
                    </a:lnTo>
                    <a:lnTo>
                      <a:pt x="58" y="322"/>
                    </a:lnTo>
                    <a:lnTo>
                      <a:pt x="65" y="296"/>
                    </a:lnTo>
                    <a:lnTo>
                      <a:pt x="73" y="256"/>
                    </a:lnTo>
                    <a:lnTo>
                      <a:pt x="84" y="210"/>
                    </a:lnTo>
                    <a:lnTo>
                      <a:pt x="96" y="161"/>
                    </a:lnTo>
                    <a:lnTo>
                      <a:pt x="108" y="110"/>
                    </a:lnTo>
                    <a:lnTo>
                      <a:pt x="122" y="64"/>
                    </a:lnTo>
                    <a:lnTo>
                      <a:pt x="134" y="26"/>
                    </a:lnTo>
                    <a:lnTo>
                      <a:pt x="145" y="0"/>
                    </a:lnTo>
                    <a:lnTo>
                      <a:pt x="144" y="0"/>
                    </a:lnTo>
                    <a:close/>
                  </a:path>
                </a:pathLst>
              </a:custGeom>
              <a:solidFill>
                <a:srgbClr val="140000"/>
              </a:solidFill>
              <a:ln w="9525">
                <a:noFill/>
                <a:round/>
                <a:headEnd/>
                <a:tailEnd/>
              </a:ln>
            </p:spPr>
            <p:txBody>
              <a:bodyPr/>
              <a:lstStyle/>
              <a:p>
                <a:endParaRPr lang="zh-CN" altLang="en-US"/>
              </a:p>
            </p:txBody>
          </p:sp>
          <p:sp>
            <p:nvSpPr>
              <p:cNvPr id="55412" name="Freeform 78"/>
              <p:cNvSpPr>
                <a:spLocks/>
              </p:cNvSpPr>
              <p:nvPr/>
            </p:nvSpPr>
            <p:spPr bwMode="auto">
              <a:xfrm>
                <a:off x="966" y="2166"/>
                <a:ext cx="54" cy="28"/>
              </a:xfrm>
              <a:custGeom>
                <a:avLst/>
                <a:gdLst>
                  <a:gd name="T0" fmla="*/ 2 w 267"/>
                  <a:gd name="T1" fmla="*/ 1 h 141"/>
                  <a:gd name="T2" fmla="*/ 2 w 267"/>
                  <a:gd name="T3" fmla="*/ 1 h 141"/>
                  <a:gd name="T4" fmla="*/ 2 w 267"/>
                  <a:gd name="T5" fmla="*/ 1 h 141"/>
                  <a:gd name="T6" fmla="*/ 2 w 267"/>
                  <a:gd name="T7" fmla="*/ 1 h 141"/>
                  <a:gd name="T8" fmla="*/ 2 w 267"/>
                  <a:gd name="T9" fmla="*/ 1 h 141"/>
                  <a:gd name="T10" fmla="*/ 2 w 267"/>
                  <a:gd name="T11" fmla="*/ 1 h 141"/>
                  <a:gd name="T12" fmla="*/ 2 w 267"/>
                  <a:gd name="T13" fmla="*/ 1 h 141"/>
                  <a:gd name="T14" fmla="*/ 2 w 267"/>
                  <a:gd name="T15" fmla="*/ 1 h 141"/>
                  <a:gd name="T16" fmla="*/ 2 w 267"/>
                  <a:gd name="T17" fmla="*/ 1 h 141"/>
                  <a:gd name="T18" fmla="*/ 1 w 267"/>
                  <a:gd name="T19" fmla="*/ 1 h 141"/>
                  <a:gd name="T20" fmla="*/ 1 w 267"/>
                  <a:gd name="T21" fmla="*/ 1 h 141"/>
                  <a:gd name="T22" fmla="*/ 1 w 267"/>
                  <a:gd name="T23" fmla="*/ 1 h 141"/>
                  <a:gd name="T24" fmla="*/ 1 w 267"/>
                  <a:gd name="T25" fmla="*/ 1 h 141"/>
                  <a:gd name="T26" fmla="*/ 1 w 267"/>
                  <a:gd name="T27" fmla="*/ 0 h 141"/>
                  <a:gd name="T28" fmla="*/ 1 w 267"/>
                  <a:gd name="T29" fmla="*/ 0 h 141"/>
                  <a:gd name="T30" fmla="*/ 1 w 267"/>
                  <a:gd name="T31" fmla="*/ 0 h 141"/>
                  <a:gd name="T32" fmla="*/ 0 w 267"/>
                  <a:gd name="T33" fmla="*/ 0 h 141"/>
                  <a:gd name="T34" fmla="*/ 0 w 267"/>
                  <a:gd name="T35" fmla="*/ 0 h 141"/>
                  <a:gd name="T36" fmla="*/ 0 w 267"/>
                  <a:gd name="T37" fmla="*/ 0 h 141"/>
                  <a:gd name="T38" fmla="*/ 0 w 267"/>
                  <a:gd name="T39" fmla="*/ 0 h 141"/>
                  <a:gd name="T40" fmla="*/ 0 w 267"/>
                  <a:gd name="T41" fmla="*/ 0 h 141"/>
                  <a:gd name="T42" fmla="*/ 0 w 267"/>
                  <a:gd name="T43" fmla="*/ 0 h 141"/>
                  <a:gd name="T44" fmla="*/ 0 w 267"/>
                  <a:gd name="T45" fmla="*/ 0 h 141"/>
                  <a:gd name="T46" fmla="*/ 0 w 267"/>
                  <a:gd name="T47" fmla="*/ 0 h 141"/>
                  <a:gd name="T48" fmla="*/ 0 w 267"/>
                  <a:gd name="T49" fmla="*/ 0 h 141"/>
                  <a:gd name="T50" fmla="*/ 0 w 267"/>
                  <a:gd name="T51" fmla="*/ 0 h 141"/>
                  <a:gd name="T52" fmla="*/ 1 w 267"/>
                  <a:gd name="T53" fmla="*/ 0 h 141"/>
                  <a:gd name="T54" fmla="*/ 1 w 267"/>
                  <a:gd name="T55" fmla="*/ 0 h 141"/>
                  <a:gd name="T56" fmla="*/ 1 w 267"/>
                  <a:gd name="T57" fmla="*/ 0 h 141"/>
                  <a:gd name="T58" fmla="*/ 1 w 267"/>
                  <a:gd name="T59" fmla="*/ 1 h 141"/>
                  <a:gd name="T60" fmla="*/ 1 w 267"/>
                  <a:gd name="T61" fmla="*/ 1 h 141"/>
                  <a:gd name="T62" fmla="*/ 1 w 267"/>
                  <a:gd name="T63" fmla="*/ 1 h 141"/>
                  <a:gd name="T64" fmla="*/ 2 w 267"/>
                  <a:gd name="T65" fmla="*/ 1 h 141"/>
                  <a:gd name="T66" fmla="*/ 2 w 267"/>
                  <a:gd name="T67" fmla="*/ 1 h 141"/>
                  <a:gd name="T68" fmla="*/ 2 w 267"/>
                  <a:gd name="T69" fmla="*/ 1 h 141"/>
                  <a:gd name="T70" fmla="*/ 2 w 267"/>
                  <a:gd name="T71" fmla="*/ 1 h 141"/>
                  <a:gd name="T72" fmla="*/ 2 w 267"/>
                  <a:gd name="T73" fmla="*/ 1 h 14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7"/>
                  <a:gd name="T112" fmla="*/ 0 h 141"/>
                  <a:gd name="T113" fmla="*/ 267 w 267"/>
                  <a:gd name="T114" fmla="*/ 141 h 14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7" h="141">
                    <a:moveTo>
                      <a:pt x="264" y="141"/>
                    </a:moveTo>
                    <a:lnTo>
                      <a:pt x="265" y="141"/>
                    </a:lnTo>
                    <a:lnTo>
                      <a:pt x="267" y="140"/>
                    </a:lnTo>
                    <a:lnTo>
                      <a:pt x="267" y="138"/>
                    </a:lnTo>
                    <a:lnTo>
                      <a:pt x="266" y="136"/>
                    </a:lnTo>
                    <a:lnTo>
                      <a:pt x="248" y="127"/>
                    </a:lnTo>
                    <a:lnTo>
                      <a:pt x="231" y="118"/>
                    </a:lnTo>
                    <a:lnTo>
                      <a:pt x="213" y="108"/>
                    </a:lnTo>
                    <a:lnTo>
                      <a:pt x="196" y="99"/>
                    </a:lnTo>
                    <a:lnTo>
                      <a:pt x="178" y="90"/>
                    </a:lnTo>
                    <a:lnTo>
                      <a:pt x="160" y="82"/>
                    </a:lnTo>
                    <a:lnTo>
                      <a:pt x="142" y="72"/>
                    </a:lnTo>
                    <a:lnTo>
                      <a:pt x="124" y="63"/>
                    </a:lnTo>
                    <a:lnTo>
                      <a:pt x="111" y="56"/>
                    </a:lnTo>
                    <a:lnTo>
                      <a:pt x="94" y="47"/>
                    </a:lnTo>
                    <a:lnTo>
                      <a:pt x="73" y="38"/>
                    </a:lnTo>
                    <a:lnTo>
                      <a:pt x="52" y="27"/>
                    </a:lnTo>
                    <a:lnTo>
                      <a:pt x="31" y="17"/>
                    </a:lnTo>
                    <a:lnTo>
                      <a:pt x="15" y="8"/>
                    </a:lnTo>
                    <a:lnTo>
                      <a:pt x="4" y="2"/>
                    </a:lnTo>
                    <a:lnTo>
                      <a:pt x="0" y="0"/>
                    </a:lnTo>
                    <a:lnTo>
                      <a:pt x="2" y="1"/>
                    </a:lnTo>
                    <a:lnTo>
                      <a:pt x="9" y="6"/>
                    </a:lnTo>
                    <a:lnTo>
                      <a:pt x="19" y="11"/>
                    </a:lnTo>
                    <a:lnTo>
                      <a:pt x="33" y="19"/>
                    </a:lnTo>
                    <a:lnTo>
                      <a:pt x="51" y="29"/>
                    </a:lnTo>
                    <a:lnTo>
                      <a:pt x="71" y="39"/>
                    </a:lnTo>
                    <a:lnTo>
                      <a:pt x="92" y="51"/>
                    </a:lnTo>
                    <a:lnTo>
                      <a:pt x="113" y="62"/>
                    </a:lnTo>
                    <a:lnTo>
                      <a:pt x="136" y="75"/>
                    </a:lnTo>
                    <a:lnTo>
                      <a:pt x="158" y="87"/>
                    </a:lnTo>
                    <a:lnTo>
                      <a:pt x="181" y="98"/>
                    </a:lnTo>
                    <a:lnTo>
                      <a:pt x="202" y="110"/>
                    </a:lnTo>
                    <a:lnTo>
                      <a:pt x="221" y="120"/>
                    </a:lnTo>
                    <a:lnTo>
                      <a:pt x="238" y="129"/>
                    </a:lnTo>
                    <a:lnTo>
                      <a:pt x="253" y="135"/>
                    </a:lnTo>
                    <a:lnTo>
                      <a:pt x="264" y="141"/>
                    </a:lnTo>
                    <a:close/>
                  </a:path>
                </a:pathLst>
              </a:custGeom>
              <a:solidFill>
                <a:srgbClr val="140000"/>
              </a:solidFill>
              <a:ln w="9525">
                <a:noFill/>
                <a:round/>
                <a:headEnd/>
                <a:tailEnd/>
              </a:ln>
            </p:spPr>
            <p:txBody>
              <a:bodyPr/>
              <a:lstStyle/>
              <a:p>
                <a:endParaRPr lang="zh-CN" altLang="en-US"/>
              </a:p>
            </p:txBody>
          </p:sp>
          <p:sp>
            <p:nvSpPr>
              <p:cNvPr id="55413" name="Freeform 79"/>
              <p:cNvSpPr>
                <a:spLocks/>
              </p:cNvSpPr>
              <p:nvPr/>
            </p:nvSpPr>
            <p:spPr bwMode="auto">
              <a:xfrm>
                <a:off x="964" y="2154"/>
                <a:ext cx="52" cy="11"/>
              </a:xfrm>
              <a:custGeom>
                <a:avLst/>
                <a:gdLst>
                  <a:gd name="T0" fmla="*/ 0 w 258"/>
                  <a:gd name="T1" fmla="*/ 0 h 53"/>
                  <a:gd name="T2" fmla="*/ 0 w 258"/>
                  <a:gd name="T3" fmla="*/ 0 h 53"/>
                  <a:gd name="T4" fmla="*/ 0 w 258"/>
                  <a:gd name="T5" fmla="*/ 0 h 53"/>
                  <a:gd name="T6" fmla="*/ 0 w 258"/>
                  <a:gd name="T7" fmla="*/ 0 h 53"/>
                  <a:gd name="T8" fmla="*/ 0 w 258"/>
                  <a:gd name="T9" fmla="*/ 0 h 53"/>
                  <a:gd name="T10" fmla="*/ 1 w 258"/>
                  <a:gd name="T11" fmla="*/ 0 h 53"/>
                  <a:gd name="T12" fmla="*/ 1 w 258"/>
                  <a:gd name="T13" fmla="*/ 0 h 53"/>
                  <a:gd name="T14" fmla="*/ 1 w 258"/>
                  <a:gd name="T15" fmla="*/ 0 h 53"/>
                  <a:gd name="T16" fmla="*/ 1 w 258"/>
                  <a:gd name="T17" fmla="*/ 0 h 53"/>
                  <a:gd name="T18" fmla="*/ 1 w 258"/>
                  <a:gd name="T19" fmla="*/ 0 h 53"/>
                  <a:gd name="T20" fmla="*/ 1 w 258"/>
                  <a:gd name="T21" fmla="*/ 0 h 53"/>
                  <a:gd name="T22" fmla="*/ 2 w 258"/>
                  <a:gd name="T23" fmla="*/ 0 h 53"/>
                  <a:gd name="T24" fmla="*/ 2 w 258"/>
                  <a:gd name="T25" fmla="*/ 0 h 53"/>
                  <a:gd name="T26" fmla="*/ 2 w 258"/>
                  <a:gd name="T27" fmla="*/ 0 h 53"/>
                  <a:gd name="T28" fmla="*/ 2 w 258"/>
                  <a:gd name="T29" fmla="*/ 0 h 53"/>
                  <a:gd name="T30" fmla="*/ 2 w 258"/>
                  <a:gd name="T31" fmla="*/ 0 h 53"/>
                  <a:gd name="T32" fmla="*/ 2 w 258"/>
                  <a:gd name="T33" fmla="*/ 0 h 53"/>
                  <a:gd name="T34" fmla="*/ 2 w 258"/>
                  <a:gd name="T35" fmla="*/ 0 h 53"/>
                  <a:gd name="T36" fmla="*/ 2 w 258"/>
                  <a:gd name="T37" fmla="*/ 0 h 53"/>
                  <a:gd name="T38" fmla="*/ 2 w 258"/>
                  <a:gd name="T39" fmla="*/ 0 h 53"/>
                  <a:gd name="T40" fmla="*/ 2 w 258"/>
                  <a:gd name="T41" fmla="*/ 0 h 53"/>
                  <a:gd name="T42" fmla="*/ 1 w 258"/>
                  <a:gd name="T43" fmla="*/ 0 h 53"/>
                  <a:gd name="T44" fmla="*/ 1 w 258"/>
                  <a:gd name="T45" fmla="*/ 0 h 53"/>
                  <a:gd name="T46" fmla="*/ 1 w 258"/>
                  <a:gd name="T47" fmla="*/ 0 h 53"/>
                  <a:gd name="T48" fmla="*/ 1 w 258"/>
                  <a:gd name="T49" fmla="*/ 0 h 53"/>
                  <a:gd name="T50" fmla="*/ 1 w 258"/>
                  <a:gd name="T51" fmla="*/ 0 h 53"/>
                  <a:gd name="T52" fmla="*/ 1 w 258"/>
                  <a:gd name="T53" fmla="*/ 0 h 53"/>
                  <a:gd name="T54" fmla="*/ 1 w 258"/>
                  <a:gd name="T55" fmla="*/ 0 h 53"/>
                  <a:gd name="T56" fmla="*/ 0 w 258"/>
                  <a:gd name="T57" fmla="*/ 0 h 53"/>
                  <a:gd name="T58" fmla="*/ 0 w 258"/>
                  <a:gd name="T59" fmla="*/ 0 h 53"/>
                  <a:gd name="T60" fmla="*/ 0 w 258"/>
                  <a:gd name="T61" fmla="*/ 0 h 53"/>
                  <a:gd name="T62" fmla="*/ 0 w 258"/>
                  <a:gd name="T63" fmla="*/ 0 h 53"/>
                  <a:gd name="T64" fmla="*/ 0 w 258"/>
                  <a:gd name="T65" fmla="*/ 0 h 53"/>
                  <a:gd name="T66" fmla="*/ 0 w 258"/>
                  <a:gd name="T67" fmla="*/ 0 h 53"/>
                  <a:gd name="T68" fmla="*/ 0 w 258"/>
                  <a:gd name="T69" fmla="*/ 0 h 53"/>
                  <a:gd name="T70" fmla="*/ 0 w 258"/>
                  <a:gd name="T71" fmla="*/ 0 h 53"/>
                  <a:gd name="T72" fmla="*/ 0 w 258"/>
                  <a:gd name="T73" fmla="*/ 0 h 53"/>
                  <a:gd name="T74" fmla="*/ 0 w 258"/>
                  <a:gd name="T75" fmla="*/ 0 h 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8"/>
                  <a:gd name="T115" fmla="*/ 0 h 53"/>
                  <a:gd name="T116" fmla="*/ 258 w 258"/>
                  <a:gd name="T117" fmla="*/ 53 h 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8" h="53">
                    <a:moveTo>
                      <a:pt x="1" y="53"/>
                    </a:moveTo>
                    <a:lnTo>
                      <a:pt x="6" y="52"/>
                    </a:lnTo>
                    <a:lnTo>
                      <a:pt x="16" y="51"/>
                    </a:lnTo>
                    <a:lnTo>
                      <a:pt x="29" y="48"/>
                    </a:lnTo>
                    <a:lnTo>
                      <a:pt x="47" y="44"/>
                    </a:lnTo>
                    <a:lnTo>
                      <a:pt x="66" y="41"/>
                    </a:lnTo>
                    <a:lnTo>
                      <a:pt x="88" y="36"/>
                    </a:lnTo>
                    <a:lnTo>
                      <a:pt x="111" y="31"/>
                    </a:lnTo>
                    <a:lnTo>
                      <a:pt x="136" y="27"/>
                    </a:lnTo>
                    <a:lnTo>
                      <a:pt x="159" y="22"/>
                    </a:lnTo>
                    <a:lnTo>
                      <a:pt x="182" y="17"/>
                    </a:lnTo>
                    <a:lnTo>
                      <a:pt x="202" y="12"/>
                    </a:lnTo>
                    <a:lnTo>
                      <a:pt x="221" y="8"/>
                    </a:lnTo>
                    <a:lnTo>
                      <a:pt x="236" y="5"/>
                    </a:lnTo>
                    <a:lnTo>
                      <a:pt x="248" y="2"/>
                    </a:lnTo>
                    <a:lnTo>
                      <a:pt x="256" y="1"/>
                    </a:lnTo>
                    <a:lnTo>
                      <a:pt x="258" y="0"/>
                    </a:lnTo>
                    <a:lnTo>
                      <a:pt x="242" y="2"/>
                    </a:lnTo>
                    <a:lnTo>
                      <a:pt x="225" y="6"/>
                    </a:lnTo>
                    <a:lnTo>
                      <a:pt x="209" y="8"/>
                    </a:lnTo>
                    <a:lnTo>
                      <a:pt x="194" y="10"/>
                    </a:lnTo>
                    <a:lnTo>
                      <a:pt x="177" y="12"/>
                    </a:lnTo>
                    <a:lnTo>
                      <a:pt x="161" y="16"/>
                    </a:lnTo>
                    <a:lnTo>
                      <a:pt x="145" y="18"/>
                    </a:lnTo>
                    <a:lnTo>
                      <a:pt x="129" y="21"/>
                    </a:lnTo>
                    <a:lnTo>
                      <a:pt x="116" y="23"/>
                    </a:lnTo>
                    <a:lnTo>
                      <a:pt x="97" y="28"/>
                    </a:lnTo>
                    <a:lnTo>
                      <a:pt x="73" y="33"/>
                    </a:lnTo>
                    <a:lnTo>
                      <a:pt x="49" y="38"/>
                    </a:lnTo>
                    <a:lnTo>
                      <a:pt x="26" y="43"/>
                    </a:lnTo>
                    <a:lnTo>
                      <a:pt x="8" y="47"/>
                    </a:lnTo>
                    <a:lnTo>
                      <a:pt x="0" y="51"/>
                    </a:lnTo>
                    <a:lnTo>
                      <a:pt x="1" y="52"/>
                    </a:lnTo>
                    <a:lnTo>
                      <a:pt x="1" y="53"/>
                    </a:lnTo>
                    <a:close/>
                  </a:path>
                </a:pathLst>
              </a:custGeom>
              <a:solidFill>
                <a:srgbClr val="140000"/>
              </a:solidFill>
              <a:ln w="9525">
                <a:noFill/>
                <a:round/>
                <a:headEnd/>
                <a:tailEnd/>
              </a:ln>
            </p:spPr>
            <p:txBody>
              <a:bodyPr/>
              <a:lstStyle/>
              <a:p>
                <a:endParaRPr lang="zh-CN" altLang="en-US"/>
              </a:p>
            </p:txBody>
          </p:sp>
          <p:sp>
            <p:nvSpPr>
              <p:cNvPr id="55414" name="Freeform 80"/>
              <p:cNvSpPr>
                <a:spLocks/>
              </p:cNvSpPr>
              <p:nvPr/>
            </p:nvSpPr>
            <p:spPr bwMode="auto">
              <a:xfrm>
                <a:off x="899" y="2140"/>
                <a:ext cx="106" cy="3"/>
              </a:xfrm>
              <a:custGeom>
                <a:avLst/>
                <a:gdLst>
                  <a:gd name="T0" fmla="*/ 1 w 530"/>
                  <a:gd name="T1" fmla="*/ 0 h 17"/>
                  <a:gd name="T2" fmla="*/ 1 w 530"/>
                  <a:gd name="T3" fmla="*/ 0 h 17"/>
                  <a:gd name="T4" fmla="*/ 1 w 530"/>
                  <a:gd name="T5" fmla="*/ 0 h 17"/>
                  <a:gd name="T6" fmla="*/ 1 w 530"/>
                  <a:gd name="T7" fmla="*/ 0 h 17"/>
                  <a:gd name="T8" fmla="*/ 2 w 530"/>
                  <a:gd name="T9" fmla="*/ 0 h 17"/>
                  <a:gd name="T10" fmla="*/ 2 w 530"/>
                  <a:gd name="T11" fmla="*/ 0 h 17"/>
                  <a:gd name="T12" fmla="*/ 2 w 530"/>
                  <a:gd name="T13" fmla="*/ 0 h 17"/>
                  <a:gd name="T14" fmla="*/ 2 w 530"/>
                  <a:gd name="T15" fmla="*/ 0 h 17"/>
                  <a:gd name="T16" fmla="*/ 2 w 530"/>
                  <a:gd name="T17" fmla="*/ 0 h 17"/>
                  <a:gd name="T18" fmla="*/ 3 w 530"/>
                  <a:gd name="T19" fmla="*/ 0 h 17"/>
                  <a:gd name="T20" fmla="*/ 3 w 530"/>
                  <a:gd name="T21" fmla="*/ 0 h 17"/>
                  <a:gd name="T22" fmla="*/ 3 w 530"/>
                  <a:gd name="T23" fmla="*/ 0 h 17"/>
                  <a:gd name="T24" fmla="*/ 3 w 530"/>
                  <a:gd name="T25" fmla="*/ 0 h 17"/>
                  <a:gd name="T26" fmla="*/ 4 w 530"/>
                  <a:gd name="T27" fmla="*/ 0 h 17"/>
                  <a:gd name="T28" fmla="*/ 4 w 530"/>
                  <a:gd name="T29" fmla="*/ 0 h 17"/>
                  <a:gd name="T30" fmla="*/ 4 w 530"/>
                  <a:gd name="T31" fmla="*/ 0 h 17"/>
                  <a:gd name="T32" fmla="*/ 4 w 530"/>
                  <a:gd name="T33" fmla="*/ 0 h 17"/>
                  <a:gd name="T34" fmla="*/ 4 w 530"/>
                  <a:gd name="T35" fmla="*/ 0 h 17"/>
                  <a:gd name="T36" fmla="*/ 4 w 530"/>
                  <a:gd name="T37" fmla="*/ 0 h 17"/>
                  <a:gd name="T38" fmla="*/ 4 w 530"/>
                  <a:gd name="T39" fmla="*/ 0 h 17"/>
                  <a:gd name="T40" fmla="*/ 4 w 530"/>
                  <a:gd name="T41" fmla="*/ 0 h 17"/>
                  <a:gd name="T42" fmla="*/ 4 w 530"/>
                  <a:gd name="T43" fmla="*/ 0 h 17"/>
                  <a:gd name="T44" fmla="*/ 4 w 530"/>
                  <a:gd name="T45" fmla="*/ 0 h 17"/>
                  <a:gd name="T46" fmla="*/ 4 w 530"/>
                  <a:gd name="T47" fmla="*/ 0 h 17"/>
                  <a:gd name="T48" fmla="*/ 3 w 530"/>
                  <a:gd name="T49" fmla="*/ 0 h 17"/>
                  <a:gd name="T50" fmla="*/ 3 w 530"/>
                  <a:gd name="T51" fmla="*/ 0 h 17"/>
                  <a:gd name="T52" fmla="*/ 3 w 530"/>
                  <a:gd name="T53" fmla="*/ 0 h 17"/>
                  <a:gd name="T54" fmla="*/ 3 w 530"/>
                  <a:gd name="T55" fmla="*/ 0 h 17"/>
                  <a:gd name="T56" fmla="*/ 3 w 530"/>
                  <a:gd name="T57" fmla="*/ 0 h 17"/>
                  <a:gd name="T58" fmla="*/ 2 w 530"/>
                  <a:gd name="T59" fmla="*/ 0 h 17"/>
                  <a:gd name="T60" fmla="*/ 2 w 530"/>
                  <a:gd name="T61" fmla="*/ 0 h 17"/>
                  <a:gd name="T62" fmla="*/ 2 w 530"/>
                  <a:gd name="T63" fmla="*/ 0 h 17"/>
                  <a:gd name="T64" fmla="*/ 2 w 530"/>
                  <a:gd name="T65" fmla="*/ 0 h 17"/>
                  <a:gd name="T66" fmla="*/ 1 w 530"/>
                  <a:gd name="T67" fmla="*/ 0 h 17"/>
                  <a:gd name="T68" fmla="*/ 1 w 530"/>
                  <a:gd name="T69" fmla="*/ 0 h 17"/>
                  <a:gd name="T70" fmla="*/ 1 w 530"/>
                  <a:gd name="T71" fmla="*/ 0 h 17"/>
                  <a:gd name="T72" fmla="*/ 1 w 530"/>
                  <a:gd name="T73" fmla="*/ 0 h 17"/>
                  <a:gd name="T74" fmla="*/ 1 w 530"/>
                  <a:gd name="T75" fmla="*/ 0 h 17"/>
                  <a:gd name="T76" fmla="*/ 1 w 530"/>
                  <a:gd name="T77" fmla="*/ 0 h 17"/>
                  <a:gd name="T78" fmla="*/ 1 w 530"/>
                  <a:gd name="T79" fmla="*/ 0 h 17"/>
                  <a:gd name="T80" fmla="*/ 0 w 530"/>
                  <a:gd name="T81" fmla="*/ 0 h 17"/>
                  <a:gd name="T82" fmla="*/ 0 w 530"/>
                  <a:gd name="T83" fmla="*/ 0 h 17"/>
                  <a:gd name="T84" fmla="*/ 0 w 530"/>
                  <a:gd name="T85" fmla="*/ 0 h 17"/>
                  <a:gd name="T86" fmla="*/ 0 w 530"/>
                  <a:gd name="T87" fmla="*/ 0 h 17"/>
                  <a:gd name="T88" fmla="*/ 0 w 530"/>
                  <a:gd name="T89" fmla="*/ 0 h 17"/>
                  <a:gd name="T90" fmla="*/ 0 w 530"/>
                  <a:gd name="T91" fmla="*/ 0 h 17"/>
                  <a:gd name="T92" fmla="*/ 0 w 530"/>
                  <a:gd name="T93" fmla="*/ 0 h 17"/>
                  <a:gd name="T94" fmla="*/ 0 w 530"/>
                  <a:gd name="T95" fmla="*/ 0 h 17"/>
                  <a:gd name="T96" fmla="*/ 0 w 530"/>
                  <a:gd name="T97" fmla="*/ 0 h 17"/>
                  <a:gd name="T98" fmla="*/ 1 w 530"/>
                  <a:gd name="T99" fmla="*/ 0 h 17"/>
                  <a:gd name="T100" fmla="*/ 1 w 530"/>
                  <a:gd name="T101" fmla="*/ 0 h 17"/>
                  <a:gd name="T102" fmla="*/ 1 w 530"/>
                  <a:gd name="T103" fmla="*/ 0 h 17"/>
                  <a:gd name="T104" fmla="*/ 1 w 530"/>
                  <a:gd name="T105" fmla="*/ 0 h 1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30"/>
                  <a:gd name="T160" fmla="*/ 0 h 17"/>
                  <a:gd name="T161" fmla="*/ 530 w 530"/>
                  <a:gd name="T162" fmla="*/ 17 h 1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30" h="17">
                    <a:moveTo>
                      <a:pt x="124" y="10"/>
                    </a:moveTo>
                    <a:lnTo>
                      <a:pt x="135" y="9"/>
                    </a:lnTo>
                    <a:lnTo>
                      <a:pt x="150" y="9"/>
                    </a:lnTo>
                    <a:lnTo>
                      <a:pt x="170" y="8"/>
                    </a:lnTo>
                    <a:lnTo>
                      <a:pt x="194" y="7"/>
                    </a:lnTo>
                    <a:lnTo>
                      <a:pt x="219" y="7"/>
                    </a:lnTo>
                    <a:lnTo>
                      <a:pt x="248" y="6"/>
                    </a:lnTo>
                    <a:lnTo>
                      <a:pt x="278" y="5"/>
                    </a:lnTo>
                    <a:lnTo>
                      <a:pt x="310" y="4"/>
                    </a:lnTo>
                    <a:lnTo>
                      <a:pt x="342" y="4"/>
                    </a:lnTo>
                    <a:lnTo>
                      <a:pt x="374" y="4"/>
                    </a:lnTo>
                    <a:lnTo>
                      <a:pt x="404" y="3"/>
                    </a:lnTo>
                    <a:lnTo>
                      <a:pt x="434" y="3"/>
                    </a:lnTo>
                    <a:lnTo>
                      <a:pt x="463" y="3"/>
                    </a:lnTo>
                    <a:lnTo>
                      <a:pt x="488" y="4"/>
                    </a:lnTo>
                    <a:lnTo>
                      <a:pt x="511" y="4"/>
                    </a:lnTo>
                    <a:lnTo>
                      <a:pt x="529" y="5"/>
                    </a:lnTo>
                    <a:lnTo>
                      <a:pt x="530" y="5"/>
                    </a:lnTo>
                    <a:lnTo>
                      <a:pt x="530" y="4"/>
                    </a:lnTo>
                    <a:lnTo>
                      <a:pt x="530" y="3"/>
                    </a:lnTo>
                    <a:lnTo>
                      <a:pt x="512" y="2"/>
                    </a:lnTo>
                    <a:lnTo>
                      <a:pt x="490" y="1"/>
                    </a:lnTo>
                    <a:lnTo>
                      <a:pt x="465" y="1"/>
                    </a:lnTo>
                    <a:lnTo>
                      <a:pt x="436" y="0"/>
                    </a:lnTo>
                    <a:lnTo>
                      <a:pt x="408" y="0"/>
                    </a:lnTo>
                    <a:lnTo>
                      <a:pt x="377" y="0"/>
                    </a:lnTo>
                    <a:lnTo>
                      <a:pt x="346" y="0"/>
                    </a:lnTo>
                    <a:lnTo>
                      <a:pt x="315" y="0"/>
                    </a:lnTo>
                    <a:lnTo>
                      <a:pt x="284" y="0"/>
                    </a:lnTo>
                    <a:lnTo>
                      <a:pt x="255" y="0"/>
                    </a:lnTo>
                    <a:lnTo>
                      <a:pt x="228" y="0"/>
                    </a:lnTo>
                    <a:lnTo>
                      <a:pt x="203" y="1"/>
                    </a:lnTo>
                    <a:lnTo>
                      <a:pt x="180" y="1"/>
                    </a:lnTo>
                    <a:lnTo>
                      <a:pt x="161" y="2"/>
                    </a:lnTo>
                    <a:lnTo>
                      <a:pt x="147" y="2"/>
                    </a:lnTo>
                    <a:lnTo>
                      <a:pt x="137" y="3"/>
                    </a:lnTo>
                    <a:lnTo>
                      <a:pt x="117" y="5"/>
                    </a:lnTo>
                    <a:lnTo>
                      <a:pt x="95" y="7"/>
                    </a:lnTo>
                    <a:lnTo>
                      <a:pt x="73" y="9"/>
                    </a:lnTo>
                    <a:lnTo>
                      <a:pt x="50" y="12"/>
                    </a:lnTo>
                    <a:lnTo>
                      <a:pt x="31" y="14"/>
                    </a:lnTo>
                    <a:lnTo>
                      <a:pt x="14" y="16"/>
                    </a:lnTo>
                    <a:lnTo>
                      <a:pt x="4" y="17"/>
                    </a:lnTo>
                    <a:lnTo>
                      <a:pt x="0" y="17"/>
                    </a:lnTo>
                    <a:lnTo>
                      <a:pt x="3" y="17"/>
                    </a:lnTo>
                    <a:lnTo>
                      <a:pt x="13" y="16"/>
                    </a:lnTo>
                    <a:lnTo>
                      <a:pt x="29" y="16"/>
                    </a:lnTo>
                    <a:lnTo>
                      <a:pt x="46" y="15"/>
                    </a:lnTo>
                    <a:lnTo>
                      <a:pt x="67" y="14"/>
                    </a:lnTo>
                    <a:lnTo>
                      <a:pt x="87" y="13"/>
                    </a:lnTo>
                    <a:lnTo>
                      <a:pt x="106" y="12"/>
                    </a:lnTo>
                    <a:lnTo>
                      <a:pt x="124" y="10"/>
                    </a:lnTo>
                    <a:close/>
                  </a:path>
                </a:pathLst>
              </a:custGeom>
              <a:solidFill>
                <a:srgbClr val="140000"/>
              </a:solidFill>
              <a:ln w="9525">
                <a:noFill/>
                <a:round/>
                <a:headEnd/>
                <a:tailEnd/>
              </a:ln>
            </p:spPr>
            <p:txBody>
              <a:bodyPr/>
              <a:lstStyle/>
              <a:p>
                <a:endParaRPr lang="zh-CN" altLang="en-US"/>
              </a:p>
            </p:txBody>
          </p:sp>
          <p:sp>
            <p:nvSpPr>
              <p:cNvPr id="55415" name="Freeform 81"/>
              <p:cNvSpPr>
                <a:spLocks/>
              </p:cNvSpPr>
              <p:nvPr/>
            </p:nvSpPr>
            <p:spPr bwMode="auto">
              <a:xfrm>
                <a:off x="949" y="2145"/>
                <a:ext cx="65" cy="8"/>
              </a:xfrm>
              <a:custGeom>
                <a:avLst/>
                <a:gdLst>
                  <a:gd name="T0" fmla="*/ 1 w 322"/>
                  <a:gd name="T1" fmla="*/ 0 h 41"/>
                  <a:gd name="T2" fmla="*/ 1 w 322"/>
                  <a:gd name="T3" fmla="*/ 0 h 41"/>
                  <a:gd name="T4" fmla="*/ 1 w 322"/>
                  <a:gd name="T5" fmla="*/ 0 h 41"/>
                  <a:gd name="T6" fmla="*/ 1 w 322"/>
                  <a:gd name="T7" fmla="*/ 0 h 41"/>
                  <a:gd name="T8" fmla="*/ 2 w 322"/>
                  <a:gd name="T9" fmla="*/ 0 h 41"/>
                  <a:gd name="T10" fmla="*/ 2 w 322"/>
                  <a:gd name="T11" fmla="*/ 0 h 41"/>
                  <a:gd name="T12" fmla="*/ 2 w 322"/>
                  <a:gd name="T13" fmla="*/ 0 h 41"/>
                  <a:gd name="T14" fmla="*/ 2 w 322"/>
                  <a:gd name="T15" fmla="*/ 0 h 41"/>
                  <a:gd name="T16" fmla="*/ 2 w 322"/>
                  <a:gd name="T17" fmla="*/ 0 h 41"/>
                  <a:gd name="T18" fmla="*/ 2 w 322"/>
                  <a:gd name="T19" fmla="*/ 0 h 41"/>
                  <a:gd name="T20" fmla="*/ 2 w 322"/>
                  <a:gd name="T21" fmla="*/ 0 h 41"/>
                  <a:gd name="T22" fmla="*/ 2 w 322"/>
                  <a:gd name="T23" fmla="*/ 0 h 41"/>
                  <a:gd name="T24" fmla="*/ 2 w 322"/>
                  <a:gd name="T25" fmla="*/ 0 h 41"/>
                  <a:gd name="T26" fmla="*/ 2 w 322"/>
                  <a:gd name="T27" fmla="*/ 0 h 41"/>
                  <a:gd name="T28" fmla="*/ 2 w 322"/>
                  <a:gd name="T29" fmla="*/ 0 h 41"/>
                  <a:gd name="T30" fmla="*/ 3 w 322"/>
                  <a:gd name="T31" fmla="*/ 0 h 41"/>
                  <a:gd name="T32" fmla="*/ 3 w 322"/>
                  <a:gd name="T33" fmla="*/ 0 h 41"/>
                  <a:gd name="T34" fmla="*/ 3 w 322"/>
                  <a:gd name="T35" fmla="*/ 0 h 41"/>
                  <a:gd name="T36" fmla="*/ 3 w 322"/>
                  <a:gd name="T37" fmla="*/ 0 h 41"/>
                  <a:gd name="T38" fmla="*/ 3 w 322"/>
                  <a:gd name="T39" fmla="*/ 0 h 41"/>
                  <a:gd name="T40" fmla="*/ 3 w 322"/>
                  <a:gd name="T41" fmla="*/ 0 h 41"/>
                  <a:gd name="T42" fmla="*/ 3 w 322"/>
                  <a:gd name="T43" fmla="*/ 0 h 41"/>
                  <a:gd name="T44" fmla="*/ 2 w 322"/>
                  <a:gd name="T45" fmla="*/ 0 h 41"/>
                  <a:gd name="T46" fmla="*/ 2 w 322"/>
                  <a:gd name="T47" fmla="*/ 0 h 41"/>
                  <a:gd name="T48" fmla="*/ 2 w 322"/>
                  <a:gd name="T49" fmla="*/ 0 h 41"/>
                  <a:gd name="T50" fmla="*/ 2 w 322"/>
                  <a:gd name="T51" fmla="*/ 0 h 41"/>
                  <a:gd name="T52" fmla="*/ 2 w 322"/>
                  <a:gd name="T53" fmla="*/ 0 h 41"/>
                  <a:gd name="T54" fmla="*/ 2 w 322"/>
                  <a:gd name="T55" fmla="*/ 0 h 41"/>
                  <a:gd name="T56" fmla="*/ 2 w 322"/>
                  <a:gd name="T57" fmla="*/ 0 h 41"/>
                  <a:gd name="T58" fmla="*/ 2 w 322"/>
                  <a:gd name="T59" fmla="*/ 0 h 41"/>
                  <a:gd name="T60" fmla="*/ 2 w 322"/>
                  <a:gd name="T61" fmla="*/ 0 h 41"/>
                  <a:gd name="T62" fmla="*/ 2 w 322"/>
                  <a:gd name="T63" fmla="*/ 0 h 41"/>
                  <a:gd name="T64" fmla="*/ 2 w 322"/>
                  <a:gd name="T65" fmla="*/ 0 h 41"/>
                  <a:gd name="T66" fmla="*/ 1 w 322"/>
                  <a:gd name="T67" fmla="*/ 0 h 41"/>
                  <a:gd name="T68" fmla="*/ 1 w 322"/>
                  <a:gd name="T69" fmla="*/ 0 h 41"/>
                  <a:gd name="T70" fmla="*/ 1 w 322"/>
                  <a:gd name="T71" fmla="*/ 0 h 41"/>
                  <a:gd name="T72" fmla="*/ 1 w 322"/>
                  <a:gd name="T73" fmla="*/ 0 h 41"/>
                  <a:gd name="T74" fmla="*/ 1 w 322"/>
                  <a:gd name="T75" fmla="*/ 0 h 41"/>
                  <a:gd name="T76" fmla="*/ 1 w 322"/>
                  <a:gd name="T77" fmla="*/ 0 h 41"/>
                  <a:gd name="T78" fmla="*/ 1 w 322"/>
                  <a:gd name="T79" fmla="*/ 0 h 41"/>
                  <a:gd name="T80" fmla="*/ 1 w 322"/>
                  <a:gd name="T81" fmla="*/ 0 h 41"/>
                  <a:gd name="T82" fmla="*/ 0 w 322"/>
                  <a:gd name="T83" fmla="*/ 0 h 41"/>
                  <a:gd name="T84" fmla="*/ 0 w 322"/>
                  <a:gd name="T85" fmla="*/ 0 h 41"/>
                  <a:gd name="T86" fmla="*/ 0 w 322"/>
                  <a:gd name="T87" fmla="*/ 0 h 41"/>
                  <a:gd name="T88" fmla="*/ 0 w 322"/>
                  <a:gd name="T89" fmla="*/ 0 h 41"/>
                  <a:gd name="T90" fmla="*/ 0 w 322"/>
                  <a:gd name="T91" fmla="*/ 0 h 41"/>
                  <a:gd name="T92" fmla="*/ 0 w 322"/>
                  <a:gd name="T93" fmla="*/ 0 h 41"/>
                  <a:gd name="T94" fmla="*/ 0 w 322"/>
                  <a:gd name="T95" fmla="*/ 0 h 41"/>
                  <a:gd name="T96" fmla="*/ 0 w 322"/>
                  <a:gd name="T97" fmla="*/ 0 h 41"/>
                  <a:gd name="T98" fmla="*/ 1 w 322"/>
                  <a:gd name="T99" fmla="*/ 0 h 41"/>
                  <a:gd name="T100" fmla="*/ 1 w 322"/>
                  <a:gd name="T101" fmla="*/ 0 h 41"/>
                  <a:gd name="T102" fmla="*/ 1 w 322"/>
                  <a:gd name="T103" fmla="*/ 0 h 41"/>
                  <a:gd name="T104" fmla="*/ 1 w 322"/>
                  <a:gd name="T105" fmla="*/ 0 h 4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22"/>
                  <a:gd name="T160" fmla="*/ 0 h 41"/>
                  <a:gd name="T161" fmla="*/ 322 w 322"/>
                  <a:gd name="T162" fmla="*/ 41 h 4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22" h="41">
                    <a:moveTo>
                      <a:pt x="144" y="22"/>
                    </a:moveTo>
                    <a:lnTo>
                      <a:pt x="155" y="21"/>
                    </a:lnTo>
                    <a:lnTo>
                      <a:pt x="166" y="20"/>
                    </a:lnTo>
                    <a:lnTo>
                      <a:pt x="177" y="19"/>
                    </a:lnTo>
                    <a:lnTo>
                      <a:pt x="188" y="18"/>
                    </a:lnTo>
                    <a:lnTo>
                      <a:pt x="198" y="16"/>
                    </a:lnTo>
                    <a:lnTo>
                      <a:pt x="209" y="16"/>
                    </a:lnTo>
                    <a:lnTo>
                      <a:pt x="220" y="15"/>
                    </a:lnTo>
                    <a:lnTo>
                      <a:pt x="231" y="14"/>
                    </a:lnTo>
                    <a:lnTo>
                      <a:pt x="242" y="13"/>
                    </a:lnTo>
                    <a:lnTo>
                      <a:pt x="253" y="12"/>
                    </a:lnTo>
                    <a:lnTo>
                      <a:pt x="264" y="11"/>
                    </a:lnTo>
                    <a:lnTo>
                      <a:pt x="276" y="10"/>
                    </a:lnTo>
                    <a:lnTo>
                      <a:pt x="287" y="9"/>
                    </a:lnTo>
                    <a:lnTo>
                      <a:pt x="298" y="7"/>
                    </a:lnTo>
                    <a:lnTo>
                      <a:pt x="309" y="5"/>
                    </a:lnTo>
                    <a:lnTo>
                      <a:pt x="320" y="4"/>
                    </a:lnTo>
                    <a:lnTo>
                      <a:pt x="321" y="3"/>
                    </a:lnTo>
                    <a:lnTo>
                      <a:pt x="322" y="2"/>
                    </a:lnTo>
                    <a:lnTo>
                      <a:pt x="322" y="1"/>
                    </a:lnTo>
                    <a:lnTo>
                      <a:pt x="320" y="0"/>
                    </a:lnTo>
                    <a:lnTo>
                      <a:pt x="309" y="1"/>
                    </a:lnTo>
                    <a:lnTo>
                      <a:pt x="298" y="2"/>
                    </a:lnTo>
                    <a:lnTo>
                      <a:pt x="287" y="3"/>
                    </a:lnTo>
                    <a:lnTo>
                      <a:pt x="276" y="4"/>
                    </a:lnTo>
                    <a:lnTo>
                      <a:pt x="265" y="4"/>
                    </a:lnTo>
                    <a:lnTo>
                      <a:pt x="254" y="5"/>
                    </a:lnTo>
                    <a:lnTo>
                      <a:pt x="243" y="7"/>
                    </a:lnTo>
                    <a:lnTo>
                      <a:pt x="232" y="8"/>
                    </a:lnTo>
                    <a:lnTo>
                      <a:pt x="221" y="9"/>
                    </a:lnTo>
                    <a:lnTo>
                      <a:pt x="211" y="9"/>
                    </a:lnTo>
                    <a:lnTo>
                      <a:pt x="200" y="10"/>
                    </a:lnTo>
                    <a:lnTo>
                      <a:pt x="189" y="11"/>
                    </a:lnTo>
                    <a:lnTo>
                      <a:pt x="178" y="12"/>
                    </a:lnTo>
                    <a:lnTo>
                      <a:pt x="167" y="12"/>
                    </a:lnTo>
                    <a:lnTo>
                      <a:pt x="156" y="13"/>
                    </a:lnTo>
                    <a:lnTo>
                      <a:pt x="145" y="14"/>
                    </a:lnTo>
                    <a:lnTo>
                      <a:pt x="131" y="16"/>
                    </a:lnTo>
                    <a:lnTo>
                      <a:pt x="111" y="20"/>
                    </a:lnTo>
                    <a:lnTo>
                      <a:pt x="88" y="23"/>
                    </a:lnTo>
                    <a:lnTo>
                      <a:pt x="63" y="29"/>
                    </a:lnTo>
                    <a:lnTo>
                      <a:pt x="38" y="33"/>
                    </a:lnTo>
                    <a:lnTo>
                      <a:pt x="19" y="37"/>
                    </a:lnTo>
                    <a:lnTo>
                      <a:pt x="6" y="39"/>
                    </a:lnTo>
                    <a:lnTo>
                      <a:pt x="0" y="41"/>
                    </a:lnTo>
                    <a:lnTo>
                      <a:pt x="6" y="39"/>
                    </a:lnTo>
                    <a:lnTo>
                      <a:pt x="19" y="38"/>
                    </a:lnTo>
                    <a:lnTo>
                      <a:pt x="38" y="35"/>
                    </a:lnTo>
                    <a:lnTo>
                      <a:pt x="61" y="33"/>
                    </a:lnTo>
                    <a:lnTo>
                      <a:pt x="86" y="30"/>
                    </a:lnTo>
                    <a:lnTo>
                      <a:pt x="110" y="26"/>
                    </a:lnTo>
                    <a:lnTo>
                      <a:pt x="129" y="24"/>
                    </a:lnTo>
                    <a:lnTo>
                      <a:pt x="144" y="22"/>
                    </a:lnTo>
                    <a:close/>
                  </a:path>
                </a:pathLst>
              </a:custGeom>
              <a:solidFill>
                <a:srgbClr val="140000"/>
              </a:solidFill>
              <a:ln w="9525">
                <a:noFill/>
                <a:round/>
                <a:headEnd/>
                <a:tailEnd/>
              </a:ln>
            </p:spPr>
            <p:txBody>
              <a:bodyPr/>
              <a:lstStyle/>
              <a:p>
                <a:endParaRPr lang="zh-CN" altLang="en-US"/>
              </a:p>
            </p:txBody>
          </p:sp>
          <p:sp>
            <p:nvSpPr>
              <p:cNvPr id="55416" name="Freeform 82"/>
              <p:cNvSpPr>
                <a:spLocks/>
              </p:cNvSpPr>
              <p:nvPr/>
            </p:nvSpPr>
            <p:spPr bwMode="auto">
              <a:xfrm>
                <a:off x="811" y="2200"/>
                <a:ext cx="54" cy="74"/>
              </a:xfrm>
              <a:custGeom>
                <a:avLst/>
                <a:gdLst>
                  <a:gd name="T0" fmla="*/ 0 w 270"/>
                  <a:gd name="T1" fmla="*/ 1 h 367"/>
                  <a:gd name="T2" fmla="*/ 0 w 270"/>
                  <a:gd name="T3" fmla="*/ 1 h 367"/>
                  <a:gd name="T4" fmla="*/ 0 w 270"/>
                  <a:gd name="T5" fmla="*/ 1 h 367"/>
                  <a:gd name="T6" fmla="*/ 0 w 270"/>
                  <a:gd name="T7" fmla="*/ 1 h 367"/>
                  <a:gd name="T8" fmla="*/ 1 w 270"/>
                  <a:gd name="T9" fmla="*/ 1 h 367"/>
                  <a:gd name="T10" fmla="*/ 1 w 270"/>
                  <a:gd name="T11" fmla="*/ 1 h 367"/>
                  <a:gd name="T12" fmla="*/ 1 w 270"/>
                  <a:gd name="T13" fmla="*/ 1 h 367"/>
                  <a:gd name="T14" fmla="*/ 1 w 270"/>
                  <a:gd name="T15" fmla="*/ 1 h 367"/>
                  <a:gd name="T16" fmla="*/ 1 w 270"/>
                  <a:gd name="T17" fmla="*/ 2 h 367"/>
                  <a:gd name="T18" fmla="*/ 1 w 270"/>
                  <a:gd name="T19" fmla="*/ 2 h 367"/>
                  <a:gd name="T20" fmla="*/ 1 w 270"/>
                  <a:gd name="T21" fmla="*/ 2 h 367"/>
                  <a:gd name="T22" fmla="*/ 1 w 270"/>
                  <a:gd name="T23" fmla="*/ 2 h 367"/>
                  <a:gd name="T24" fmla="*/ 1 w 270"/>
                  <a:gd name="T25" fmla="*/ 2 h 367"/>
                  <a:gd name="T26" fmla="*/ 2 w 270"/>
                  <a:gd name="T27" fmla="*/ 2 h 367"/>
                  <a:gd name="T28" fmla="*/ 2 w 270"/>
                  <a:gd name="T29" fmla="*/ 3 h 367"/>
                  <a:gd name="T30" fmla="*/ 2 w 270"/>
                  <a:gd name="T31" fmla="*/ 3 h 367"/>
                  <a:gd name="T32" fmla="*/ 2 w 270"/>
                  <a:gd name="T33" fmla="*/ 3 h 367"/>
                  <a:gd name="T34" fmla="*/ 2 w 270"/>
                  <a:gd name="T35" fmla="*/ 3 h 367"/>
                  <a:gd name="T36" fmla="*/ 2 w 270"/>
                  <a:gd name="T37" fmla="*/ 3 h 367"/>
                  <a:gd name="T38" fmla="*/ 2 w 270"/>
                  <a:gd name="T39" fmla="*/ 3 h 367"/>
                  <a:gd name="T40" fmla="*/ 2 w 270"/>
                  <a:gd name="T41" fmla="*/ 3 h 367"/>
                  <a:gd name="T42" fmla="*/ 2 w 270"/>
                  <a:gd name="T43" fmla="*/ 3 h 367"/>
                  <a:gd name="T44" fmla="*/ 2 w 270"/>
                  <a:gd name="T45" fmla="*/ 3 h 367"/>
                  <a:gd name="T46" fmla="*/ 2 w 270"/>
                  <a:gd name="T47" fmla="*/ 2 h 367"/>
                  <a:gd name="T48" fmla="*/ 2 w 270"/>
                  <a:gd name="T49" fmla="*/ 2 h 367"/>
                  <a:gd name="T50" fmla="*/ 1 w 270"/>
                  <a:gd name="T51" fmla="*/ 2 h 367"/>
                  <a:gd name="T52" fmla="*/ 1 w 270"/>
                  <a:gd name="T53" fmla="*/ 2 h 367"/>
                  <a:gd name="T54" fmla="*/ 1 w 270"/>
                  <a:gd name="T55" fmla="*/ 2 h 367"/>
                  <a:gd name="T56" fmla="*/ 1 w 270"/>
                  <a:gd name="T57" fmla="*/ 2 h 367"/>
                  <a:gd name="T58" fmla="*/ 1 w 270"/>
                  <a:gd name="T59" fmla="*/ 1 h 367"/>
                  <a:gd name="T60" fmla="*/ 1 w 270"/>
                  <a:gd name="T61" fmla="*/ 1 h 367"/>
                  <a:gd name="T62" fmla="*/ 1 w 270"/>
                  <a:gd name="T63" fmla="*/ 1 h 367"/>
                  <a:gd name="T64" fmla="*/ 1 w 270"/>
                  <a:gd name="T65" fmla="*/ 1 h 367"/>
                  <a:gd name="T66" fmla="*/ 1 w 270"/>
                  <a:gd name="T67" fmla="*/ 1 h 367"/>
                  <a:gd name="T68" fmla="*/ 1 w 270"/>
                  <a:gd name="T69" fmla="*/ 1 h 367"/>
                  <a:gd name="T70" fmla="*/ 0 w 270"/>
                  <a:gd name="T71" fmla="*/ 1 h 367"/>
                  <a:gd name="T72" fmla="*/ 0 w 270"/>
                  <a:gd name="T73" fmla="*/ 1 h 367"/>
                  <a:gd name="T74" fmla="*/ 0 w 270"/>
                  <a:gd name="T75" fmla="*/ 1 h 367"/>
                  <a:gd name="T76" fmla="*/ 0 w 270"/>
                  <a:gd name="T77" fmla="*/ 1 h 367"/>
                  <a:gd name="T78" fmla="*/ 0 w 270"/>
                  <a:gd name="T79" fmla="*/ 0 h 367"/>
                  <a:gd name="T80" fmla="*/ 0 w 270"/>
                  <a:gd name="T81" fmla="*/ 0 h 367"/>
                  <a:gd name="T82" fmla="*/ 0 w 270"/>
                  <a:gd name="T83" fmla="*/ 0 h 367"/>
                  <a:gd name="T84" fmla="*/ 0 w 270"/>
                  <a:gd name="T85" fmla="*/ 0 h 367"/>
                  <a:gd name="T86" fmla="*/ 0 w 270"/>
                  <a:gd name="T87" fmla="*/ 0 h 367"/>
                  <a:gd name="T88" fmla="*/ 0 w 270"/>
                  <a:gd name="T89" fmla="*/ 0 h 367"/>
                  <a:gd name="T90" fmla="*/ 0 w 270"/>
                  <a:gd name="T91" fmla="*/ 0 h 367"/>
                  <a:gd name="T92" fmla="*/ 0 w 270"/>
                  <a:gd name="T93" fmla="*/ 0 h 367"/>
                  <a:gd name="T94" fmla="*/ 0 w 270"/>
                  <a:gd name="T95" fmla="*/ 0 h 367"/>
                  <a:gd name="T96" fmla="*/ 0 w 270"/>
                  <a:gd name="T97" fmla="*/ 0 h 367"/>
                  <a:gd name="T98" fmla="*/ 0 w 270"/>
                  <a:gd name="T99" fmla="*/ 0 h 367"/>
                  <a:gd name="T100" fmla="*/ 0 w 270"/>
                  <a:gd name="T101" fmla="*/ 1 h 367"/>
                  <a:gd name="T102" fmla="*/ 0 w 270"/>
                  <a:gd name="T103" fmla="*/ 1 h 367"/>
                  <a:gd name="T104" fmla="*/ 0 w 270"/>
                  <a:gd name="T105" fmla="*/ 1 h 36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70"/>
                  <a:gd name="T160" fmla="*/ 0 h 367"/>
                  <a:gd name="T161" fmla="*/ 270 w 270"/>
                  <a:gd name="T162" fmla="*/ 367 h 36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70" h="367">
                    <a:moveTo>
                      <a:pt x="39" y="91"/>
                    </a:moveTo>
                    <a:lnTo>
                      <a:pt x="47" y="104"/>
                    </a:lnTo>
                    <a:lnTo>
                      <a:pt x="54" y="117"/>
                    </a:lnTo>
                    <a:lnTo>
                      <a:pt x="62" y="130"/>
                    </a:lnTo>
                    <a:lnTo>
                      <a:pt x="71" y="142"/>
                    </a:lnTo>
                    <a:lnTo>
                      <a:pt x="80" y="156"/>
                    </a:lnTo>
                    <a:lnTo>
                      <a:pt x="88" y="168"/>
                    </a:lnTo>
                    <a:lnTo>
                      <a:pt x="97" y="180"/>
                    </a:lnTo>
                    <a:lnTo>
                      <a:pt x="106" y="192"/>
                    </a:lnTo>
                    <a:lnTo>
                      <a:pt x="124" y="215"/>
                    </a:lnTo>
                    <a:lnTo>
                      <a:pt x="143" y="238"/>
                    </a:lnTo>
                    <a:lnTo>
                      <a:pt x="163" y="261"/>
                    </a:lnTo>
                    <a:lnTo>
                      <a:pt x="183" y="283"/>
                    </a:lnTo>
                    <a:lnTo>
                      <a:pt x="202" y="305"/>
                    </a:lnTo>
                    <a:lnTo>
                      <a:pt x="223" y="326"/>
                    </a:lnTo>
                    <a:lnTo>
                      <a:pt x="244" y="347"/>
                    </a:lnTo>
                    <a:lnTo>
                      <a:pt x="265" y="367"/>
                    </a:lnTo>
                    <a:lnTo>
                      <a:pt x="267" y="367"/>
                    </a:lnTo>
                    <a:lnTo>
                      <a:pt x="269" y="366"/>
                    </a:lnTo>
                    <a:lnTo>
                      <a:pt x="270" y="365"/>
                    </a:lnTo>
                    <a:lnTo>
                      <a:pt x="269" y="363"/>
                    </a:lnTo>
                    <a:lnTo>
                      <a:pt x="249" y="342"/>
                    </a:lnTo>
                    <a:lnTo>
                      <a:pt x="231" y="321"/>
                    </a:lnTo>
                    <a:lnTo>
                      <a:pt x="211" y="299"/>
                    </a:lnTo>
                    <a:lnTo>
                      <a:pt x="192" y="279"/>
                    </a:lnTo>
                    <a:lnTo>
                      <a:pt x="174" y="257"/>
                    </a:lnTo>
                    <a:lnTo>
                      <a:pt x="156" y="235"/>
                    </a:lnTo>
                    <a:lnTo>
                      <a:pt x="138" y="213"/>
                    </a:lnTo>
                    <a:lnTo>
                      <a:pt x="120" y="191"/>
                    </a:lnTo>
                    <a:lnTo>
                      <a:pt x="111" y="180"/>
                    </a:lnTo>
                    <a:lnTo>
                      <a:pt x="103" y="169"/>
                    </a:lnTo>
                    <a:lnTo>
                      <a:pt x="94" y="157"/>
                    </a:lnTo>
                    <a:lnTo>
                      <a:pt x="85" y="146"/>
                    </a:lnTo>
                    <a:lnTo>
                      <a:pt x="77" y="134"/>
                    </a:lnTo>
                    <a:lnTo>
                      <a:pt x="69" y="122"/>
                    </a:lnTo>
                    <a:lnTo>
                      <a:pt x="61" y="109"/>
                    </a:lnTo>
                    <a:lnTo>
                      <a:pt x="53" y="97"/>
                    </a:lnTo>
                    <a:lnTo>
                      <a:pt x="46" y="85"/>
                    </a:lnTo>
                    <a:lnTo>
                      <a:pt x="37" y="70"/>
                    </a:lnTo>
                    <a:lnTo>
                      <a:pt x="28" y="53"/>
                    </a:lnTo>
                    <a:lnTo>
                      <a:pt x="19" y="38"/>
                    </a:lnTo>
                    <a:lnTo>
                      <a:pt x="12" y="23"/>
                    </a:lnTo>
                    <a:lnTo>
                      <a:pt x="5" y="11"/>
                    </a:lnTo>
                    <a:lnTo>
                      <a:pt x="1" y="3"/>
                    </a:lnTo>
                    <a:lnTo>
                      <a:pt x="0" y="0"/>
                    </a:lnTo>
                    <a:lnTo>
                      <a:pt x="1" y="3"/>
                    </a:lnTo>
                    <a:lnTo>
                      <a:pt x="4" y="10"/>
                    </a:lnTo>
                    <a:lnTo>
                      <a:pt x="8" y="22"/>
                    </a:lnTo>
                    <a:lnTo>
                      <a:pt x="14" y="35"/>
                    </a:lnTo>
                    <a:lnTo>
                      <a:pt x="19" y="50"/>
                    </a:lnTo>
                    <a:lnTo>
                      <a:pt x="26" y="64"/>
                    </a:lnTo>
                    <a:lnTo>
                      <a:pt x="32" y="79"/>
                    </a:lnTo>
                    <a:lnTo>
                      <a:pt x="39" y="91"/>
                    </a:lnTo>
                    <a:close/>
                  </a:path>
                </a:pathLst>
              </a:custGeom>
              <a:solidFill>
                <a:srgbClr val="140000"/>
              </a:solidFill>
              <a:ln w="9525">
                <a:noFill/>
                <a:round/>
                <a:headEnd/>
                <a:tailEnd/>
              </a:ln>
            </p:spPr>
            <p:txBody>
              <a:bodyPr/>
              <a:lstStyle/>
              <a:p>
                <a:endParaRPr lang="zh-CN" altLang="en-US"/>
              </a:p>
            </p:txBody>
          </p:sp>
          <p:sp>
            <p:nvSpPr>
              <p:cNvPr id="55417" name="Freeform 83"/>
              <p:cNvSpPr>
                <a:spLocks/>
              </p:cNvSpPr>
              <p:nvPr/>
            </p:nvSpPr>
            <p:spPr bwMode="auto">
              <a:xfrm>
                <a:off x="787" y="2228"/>
                <a:ext cx="27" cy="23"/>
              </a:xfrm>
              <a:custGeom>
                <a:avLst/>
                <a:gdLst>
                  <a:gd name="T0" fmla="*/ 0 w 132"/>
                  <a:gd name="T1" fmla="*/ 0 h 115"/>
                  <a:gd name="T2" fmla="*/ 1 w 132"/>
                  <a:gd name="T3" fmla="*/ 1 h 115"/>
                  <a:gd name="T4" fmla="*/ 1 w 132"/>
                  <a:gd name="T5" fmla="*/ 1 h 115"/>
                  <a:gd name="T6" fmla="*/ 1 w 132"/>
                  <a:gd name="T7" fmla="*/ 1 h 115"/>
                  <a:gd name="T8" fmla="*/ 1 w 132"/>
                  <a:gd name="T9" fmla="*/ 1 h 115"/>
                  <a:gd name="T10" fmla="*/ 1 w 132"/>
                  <a:gd name="T11" fmla="*/ 1 h 115"/>
                  <a:gd name="T12" fmla="*/ 1 w 132"/>
                  <a:gd name="T13" fmla="*/ 1 h 115"/>
                  <a:gd name="T14" fmla="*/ 1 w 132"/>
                  <a:gd name="T15" fmla="*/ 1 h 115"/>
                  <a:gd name="T16" fmla="*/ 1 w 132"/>
                  <a:gd name="T17" fmla="*/ 1 h 115"/>
                  <a:gd name="T18" fmla="*/ 1 w 132"/>
                  <a:gd name="T19" fmla="*/ 1 h 115"/>
                  <a:gd name="T20" fmla="*/ 1 w 132"/>
                  <a:gd name="T21" fmla="*/ 1 h 115"/>
                  <a:gd name="T22" fmla="*/ 1 w 132"/>
                  <a:gd name="T23" fmla="*/ 1 h 115"/>
                  <a:gd name="T24" fmla="*/ 1 w 132"/>
                  <a:gd name="T25" fmla="*/ 1 h 115"/>
                  <a:gd name="T26" fmla="*/ 1 w 132"/>
                  <a:gd name="T27" fmla="*/ 1 h 115"/>
                  <a:gd name="T28" fmla="*/ 1 w 132"/>
                  <a:gd name="T29" fmla="*/ 1 h 115"/>
                  <a:gd name="T30" fmla="*/ 1 w 132"/>
                  <a:gd name="T31" fmla="*/ 0 h 115"/>
                  <a:gd name="T32" fmla="*/ 0 w 132"/>
                  <a:gd name="T33" fmla="*/ 0 h 115"/>
                  <a:gd name="T34" fmla="*/ 0 w 132"/>
                  <a:gd name="T35" fmla="*/ 0 h 115"/>
                  <a:gd name="T36" fmla="*/ 0 w 132"/>
                  <a:gd name="T37" fmla="*/ 0 h 115"/>
                  <a:gd name="T38" fmla="*/ 0 w 132"/>
                  <a:gd name="T39" fmla="*/ 0 h 115"/>
                  <a:gd name="T40" fmla="*/ 0 w 132"/>
                  <a:gd name="T41" fmla="*/ 0 h 115"/>
                  <a:gd name="T42" fmla="*/ 0 w 132"/>
                  <a:gd name="T43" fmla="*/ 0 h 115"/>
                  <a:gd name="T44" fmla="*/ 0 w 132"/>
                  <a:gd name="T45" fmla="*/ 0 h 115"/>
                  <a:gd name="T46" fmla="*/ 0 w 132"/>
                  <a:gd name="T47" fmla="*/ 0 h 115"/>
                  <a:gd name="T48" fmla="*/ 0 w 132"/>
                  <a:gd name="T49" fmla="*/ 0 h 115"/>
                  <a:gd name="T50" fmla="*/ 0 w 132"/>
                  <a:gd name="T51" fmla="*/ 0 h 115"/>
                  <a:gd name="T52" fmla="*/ 0 w 132"/>
                  <a:gd name="T53" fmla="*/ 0 h 115"/>
                  <a:gd name="T54" fmla="*/ 0 w 132"/>
                  <a:gd name="T55" fmla="*/ 0 h 115"/>
                  <a:gd name="T56" fmla="*/ 0 w 132"/>
                  <a:gd name="T57" fmla="*/ 0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32"/>
                  <a:gd name="T88" fmla="*/ 0 h 115"/>
                  <a:gd name="T89" fmla="*/ 132 w 132"/>
                  <a:gd name="T90" fmla="*/ 115 h 11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32" h="115">
                    <a:moveTo>
                      <a:pt x="57" y="57"/>
                    </a:moveTo>
                    <a:lnTo>
                      <a:pt x="66" y="64"/>
                    </a:lnTo>
                    <a:lnTo>
                      <a:pt x="75" y="71"/>
                    </a:lnTo>
                    <a:lnTo>
                      <a:pt x="83" y="78"/>
                    </a:lnTo>
                    <a:lnTo>
                      <a:pt x="93" y="86"/>
                    </a:lnTo>
                    <a:lnTo>
                      <a:pt x="103" y="93"/>
                    </a:lnTo>
                    <a:lnTo>
                      <a:pt x="112" y="101"/>
                    </a:lnTo>
                    <a:lnTo>
                      <a:pt x="122" y="108"/>
                    </a:lnTo>
                    <a:lnTo>
                      <a:pt x="131" y="115"/>
                    </a:lnTo>
                    <a:lnTo>
                      <a:pt x="132" y="113"/>
                    </a:lnTo>
                    <a:lnTo>
                      <a:pt x="132" y="109"/>
                    </a:lnTo>
                    <a:lnTo>
                      <a:pt x="132" y="105"/>
                    </a:lnTo>
                    <a:lnTo>
                      <a:pt x="132" y="103"/>
                    </a:lnTo>
                    <a:lnTo>
                      <a:pt x="114" y="89"/>
                    </a:lnTo>
                    <a:lnTo>
                      <a:pt x="93" y="73"/>
                    </a:lnTo>
                    <a:lnTo>
                      <a:pt x="71" y="55"/>
                    </a:lnTo>
                    <a:lnTo>
                      <a:pt x="51" y="39"/>
                    </a:lnTo>
                    <a:lnTo>
                      <a:pt x="31" y="23"/>
                    </a:lnTo>
                    <a:lnTo>
                      <a:pt x="14" y="11"/>
                    </a:lnTo>
                    <a:lnTo>
                      <a:pt x="5" y="3"/>
                    </a:lnTo>
                    <a:lnTo>
                      <a:pt x="0" y="0"/>
                    </a:lnTo>
                    <a:lnTo>
                      <a:pt x="1" y="2"/>
                    </a:lnTo>
                    <a:lnTo>
                      <a:pt x="6" y="7"/>
                    </a:lnTo>
                    <a:lnTo>
                      <a:pt x="12" y="13"/>
                    </a:lnTo>
                    <a:lnTo>
                      <a:pt x="21" y="22"/>
                    </a:lnTo>
                    <a:lnTo>
                      <a:pt x="30" y="32"/>
                    </a:lnTo>
                    <a:lnTo>
                      <a:pt x="40" y="41"/>
                    </a:lnTo>
                    <a:lnTo>
                      <a:pt x="48" y="49"/>
                    </a:lnTo>
                    <a:lnTo>
                      <a:pt x="57" y="57"/>
                    </a:lnTo>
                    <a:close/>
                  </a:path>
                </a:pathLst>
              </a:custGeom>
              <a:solidFill>
                <a:srgbClr val="140000"/>
              </a:solidFill>
              <a:ln w="9525">
                <a:noFill/>
                <a:round/>
                <a:headEnd/>
                <a:tailEnd/>
              </a:ln>
            </p:spPr>
            <p:txBody>
              <a:bodyPr/>
              <a:lstStyle/>
              <a:p>
                <a:endParaRPr lang="zh-CN" altLang="en-US"/>
              </a:p>
            </p:txBody>
          </p:sp>
          <p:sp>
            <p:nvSpPr>
              <p:cNvPr id="55418" name="Freeform 84"/>
              <p:cNvSpPr>
                <a:spLocks/>
              </p:cNvSpPr>
              <p:nvPr/>
            </p:nvSpPr>
            <p:spPr bwMode="auto">
              <a:xfrm>
                <a:off x="769" y="2246"/>
                <a:ext cx="41" cy="90"/>
              </a:xfrm>
              <a:custGeom>
                <a:avLst/>
                <a:gdLst>
                  <a:gd name="T0" fmla="*/ 1 w 205"/>
                  <a:gd name="T1" fmla="*/ 2 h 453"/>
                  <a:gd name="T2" fmla="*/ 1 w 205"/>
                  <a:gd name="T3" fmla="*/ 2 h 453"/>
                  <a:gd name="T4" fmla="*/ 1 w 205"/>
                  <a:gd name="T5" fmla="*/ 2 h 453"/>
                  <a:gd name="T6" fmla="*/ 1 w 205"/>
                  <a:gd name="T7" fmla="*/ 3 h 453"/>
                  <a:gd name="T8" fmla="*/ 1 w 205"/>
                  <a:gd name="T9" fmla="*/ 3 h 453"/>
                  <a:gd name="T10" fmla="*/ 0 w 205"/>
                  <a:gd name="T11" fmla="*/ 3 h 453"/>
                  <a:gd name="T12" fmla="*/ 0 w 205"/>
                  <a:gd name="T13" fmla="*/ 3 h 453"/>
                  <a:gd name="T14" fmla="*/ 0 w 205"/>
                  <a:gd name="T15" fmla="*/ 3 h 453"/>
                  <a:gd name="T16" fmla="*/ 0 w 205"/>
                  <a:gd name="T17" fmla="*/ 4 h 453"/>
                  <a:gd name="T18" fmla="*/ 0 w 205"/>
                  <a:gd name="T19" fmla="*/ 4 h 453"/>
                  <a:gd name="T20" fmla="*/ 0 w 205"/>
                  <a:gd name="T21" fmla="*/ 4 h 453"/>
                  <a:gd name="T22" fmla="*/ 0 w 205"/>
                  <a:gd name="T23" fmla="*/ 4 h 453"/>
                  <a:gd name="T24" fmla="*/ 0 w 205"/>
                  <a:gd name="T25" fmla="*/ 4 h 453"/>
                  <a:gd name="T26" fmla="*/ 0 w 205"/>
                  <a:gd name="T27" fmla="*/ 3 h 453"/>
                  <a:gd name="T28" fmla="*/ 0 w 205"/>
                  <a:gd name="T29" fmla="*/ 3 h 453"/>
                  <a:gd name="T30" fmla="*/ 1 w 205"/>
                  <a:gd name="T31" fmla="*/ 3 h 453"/>
                  <a:gd name="T32" fmla="*/ 1 w 205"/>
                  <a:gd name="T33" fmla="*/ 3 h 453"/>
                  <a:gd name="T34" fmla="*/ 1 w 205"/>
                  <a:gd name="T35" fmla="*/ 3 h 453"/>
                  <a:gd name="T36" fmla="*/ 1 w 205"/>
                  <a:gd name="T37" fmla="*/ 2 h 453"/>
                  <a:gd name="T38" fmla="*/ 1 w 205"/>
                  <a:gd name="T39" fmla="*/ 2 h 453"/>
                  <a:gd name="T40" fmla="*/ 1 w 205"/>
                  <a:gd name="T41" fmla="*/ 2 h 453"/>
                  <a:gd name="T42" fmla="*/ 1 w 205"/>
                  <a:gd name="T43" fmla="*/ 2 h 453"/>
                  <a:gd name="T44" fmla="*/ 1 w 205"/>
                  <a:gd name="T45" fmla="*/ 1 h 453"/>
                  <a:gd name="T46" fmla="*/ 1 w 205"/>
                  <a:gd name="T47" fmla="*/ 1 h 453"/>
                  <a:gd name="T48" fmla="*/ 2 w 205"/>
                  <a:gd name="T49" fmla="*/ 1 h 453"/>
                  <a:gd name="T50" fmla="*/ 2 w 205"/>
                  <a:gd name="T51" fmla="*/ 0 h 453"/>
                  <a:gd name="T52" fmla="*/ 2 w 205"/>
                  <a:gd name="T53" fmla="*/ 0 h 453"/>
                  <a:gd name="T54" fmla="*/ 2 w 205"/>
                  <a:gd name="T55" fmla="*/ 0 h 453"/>
                  <a:gd name="T56" fmla="*/ 2 w 205"/>
                  <a:gd name="T57" fmla="*/ 0 h 453"/>
                  <a:gd name="T58" fmla="*/ 2 w 205"/>
                  <a:gd name="T59" fmla="*/ 0 h 453"/>
                  <a:gd name="T60" fmla="*/ 2 w 205"/>
                  <a:gd name="T61" fmla="*/ 0 h 453"/>
                  <a:gd name="T62" fmla="*/ 2 w 205"/>
                  <a:gd name="T63" fmla="*/ 0 h 453"/>
                  <a:gd name="T64" fmla="*/ 2 w 205"/>
                  <a:gd name="T65" fmla="*/ 1 h 453"/>
                  <a:gd name="T66" fmla="*/ 1 w 205"/>
                  <a:gd name="T67" fmla="*/ 1 h 453"/>
                  <a:gd name="T68" fmla="*/ 1 w 205"/>
                  <a:gd name="T69" fmla="*/ 1 h 453"/>
                  <a:gd name="T70" fmla="*/ 1 w 205"/>
                  <a:gd name="T71" fmla="*/ 2 h 453"/>
                  <a:gd name="T72" fmla="*/ 1 w 205"/>
                  <a:gd name="T73" fmla="*/ 2 h 45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5"/>
                  <a:gd name="T112" fmla="*/ 0 h 453"/>
                  <a:gd name="T113" fmla="*/ 205 w 205"/>
                  <a:gd name="T114" fmla="*/ 453 h 45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5" h="453">
                    <a:moveTo>
                      <a:pt x="142" y="250"/>
                    </a:moveTo>
                    <a:lnTo>
                      <a:pt x="127" y="278"/>
                    </a:lnTo>
                    <a:lnTo>
                      <a:pt x="112" y="304"/>
                    </a:lnTo>
                    <a:lnTo>
                      <a:pt x="96" y="329"/>
                    </a:lnTo>
                    <a:lnTo>
                      <a:pt x="78" y="355"/>
                    </a:lnTo>
                    <a:lnTo>
                      <a:pt x="60" y="379"/>
                    </a:lnTo>
                    <a:lnTo>
                      <a:pt x="41" y="403"/>
                    </a:lnTo>
                    <a:lnTo>
                      <a:pt x="22" y="426"/>
                    </a:lnTo>
                    <a:lnTo>
                      <a:pt x="1" y="448"/>
                    </a:lnTo>
                    <a:lnTo>
                      <a:pt x="0" y="450"/>
                    </a:lnTo>
                    <a:lnTo>
                      <a:pt x="1" y="452"/>
                    </a:lnTo>
                    <a:lnTo>
                      <a:pt x="2" y="453"/>
                    </a:lnTo>
                    <a:lnTo>
                      <a:pt x="5" y="452"/>
                    </a:lnTo>
                    <a:lnTo>
                      <a:pt x="27" y="430"/>
                    </a:lnTo>
                    <a:lnTo>
                      <a:pt x="47" y="407"/>
                    </a:lnTo>
                    <a:lnTo>
                      <a:pt x="67" y="383"/>
                    </a:lnTo>
                    <a:lnTo>
                      <a:pt x="87" y="359"/>
                    </a:lnTo>
                    <a:lnTo>
                      <a:pt x="104" y="335"/>
                    </a:lnTo>
                    <a:lnTo>
                      <a:pt x="122" y="308"/>
                    </a:lnTo>
                    <a:lnTo>
                      <a:pt x="137" y="282"/>
                    </a:lnTo>
                    <a:lnTo>
                      <a:pt x="151" y="255"/>
                    </a:lnTo>
                    <a:lnTo>
                      <a:pt x="165" y="221"/>
                    </a:lnTo>
                    <a:lnTo>
                      <a:pt x="177" y="181"/>
                    </a:lnTo>
                    <a:lnTo>
                      <a:pt x="185" y="139"/>
                    </a:lnTo>
                    <a:lnTo>
                      <a:pt x="193" y="98"/>
                    </a:lnTo>
                    <a:lnTo>
                      <a:pt x="199" y="59"/>
                    </a:lnTo>
                    <a:lnTo>
                      <a:pt x="202" y="28"/>
                    </a:lnTo>
                    <a:lnTo>
                      <a:pt x="204" y="8"/>
                    </a:lnTo>
                    <a:lnTo>
                      <a:pt x="205" y="0"/>
                    </a:lnTo>
                    <a:lnTo>
                      <a:pt x="204" y="8"/>
                    </a:lnTo>
                    <a:lnTo>
                      <a:pt x="201" y="28"/>
                    </a:lnTo>
                    <a:lnTo>
                      <a:pt x="195" y="58"/>
                    </a:lnTo>
                    <a:lnTo>
                      <a:pt x="188" y="95"/>
                    </a:lnTo>
                    <a:lnTo>
                      <a:pt x="179" y="137"/>
                    </a:lnTo>
                    <a:lnTo>
                      <a:pt x="168" y="178"/>
                    </a:lnTo>
                    <a:lnTo>
                      <a:pt x="156" y="217"/>
                    </a:lnTo>
                    <a:lnTo>
                      <a:pt x="142" y="250"/>
                    </a:lnTo>
                    <a:close/>
                  </a:path>
                </a:pathLst>
              </a:custGeom>
              <a:solidFill>
                <a:srgbClr val="140000"/>
              </a:solidFill>
              <a:ln w="9525">
                <a:noFill/>
                <a:round/>
                <a:headEnd/>
                <a:tailEnd/>
              </a:ln>
            </p:spPr>
            <p:txBody>
              <a:bodyPr/>
              <a:lstStyle/>
              <a:p>
                <a:endParaRPr lang="zh-CN" altLang="en-US"/>
              </a:p>
            </p:txBody>
          </p:sp>
          <p:sp>
            <p:nvSpPr>
              <p:cNvPr id="55419" name="Freeform 85"/>
              <p:cNvSpPr>
                <a:spLocks/>
              </p:cNvSpPr>
              <p:nvPr/>
            </p:nvSpPr>
            <p:spPr bwMode="auto">
              <a:xfrm>
                <a:off x="799" y="2208"/>
                <a:ext cx="23" cy="138"/>
              </a:xfrm>
              <a:custGeom>
                <a:avLst/>
                <a:gdLst>
                  <a:gd name="T0" fmla="*/ 0 w 115"/>
                  <a:gd name="T1" fmla="*/ 0 h 692"/>
                  <a:gd name="T2" fmla="*/ 0 w 115"/>
                  <a:gd name="T3" fmla="*/ 0 h 692"/>
                  <a:gd name="T4" fmla="*/ 0 w 115"/>
                  <a:gd name="T5" fmla="*/ 0 h 692"/>
                  <a:gd name="T6" fmla="*/ 0 w 115"/>
                  <a:gd name="T7" fmla="*/ 0 h 692"/>
                  <a:gd name="T8" fmla="*/ 0 w 115"/>
                  <a:gd name="T9" fmla="*/ 1 h 692"/>
                  <a:gd name="T10" fmla="*/ 1 w 115"/>
                  <a:gd name="T11" fmla="*/ 1 h 692"/>
                  <a:gd name="T12" fmla="*/ 1 w 115"/>
                  <a:gd name="T13" fmla="*/ 1 h 692"/>
                  <a:gd name="T14" fmla="*/ 1 w 115"/>
                  <a:gd name="T15" fmla="*/ 1 h 692"/>
                  <a:gd name="T16" fmla="*/ 1 w 115"/>
                  <a:gd name="T17" fmla="*/ 1 h 692"/>
                  <a:gd name="T18" fmla="*/ 1 w 115"/>
                  <a:gd name="T19" fmla="*/ 2 h 692"/>
                  <a:gd name="T20" fmla="*/ 1 w 115"/>
                  <a:gd name="T21" fmla="*/ 2 h 692"/>
                  <a:gd name="T22" fmla="*/ 1 w 115"/>
                  <a:gd name="T23" fmla="*/ 2 h 692"/>
                  <a:gd name="T24" fmla="*/ 1 w 115"/>
                  <a:gd name="T25" fmla="*/ 3 h 692"/>
                  <a:gd name="T26" fmla="*/ 1 w 115"/>
                  <a:gd name="T27" fmla="*/ 3 h 692"/>
                  <a:gd name="T28" fmla="*/ 1 w 115"/>
                  <a:gd name="T29" fmla="*/ 3 h 692"/>
                  <a:gd name="T30" fmla="*/ 1 w 115"/>
                  <a:gd name="T31" fmla="*/ 4 h 692"/>
                  <a:gd name="T32" fmla="*/ 1 w 115"/>
                  <a:gd name="T33" fmla="*/ 4 h 692"/>
                  <a:gd name="T34" fmla="*/ 0 w 115"/>
                  <a:gd name="T35" fmla="*/ 4 h 692"/>
                  <a:gd name="T36" fmla="*/ 0 w 115"/>
                  <a:gd name="T37" fmla="*/ 5 h 692"/>
                  <a:gd name="T38" fmla="*/ 0 w 115"/>
                  <a:gd name="T39" fmla="*/ 5 h 692"/>
                  <a:gd name="T40" fmla="*/ 0 w 115"/>
                  <a:gd name="T41" fmla="*/ 5 h 692"/>
                  <a:gd name="T42" fmla="*/ 0 w 115"/>
                  <a:gd name="T43" fmla="*/ 5 h 692"/>
                  <a:gd name="T44" fmla="*/ 0 w 115"/>
                  <a:gd name="T45" fmla="*/ 6 h 692"/>
                  <a:gd name="T46" fmla="*/ 0 w 115"/>
                  <a:gd name="T47" fmla="*/ 6 h 692"/>
                  <a:gd name="T48" fmla="*/ 0 w 115"/>
                  <a:gd name="T49" fmla="*/ 5 h 692"/>
                  <a:gd name="T50" fmla="*/ 0 w 115"/>
                  <a:gd name="T51" fmla="*/ 5 h 692"/>
                  <a:gd name="T52" fmla="*/ 0 w 115"/>
                  <a:gd name="T53" fmla="*/ 5 h 692"/>
                  <a:gd name="T54" fmla="*/ 0 w 115"/>
                  <a:gd name="T55" fmla="*/ 5 h 692"/>
                  <a:gd name="T56" fmla="*/ 0 w 115"/>
                  <a:gd name="T57" fmla="*/ 5 h 692"/>
                  <a:gd name="T58" fmla="*/ 1 w 115"/>
                  <a:gd name="T59" fmla="*/ 5 h 692"/>
                  <a:gd name="T60" fmla="*/ 1 w 115"/>
                  <a:gd name="T61" fmla="*/ 5 h 692"/>
                  <a:gd name="T62" fmla="*/ 1 w 115"/>
                  <a:gd name="T63" fmla="*/ 4 h 692"/>
                  <a:gd name="T64" fmla="*/ 1 w 115"/>
                  <a:gd name="T65" fmla="*/ 4 h 692"/>
                  <a:gd name="T66" fmla="*/ 1 w 115"/>
                  <a:gd name="T67" fmla="*/ 4 h 692"/>
                  <a:gd name="T68" fmla="*/ 1 w 115"/>
                  <a:gd name="T69" fmla="*/ 4 h 692"/>
                  <a:gd name="T70" fmla="*/ 1 w 115"/>
                  <a:gd name="T71" fmla="*/ 3 h 692"/>
                  <a:gd name="T72" fmla="*/ 1 w 115"/>
                  <a:gd name="T73" fmla="*/ 3 h 692"/>
                  <a:gd name="T74" fmla="*/ 1 w 115"/>
                  <a:gd name="T75" fmla="*/ 2 h 692"/>
                  <a:gd name="T76" fmla="*/ 1 w 115"/>
                  <a:gd name="T77" fmla="*/ 2 h 692"/>
                  <a:gd name="T78" fmla="*/ 1 w 115"/>
                  <a:gd name="T79" fmla="*/ 2 h 692"/>
                  <a:gd name="T80" fmla="*/ 1 w 115"/>
                  <a:gd name="T81" fmla="*/ 1 h 692"/>
                  <a:gd name="T82" fmla="*/ 1 w 115"/>
                  <a:gd name="T83" fmla="*/ 1 h 692"/>
                  <a:gd name="T84" fmla="*/ 1 w 115"/>
                  <a:gd name="T85" fmla="*/ 1 h 692"/>
                  <a:gd name="T86" fmla="*/ 1 w 115"/>
                  <a:gd name="T87" fmla="*/ 1 h 692"/>
                  <a:gd name="T88" fmla="*/ 1 w 115"/>
                  <a:gd name="T89" fmla="*/ 1 h 692"/>
                  <a:gd name="T90" fmla="*/ 0 w 115"/>
                  <a:gd name="T91" fmla="*/ 1 h 692"/>
                  <a:gd name="T92" fmla="*/ 0 w 115"/>
                  <a:gd name="T93" fmla="*/ 0 h 692"/>
                  <a:gd name="T94" fmla="*/ 0 w 115"/>
                  <a:gd name="T95" fmla="*/ 0 h 692"/>
                  <a:gd name="T96" fmla="*/ 0 w 115"/>
                  <a:gd name="T97" fmla="*/ 0 h 692"/>
                  <a:gd name="T98" fmla="*/ 0 w 115"/>
                  <a:gd name="T99" fmla="*/ 0 h 692"/>
                  <a:gd name="T100" fmla="*/ 0 w 115"/>
                  <a:gd name="T101" fmla="*/ 0 h 692"/>
                  <a:gd name="T102" fmla="*/ 0 w 115"/>
                  <a:gd name="T103" fmla="*/ 0 h 692"/>
                  <a:gd name="T104" fmla="*/ 0 w 115"/>
                  <a:gd name="T105" fmla="*/ 0 h 692"/>
                  <a:gd name="T106" fmla="*/ 0 w 115"/>
                  <a:gd name="T107" fmla="*/ 0 h 6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5"/>
                  <a:gd name="T163" fmla="*/ 0 h 692"/>
                  <a:gd name="T164" fmla="*/ 115 w 115"/>
                  <a:gd name="T165" fmla="*/ 692 h 6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5" h="692">
                    <a:moveTo>
                      <a:pt x="39" y="0"/>
                    </a:moveTo>
                    <a:lnTo>
                      <a:pt x="43" y="20"/>
                    </a:lnTo>
                    <a:lnTo>
                      <a:pt x="48" y="40"/>
                    </a:lnTo>
                    <a:lnTo>
                      <a:pt x="54" y="58"/>
                    </a:lnTo>
                    <a:lnTo>
                      <a:pt x="61" y="77"/>
                    </a:lnTo>
                    <a:lnTo>
                      <a:pt x="67" y="97"/>
                    </a:lnTo>
                    <a:lnTo>
                      <a:pt x="73" y="115"/>
                    </a:lnTo>
                    <a:lnTo>
                      <a:pt x="78" y="135"/>
                    </a:lnTo>
                    <a:lnTo>
                      <a:pt x="82" y="155"/>
                    </a:lnTo>
                    <a:lnTo>
                      <a:pt x="90" y="201"/>
                    </a:lnTo>
                    <a:lnTo>
                      <a:pt x="96" y="248"/>
                    </a:lnTo>
                    <a:lnTo>
                      <a:pt x="99" y="296"/>
                    </a:lnTo>
                    <a:lnTo>
                      <a:pt x="99" y="345"/>
                    </a:lnTo>
                    <a:lnTo>
                      <a:pt x="96" y="390"/>
                    </a:lnTo>
                    <a:lnTo>
                      <a:pt x="90" y="434"/>
                    </a:lnTo>
                    <a:lnTo>
                      <a:pt x="81" y="478"/>
                    </a:lnTo>
                    <a:lnTo>
                      <a:pt x="70" y="520"/>
                    </a:lnTo>
                    <a:lnTo>
                      <a:pt x="56" y="562"/>
                    </a:lnTo>
                    <a:lnTo>
                      <a:pt x="40" y="604"/>
                    </a:lnTo>
                    <a:lnTo>
                      <a:pt x="21" y="644"/>
                    </a:lnTo>
                    <a:lnTo>
                      <a:pt x="1" y="685"/>
                    </a:lnTo>
                    <a:lnTo>
                      <a:pt x="0" y="689"/>
                    </a:lnTo>
                    <a:lnTo>
                      <a:pt x="2" y="692"/>
                    </a:lnTo>
                    <a:lnTo>
                      <a:pt x="7" y="691"/>
                    </a:lnTo>
                    <a:lnTo>
                      <a:pt x="10" y="688"/>
                    </a:lnTo>
                    <a:lnTo>
                      <a:pt x="21" y="669"/>
                    </a:lnTo>
                    <a:lnTo>
                      <a:pt x="32" y="650"/>
                    </a:lnTo>
                    <a:lnTo>
                      <a:pt x="43" y="630"/>
                    </a:lnTo>
                    <a:lnTo>
                      <a:pt x="53" y="609"/>
                    </a:lnTo>
                    <a:lnTo>
                      <a:pt x="63" y="590"/>
                    </a:lnTo>
                    <a:lnTo>
                      <a:pt x="71" y="569"/>
                    </a:lnTo>
                    <a:lnTo>
                      <a:pt x="80" y="548"/>
                    </a:lnTo>
                    <a:lnTo>
                      <a:pt x="88" y="527"/>
                    </a:lnTo>
                    <a:lnTo>
                      <a:pt x="101" y="483"/>
                    </a:lnTo>
                    <a:lnTo>
                      <a:pt x="109" y="439"/>
                    </a:lnTo>
                    <a:lnTo>
                      <a:pt x="114" y="394"/>
                    </a:lnTo>
                    <a:lnTo>
                      <a:pt x="115" y="348"/>
                    </a:lnTo>
                    <a:lnTo>
                      <a:pt x="114" y="302"/>
                    </a:lnTo>
                    <a:lnTo>
                      <a:pt x="110" y="256"/>
                    </a:lnTo>
                    <a:lnTo>
                      <a:pt x="103" y="211"/>
                    </a:lnTo>
                    <a:lnTo>
                      <a:pt x="94" y="166"/>
                    </a:lnTo>
                    <a:lnTo>
                      <a:pt x="89" y="145"/>
                    </a:lnTo>
                    <a:lnTo>
                      <a:pt x="82" y="124"/>
                    </a:lnTo>
                    <a:lnTo>
                      <a:pt x="75" y="103"/>
                    </a:lnTo>
                    <a:lnTo>
                      <a:pt x="67" y="82"/>
                    </a:lnTo>
                    <a:lnTo>
                      <a:pt x="59" y="63"/>
                    </a:lnTo>
                    <a:lnTo>
                      <a:pt x="53" y="42"/>
                    </a:lnTo>
                    <a:lnTo>
                      <a:pt x="45" y="21"/>
                    </a:lnTo>
                    <a:lnTo>
                      <a:pt x="40" y="0"/>
                    </a:lnTo>
                    <a:lnTo>
                      <a:pt x="39" y="0"/>
                    </a:lnTo>
                    <a:close/>
                  </a:path>
                </a:pathLst>
              </a:custGeom>
              <a:solidFill>
                <a:srgbClr val="140000"/>
              </a:solidFill>
              <a:ln w="9525">
                <a:noFill/>
                <a:round/>
                <a:headEnd/>
                <a:tailEnd/>
              </a:ln>
            </p:spPr>
            <p:txBody>
              <a:bodyPr/>
              <a:lstStyle/>
              <a:p>
                <a:endParaRPr lang="zh-CN" altLang="en-US"/>
              </a:p>
            </p:txBody>
          </p:sp>
          <p:sp>
            <p:nvSpPr>
              <p:cNvPr id="55420" name="Freeform 86"/>
              <p:cNvSpPr>
                <a:spLocks/>
              </p:cNvSpPr>
              <p:nvPr/>
            </p:nvSpPr>
            <p:spPr bwMode="auto">
              <a:xfrm>
                <a:off x="923" y="2352"/>
                <a:ext cx="4" cy="46"/>
              </a:xfrm>
              <a:custGeom>
                <a:avLst/>
                <a:gdLst>
                  <a:gd name="T0" fmla="*/ 0 w 17"/>
                  <a:gd name="T1" fmla="*/ 1 h 231"/>
                  <a:gd name="T2" fmla="*/ 0 w 17"/>
                  <a:gd name="T3" fmla="*/ 1 h 231"/>
                  <a:gd name="T4" fmla="*/ 0 w 17"/>
                  <a:gd name="T5" fmla="*/ 1 h 231"/>
                  <a:gd name="T6" fmla="*/ 0 w 17"/>
                  <a:gd name="T7" fmla="*/ 2 h 231"/>
                  <a:gd name="T8" fmla="*/ 0 w 17"/>
                  <a:gd name="T9" fmla="*/ 2 h 231"/>
                  <a:gd name="T10" fmla="*/ 0 w 17"/>
                  <a:gd name="T11" fmla="*/ 2 h 231"/>
                  <a:gd name="T12" fmla="*/ 0 w 17"/>
                  <a:gd name="T13" fmla="*/ 2 h 231"/>
                  <a:gd name="T14" fmla="*/ 0 w 17"/>
                  <a:gd name="T15" fmla="*/ 2 h 231"/>
                  <a:gd name="T16" fmla="*/ 0 w 17"/>
                  <a:gd name="T17" fmla="*/ 2 h 231"/>
                  <a:gd name="T18" fmla="*/ 0 w 17"/>
                  <a:gd name="T19" fmla="*/ 2 h 231"/>
                  <a:gd name="T20" fmla="*/ 0 w 17"/>
                  <a:gd name="T21" fmla="*/ 1 h 231"/>
                  <a:gd name="T22" fmla="*/ 0 w 17"/>
                  <a:gd name="T23" fmla="*/ 1 h 231"/>
                  <a:gd name="T24" fmla="*/ 0 w 17"/>
                  <a:gd name="T25" fmla="*/ 1 h 231"/>
                  <a:gd name="T26" fmla="*/ 0 w 17"/>
                  <a:gd name="T27" fmla="*/ 1 h 231"/>
                  <a:gd name="T28" fmla="*/ 0 w 17"/>
                  <a:gd name="T29" fmla="*/ 0 h 231"/>
                  <a:gd name="T30" fmla="*/ 0 w 17"/>
                  <a:gd name="T31" fmla="*/ 0 h 231"/>
                  <a:gd name="T32" fmla="*/ 0 w 17"/>
                  <a:gd name="T33" fmla="*/ 0 h 231"/>
                  <a:gd name="T34" fmla="*/ 0 w 17"/>
                  <a:gd name="T35" fmla="*/ 0 h 231"/>
                  <a:gd name="T36" fmla="*/ 0 w 17"/>
                  <a:gd name="T37" fmla="*/ 0 h 231"/>
                  <a:gd name="T38" fmla="*/ 0 w 17"/>
                  <a:gd name="T39" fmla="*/ 1 h 231"/>
                  <a:gd name="T40" fmla="*/ 0 w 17"/>
                  <a:gd name="T41" fmla="*/ 1 h 23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231"/>
                  <a:gd name="T65" fmla="*/ 17 w 17"/>
                  <a:gd name="T66" fmla="*/ 231 h 23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231">
                    <a:moveTo>
                      <a:pt x="6" y="110"/>
                    </a:moveTo>
                    <a:lnTo>
                      <a:pt x="7" y="140"/>
                    </a:lnTo>
                    <a:lnTo>
                      <a:pt x="8" y="169"/>
                    </a:lnTo>
                    <a:lnTo>
                      <a:pt x="8" y="199"/>
                    </a:lnTo>
                    <a:lnTo>
                      <a:pt x="10" y="229"/>
                    </a:lnTo>
                    <a:lnTo>
                      <a:pt x="11" y="231"/>
                    </a:lnTo>
                    <a:lnTo>
                      <a:pt x="13" y="231"/>
                    </a:lnTo>
                    <a:lnTo>
                      <a:pt x="14" y="230"/>
                    </a:lnTo>
                    <a:lnTo>
                      <a:pt x="15" y="227"/>
                    </a:lnTo>
                    <a:lnTo>
                      <a:pt x="16" y="196"/>
                    </a:lnTo>
                    <a:lnTo>
                      <a:pt x="17" y="163"/>
                    </a:lnTo>
                    <a:lnTo>
                      <a:pt x="16" y="131"/>
                    </a:lnTo>
                    <a:lnTo>
                      <a:pt x="15" y="99"/>
                    </a:lnTo>
                    <a:lnTo>
                      <a:pt x="12" y="69"/>
                    </a:lnTo>
                    <a:lnTo>
                      <a:pt x="6" y="38"/>
                    </a:lnTo>
                    <a:lnTo>
                      <a:pt x="2" y="11"/>
                    </a:lnTo>
                    <a:lnTo>
                      <a:pt x="0" y="0"/>
                    </a:lnTo>
                    <a:lnTo>
                      <a:pt x="1" y="12"/>
                    </a:lnTo>
                    <a:lnTo>
                      <a:pt x="3" y="42"/>
                    </a:lnTo>
                    <a:lnTo>
                      <a:pt x="5" y="77"/>
                    </a:lnTo>
                    <a:lnTo>
                      <a:pt x="6" y="110"/>
                    </a:lnTo>
                    <a:close/>
                  </a:path>
                </a:pathLst>
              </a:custGeom>
              <a:solidFill>
                <a:srgbClr val="140000"/>
              </a:solidFill>
              <a:ln w="9525">
                <a:noFill/>
                <a:round/>
                <a:headEnd/>
                <a:tailEnd/>
              </a:ln>
            </p:spPr>
            <p:txBody>
              <a:bodyPr/>
              <a:lstStyle/>
              <a:p>
                <a:endParaRPr lang="zh-CN" altLang="en-US"/>
              </a:p>
            </p:txBody>
          </p:sp>
          <p:sp>
            <p:nvSpPr>
              <p:cNvPr id="55421" name="Freeform 87"/>
              <p:cNvSpPr>
                <a:spLocks/>
              </p:cNvSpPr>
              <p:nvPr/>
            </p:nvSpPr>
            <p:spPr bwMode="auto">
              <a:xfrm>
                <a:off x="924" y="2406"/>
                <a:ext cx="87" cy="11"/>
              </a:xfrm>
              <a:custGeom>
                <a:avLst/>
                <a:gdLst>
                  <a:gd name="T0" fmla="*/ 0 w 432"/>
                  <a:gd name="T1" fmla="*/ 0 h 58"/>
                  <a:gd name="T2" fmla="*/ 0 w 432"/>
                  <a:gd name="T3" fmla="*/ 0 h 58"/>
                  <a:gd name="T4" fmla="*/ 0 w 432"/>
                  <a:gd name="T5" fmla="*/ 0 h 58"/>
                  <a:gd name="T6" fmla="*/ 1 w 432"/>
                  <a:gd name="T7" fmla="*/ 0 h 58"/>
                  <a:gd name="T8" fmla="*/ 1 w 432"/>
                  <a:gd name="T9" fmla="*/ 0 h 58"/>
                  <a:gd name="T10" fmla="*/ 1 w 432"/>
                  <a:gd name="T11" fmla="*/ 0 h 58"/>
                  <a:gd name="T12" fmla="*/ 1 w 432"/>
                  <a:gd name="T13" fmla="*/ 0 h 58"/>
                  <a:gd name="T14" fmla="*/ 2 w 432"/>
                  <a:gd name="T15" fmla="*/ 0 h 58"/>
                  <a:gd name="T16" fmla="*/ 2 w 432"/>
                  <a:gd name="T17" fmla="*/ 0 h 58"/>
                  <a:gd name="T18" fmla="*/ 2 w 432"/>
                  <a:gd name="T19" fmla="*/ 0 h 58"/>
                  <a:gd name="T20" fmla="*/ 2 w 432"/>
                  <a:gd name="T21" fmla="*/ 0 h 58"/>
                  <a:gd name="T22" fmla="*/ 2 w 432"/>
                  <a:gd name="T23" fmla="*/ 0 h 58"/>
                  <a:gd name="T24" fmla="*/ 3 w 432"/>
                  <a:gd name="T25" fmla="*/ 0 h 58"/>
                  <a:gd name="T26" fmla="*/ 3 w 432"/>
                  <a:gd name="T27" fmla="*/ 0 h 58"/>
                  <a:gd name="T28" fmla="*/ 3 w 432"/>
                  <a:gd name="T29" fmla="*/ 0 h 58"/>
                  <a:gd name="T30" fmla="*/ 3 w 432"/>
                  <a:gd name="T31" fmla="*/ 0 h 58"/>
                  <a:gd name="T32" fmla="*/ 4 w 432"/>
                  <a:gd name="T33" fmla="*/ 0 h 58"/>
                  <a:gd name="T34" fmla="*/ 4 w 432"/>
                  <a:gd name="T35" fmla="*/ 0 h 58"/>
                  <a:gd name="T36" fmla="*/ 3 w 432"/>
                  <a:gd name="T37" fmla="*/ 0 h 58"/>
                  <a:gd name="T38" fmla="*/ 3 w 432"/>
                  <a:gd name="T39" fmla="*/ 0 h 58"/>
                  <a:gd name="T40" fmla="*/ 3 w 432"/>
                  <a:gd name="T41" fmla="*/ 0 h 58"/>
                  <a:gd name="T42" fmla="*/ 3 w 432"/>
                  <a:gd name="T43" fmla="*/ 0 h 58"/>
                  <a:gd name="T44" fmla="*/ 2 w 432"/>
                  <a:gd name="T45" fmla="*/ 0 h 58"/>
                  <a:gd name="T46" fmla="*/ 2 w 432"/>
                  <a:gd name="T47" fmla="*/ 0 h 58"/>
                  <a:gd name="T48" fmla="*/ 2 w 432"/>
                  <a:gd name="T49" fmla="*/ 0 h 58"/>
                  <a:gd name="T50" fmla="*/ 2 w 432"/>
                  <a:gd name="T51" fmla="*/ 0 h 58"/>
                  <a:gd name="T52" fmla="*/ 2 w 432"/>
                  <a:gd name="T53" fmla="*/ 0 h 58"/>
                  <a:gd name="T54" fmla="*/ 1 w 432"/>
                  <a:gd name="T55" fmla="*/ 0 h 58"/>
                  <a:gd name="T56" fmla="*/ 1 w 432"/>
                  <a:gd name="T57" fmla="*/ 0 h 58"/>
                  <a:gd name="T58" fmla="*/ 1 w 432"/>
                  <a:gd name="T59" fmla="*/ 0 h 58"/>
                  <a:gd name="T60" fmla="*/ 1 w 432"/>
                  <a:gd name="T61" fmla="*/ 0 h 58"/>
                  <a:gd name="T62" fmla="*/ 0 w 432"/>
                  <a:gd name="T63" fmla="*/ 0 h 58"/>
                  <a:gd name="T64" fmla="*/ 0 w 432"/>
                  <a:gd name="T65" fmla="*/ 0 h 58"/>
                  <a:gd name="T66" fmla="*/ 0 w 432"/>
                  <a:gd name="T67" fmla="*/ 0 h 58"/>
                  <a:gd name="T68" fmla="*/ 0 w 432"/>
                  <a:gd name="T69" fmla="*/ 0 h 58"/>
                  <a:gd name="T70" fmla="*/ 0 w 432"/>
                  <a:gd name="T71" fmla="*/ 0 h 58"/>
                  <a:gd name="T72" fmla="*/ 0 w 432"/>
                  <a:gd name="T73" fmla="*/ 0 h 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2"/>
                  <a:gd name="T112" fmla="*/ 0 h 58"/>
                  <a:gd name="T113" fmla="*/ 432 w 432"/>
                  <a:gd name="T114" fmla="*/ 58 h 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2" h="58">
                    <a:moveTo>
                      <a:pt x="0" y="1"/>
                    </a:moveTo>
                    <a:lnTo>
                      <a:pt x="7" y="4"/>
                    </a:lnTo>
                    <a:lnTo>
                      <a:pt x="18" y="6"/>
                    </a:lnTo>
                    <a:lnTo>
                      <a:pt x="30" y="8"/>
                    </a:lnTo>
                    <a:lnTo>
                      <a:pt x="44" y="10"/>
                    </a:lnTo>
                    <a:lnTo>
                      <a:pt x="59" y="12"/>
                    </a:lnTo>
                    <a:lnTo>
                      <a:pt x="72" y="14"/>
                    </a:lnTo>
                    <a:lnTo>
                      <a:pt x="84" y="16"/>
                    </a:lnTo>
                    <a:lnTo>
                      <a:pt x="93" y="17"/>
                    </a:lnTo>
                    <a:lnTo>
                      <a:pt x="107" y="19"/>
                    </a:lnTo>
                    <a:lnTo>
                      <a:pt x="122" y="21"/>
                    </a:lnTo>
                    <a:lnTo>
                      <a:pt x="135" y="23"/>
                    </a:lnTo>
                    <a:lnTo>
                      <a:pt x="149" y="24"/>
                    </a:lnTo>
                    <a:lnTo>
                      <a:pt x="163" y="27"/>
                    </a:lnTo>
                    <a:lnTo>
                      <a:pt x="178" y="29"/>
                    </a:lnTo>
                    <a:lnTo>
                      <a:pt x="191" y="31"/>
                    </a:lnTo>
                    <a:lnTo>
                      <a:pt x="205" y="33"/>
                    </a:lnTo>
                    <a:lnTo>
                      <a:pt x="219" y="35"/>
                    </a:lnTo>
                    <a:lnTo>
                      <a:pt x="234" y="38"/>
                    </a:lnTo>
                    <a:lnTo>
                      <a:pt x="247" y="40"/>
                    </a:lnTo>
                    <a:lnTo>
                      <a:pt x="261" y="42"/>
                    </a:lnTo>
                    <a:lnTo>
                      <a:pt x="275" y="43"/>
                    </a:lnTo>
                    <a:lnTo>
                      <a:pt x="289" y="45"/>
                    </a:lnTo>
                    <a:lnTo>
                      <a:pt x="303" y="47"/>
                    </a:lnTo>
                    <a:lnTo>
                      <a:pt x="317" y="49"/>
                    </a:lnTo>
                    <a:lnTo>
                      <a:pt x="331" y="51"/>
                    </a:lnTo>
                    <a:lnTo>
                      <a:pt x="345" y="52"/>
                    </a:lnTo>
                    <a:lnTo>
                      <a:pt x="358" y="53"/>
                    </a:lnTo>
                    <a:lnTo>
                      <a:pt x="373" y="54"/>
                    </a:lnTo>
                    <a:lnTo>
                      <a:pt x="387" y="55"/>
                    </a:lnTo>
                    <a:lnTo>
                      <a:pt x="401" y="56"/>
                    </a:lnTo>
                    <a:lnTo>
                      <a:pt x="414" y="57"/>
                    </a:lnTo>
                    <a:lnTo>
                      <a:pt x="429" y="58"/>
                    </a:lnTo>
                    <a:lnTo>
                      <a:pt x="431" y="58"/>
                    </a:lnTo>
                    <a:lnTo>
                      <a:pt x="432" y="56"/>
                    </a:lnTo>
                    <a:lnTo>
                      <a:pt x="432" y="54"/>
                    </a:lnTo>
                    <a:lnTo>
                      <a:pt x="430" y="53"/>
                    </a:lnTo>
                    <a:lnTo>
                      <a:pt x="417" y="51"/>
                    </a:lnTo>
                    <a:lnTo>
                      <a:pt x="403" y="50"/>
                    </a:lnTo>
                    <a:lnTo>
                      <a:pt x="390" y="47"/>
                    </a:lnTo>
                    <a:lnTo>
                      <a:pt x="376" y="45"/>
                    </a:lnTo>
                    <a:lnTo>
                      <a:pt x="363" y="44"/>
                    </a:lnTo>
                    <a:lnTo>
                      <a:pt x="350" y="42"/>
                    </a:lnTo>
                    <a:lnTo>
                      <a:pt x="337" y="40"/>
                    </a:lnTo>
                    <a:lnTo>
                      <a:pt x="323" y="38"/>
                    </a:lnTo>
                    <a:lnTo>
                      <a:pt x="310" y="35"/>
                    </a:lnTo>
                    <a:lnTo>
                      <a:pt x="297" y="33"/>
                    </a:lnTo>
                    <a:lnTo>
                      <a:pt x="284" y="31"/>
                    </a:lnTo>
                    <a:lnTo>
                      <a:pt x="271" y="29"/>
                    </a:lnTo>
                    <a:lnTo>
                      <a:pt x="257" y="27"/>
                    </a:lnTo>
                    <a:lnTo>
                      <a:pt x="243" y="25"/>
                    </a:lnTo>
                    <a:lnTo>
                      <a:pt x="230" y="23"/>
                    </a:lnTo>
                    <a:lnTo>
                      <a:pt x="217" y="21"/>
                    </a:lnTo>
                    <a:lnTo>
                      <a:pt x="209" y="20"/>
                    </a:lnTo>
                    <a:lnTo>
                      <a:pt x="198" y="19"/>
                    </a:lnTo>
                    <a:lnTo>
                      <a:pt x="185" y="18"/>
                    </a:lnTo>
                    <a:lnTo>
                      <a:pt x="171" y="17"/>
                    </a:lnTo>
                    <a:lnTo>
                      <a:pt x="155" y="16"/>
                    </a:lnTo>
                    <a:lnTo>
                      <a:pt x="138" y="14"/>
                    </a:lnTo>
                    <a:lnTo>
                      <a:pt x="120" y="12"/>
                    </a:lnTo>
                    <a:lnTo>
                      <a:pt x="102" y="11"/>
                    </a:lnTo>
                    <a:lnTo>
                      <a:pt x="84" y="10"/>
                    </a:lnTo>
                    <a:lnTo>
                      <a:pt x="67" y="8"/>
                    </a:lnTo>
                    <a:lnTo>
                      <a:pt x="52" y="7"/>
                    </a:lnTo>
                    <a:lnTo>
                      <a:pt x="36" y="6"/>
                    </a:lnTo>
                    <a:lnTo>
                      <a:pt x="23" y="4"/>
                    </a:lnTo>
                    <a:lnTo>
                      <a:pt x="13" y="2"/>
                    </a:lnTo>
                    <a:lnTo>
                      <a:pt x="6" y="1"/>
                    </a:lnTo>
                    <a:lnTo>
                      <a:pt x="0" y="0"/>
                    </a:lnTo>
                    <a:lnTo>
                      <a:pt x="0" y="1"/>
                    </a:lnTo>
                    <a:close/>
                  </a:path>
                </a:pathLst>
              </a:custGeom>
              <a:solidFill>
                <a:srgbClr val="140000"/>
              </a:solidFill>
              <a:ln w="9525">
                <a:noFill/>
                <a:round/>
                <a:headEnd/>
                <a:tailEnd/>
              </a:ln>
            </p:spPr>
            <p:txBody>
              <a:bodyPr/>
              <a:lstStyle/>
              <a:p>
                <a:endParaRPr lang="zh-CN" altLang="en-US"/>
              </a:p>
            </p:txBody>
          </p:sp>
          <p:sp>
            <p:nvSpPr>
              <p:cNvPr id="55422" name="Freeform 88"/>
              <p:cNvSpPr>
                <a:spLocks/>
              </p:cNvSpPr>
              <p:nvPr/>
            </p:nvSpPr>
            <p:spPr bwMode="auto">
              <a:xfrm>
                <a:off x="917" y="2356"/>
                <a:ext cx="100" cy="14"/>
              </a:xfrm>
              <a:custGeom>
                <a:avLst/>
                <a:gdLst>
                  <a:gd name="T0" fmla="*/ 2 w 501"/>
                  <a:gd name="T1" fmla="*/ 0 h 71"/>
                  <a:gd name="T2" fmla="*/ 2 w 501"/>
                  <a:gd name="T3" fmla="*/ 0 h 71"/>
                  <a:gd name="T4" fmla="*/ 3 w 501"/>
                  <a:gd name="T5" fmla="*/ 0 h 71"/>
                  <a:gd name="T6" fmla="*/ 3 w 501"/>
                  <a:gd name="T7" fmla="*/ 0 h 71"/>
                  <a:gd name="T8" fmla="*/ 3 w 501"/>
                  <a:gd name="T9" fmla="*/ 0 h 71"/>
                  <a:gd name="T10" fmla="*/ 3 w 501"/>
                  <a:gd name="T11" fmla="*/ 0 h 71"/>
                  <a:gd name="T12" fmla="*/ 4 w 501"/>
                  <a:gd name="T13" fmla="*/ 0 h 71"/>
                  <a:gd name="T14" fmla="*/ 4 w 501"/>
                  <a:gd name="T15" fmla="*/ 1 h 71"/>
                  <a:gd name="T16" fmla="*/ 4 w 501"/>
                  <a:gd name="T17" fmla="*/ 1 h 71"/>
                  <a:gd name="T18" fmla="*/ 4 w 501"/>
                  <a:gd name="T19" fmla="*/ 1 h 71"/>
                  <a:gd name="T20" fmla="*/ 4 w 501"/>
                  <a:gd name="T21" fmla="*/ 0 h 71"/>
                  <a:gd name="T22" fmla="*/ 4 w 501"/>
                  <a:gd name="T23" fmla="*/ 0 h 71"/>
                  <a:gd name="T24" fmla="*/ 3 w 501"/>
                  <a:gd name="T25" fmla="*/ 0 h 71"/>
                  <a:gd name="T26" fmla="*/ 3 w 501"/>
                  <a:gd name="T27" fmla="*/ 0 h 71"/>
                  <a:gd name="T28" fmla="*/ 3 w 501"/>
                  <a:gd name="T29" fmla="*/ 0 h 71"/>
                  <a:gd name="T30" fmla="*/ 3 w 501"/>
                  <a:gd name="T31" fmla="*/ 0 h 71"/>
                  <a:gd name="T32" fmla="*/ 2 w 501"/>
                  <a:gd name="T33" fmla="*/ 0 h 71"/>
                  <a:gd name="T34" fmla="*/ 2 w 501"/>
                  <a:gd name="T35" fmla="*/ 0 h 71"/>
                  <a:gd name="T36" fmla="*/ 2 w 501"/>
                  <a:gd name="T37" fmla="*/ 0 h 71"/>
                  <a:gd name="T38" fmla="*/ 2 w 501"/>
                  <a:gd name="T39" fmla="*/ 0 h 71"/>
                  <a:gd name="T40" fmla="*/ 1 w 501"/>
                  <a:gd name="T41" fmla="*/ 0 h 71"/>
                  <a:gd name="T42" fmla="*/ 1 w 501"/>
                  <a:gd name="T43" fmla="*/ 0 h 71"/>
                  <a:gd name="T44" fmla="*/ 1 w 501"/>
                  <a:gd name="T45" fmla="*/ 0 h 71"/>
                  <a:gd name="T46" fmla="*/ 0 w 501"/>
                  <a:gd name="T47" fmla="*/ 0 h 71"/>
                  <a:gd name="T48" fmla="*/ 0 w 501"/>
                  <a:gd name="T49" fmla="*/ 0 h 71"/>
                  <a:gd name="T50" fmla="*/ 0 w 501"/>
                  <a:gd name="T51" fmla="*/ 0 h 71"/>
                  <a:gd name="T52" fmla="*/ 0 w 501"/>
                  <a:gd name="T53" fmla="*/ 0 h 71"/>
                  <a:gd name="T54" fmla="*/ 0 w 501"/>
                  <a:gd name="T55" fmla="*/ 0 h 71"/>
                  <a:gd name="T56" fmla="*/ 0 w 501"/>
                  <a:gd name="T57" fmla="*/ 0 h 71"/>
                  <a:gd name="T58" fmla="*/ 1 w 501"/>
                  <a:gd name="T59" fmla="*/ 0 h 71"/>
                  <a:gd name="T60" fmla="*/ 1 w 501"/>
                  <a:gd name="T61" fmla="*/ 0 h 71"/>
                  <a:gd name="T62" fmla="*/ 1 w 501"/>
                  <a:gd name="T63" fmla="*/ 0 h 71"/>
                  <a:gd name="T64" fmla="*/ 2 w 501"/>
                  <a:gd name="T65" fmla="*/ 0 h 71"/>
                  <a:gd name="T66" fmla="*/ 2 w 501"/>
                  <a:gd name="T67" fmla="*/ 0 h 7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01"/>
                  <a:gd name="T103" fmla="*/ 0 h 71"/>
                  <a:gd name="T104" fmla="*/ 501 w 501"/>
                  <a:gd name="T105" fmla="*/ 71 h 7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01" h="71">
                    <a:moveTo>
                      <a:pt x="240" y="35"/>
                    </a:moveTo>
                    <a:lnTo>
                      <a:pt x="256" y="37"/>
                    </a:lnTo>
                    <a:lnTo>
                      <a:pt x="272" y="39"/>
                    </a:lnTo>
                    <a:lnTo>
                      <a:pt x="288" y="41"/>
                    </a:lnTo>
                    <a:lnTo>
                      <a:pt x="304" y="43"/>
                    </a:lnTo>
                    <a:lnTo>
                      <a:pt x="320" y="45"/>
                    </a:lnTo>
                    <a:lnTo>
                      <a:pt x="336" y="46"/>
                    </a:lnTo>
                    <a:lnTo>
                      <a:pt x="352" y="48"/>
                    </a:lnTo>
                    <a:lnTo>
                      <a:pt x="368" y="51"/>
                    </a:lnTo>
                    <a:lnTo>
                      <a:pt x="384" y="53"/>
                    </a:lnTo>
                    <a:lnTo>
                      <a:pt x="400" y="55"/>
                    </a:lnTo>
                    <a:lnTo>
                      <a:pt x="416" y="58"/>
                    </a:lnTo>
                    <a:lnTo>
                      <a:pt x="433" y="60"/>
                    </a:lnTo>
                    <a:lnTo>
                      <a:pt x="448" y="63"/>
                    </a:lnTo>
                    <a:lnTo>
                      <a:pt x="464" y="66"/>
                    </a:lnTo>
                    <a:lnTo>
                      <a:pt x="480" y="68"/>
                    </a:lnTo>
                    <a:lnTo>
                      <a:pt x="496" y="71"/>
                    </a:lnTo>
                    <a:lnTo>
                      <a:pt x="498" y="70"/>
                    </a:lnTo>
                    <a:lnTo>
                      <a:pt x="501" y="68"/>
                    </a:lnTo>
                    <a:lnTo>
                      <a:pt x="501" y="66"/>
                    </a:lnTo>
                    <a:lnTo>
                      <a:pt x="498" y="64"/>
                    </a:lnTo>
                    <a:lnTo>
                      <a:pt x="483" y="60"/>
                    </a:lnTo>
                    <a:lnTo>
                      <a:pt x="467" y="57"/>
                    </a:lnTo>
                    <a:lnTo>
                      <a:pt x="451" y="54"/>
                    </a:lnTo>
                    <a:lnTo>
                      <a:pt x="435" y="51"/>
                    </a:lnTo>
                    <a:lnTo>
                      <a:pt x="419" y="47"/>
                    </a:lnTo>
                    <a:lnTo>
                      <a:pt x="403" y="45"/>
                    </a:lnTo>
                    <a:lnTo>
                      <a:pt x="388" y="42"/>
                    </a:lnTo>
                    <a:lnTo>
                      <a:pt x="371" y="40"/>
                    </a:lnTo>
                    <a:lnTo>
                      <a:pt x="356" y="37"/>
                    </a:lnTo>
                    <a:lnTo>
                      <a:pt x="339" y="34"/>
                    </a:lnTo>
                    <a:lnTo>
                      <a:pt x="324" y="32"/>
                    </a:lnTo>
                    <a:lnTo>
                      <a:pt x="308" y="30"/>
                    </a:lnTo>
                    <a:lnTo>
                      <a:pt x="292" y="28"/>
                    </a:lnTo>
                    <a:lnTo>
                      <a:pt x="276" y="25"/>
                    </a:lnTo>
                    <a:lnTo>
                      <a:pt x="261" y="23"/>
                    </a:lnTo>
                    <a:lnTo>
                      <a:pt x="244" y="21"/>
                    </a:lnTo>
                    <a:lnTo>
                      <a:pt x="227" y="19"/>
                    </a:lnTo>
                    <a:lnTo>
                      <a:pt x="208" y="17"/>
                    </a:lnTo>
                    <a:lnTo>
                      <a:pt x="188" y="14"/>
                    </a:lnTo>
                    <a:lnTo>
                      <a:pt x="169" y="12"/>
                    </a:lnTo>
                    <a:lnTo>
                      <a:pt x="148" y="11"/>
                    </a:lnTo>
                    <a:lnTo>
                      <a:pt x="127" y="9"/>
                    </a:lnTo>
                    <a:lnTo>
                      <a:pt x="107" y="8"/>
                    </a:lnTo>
                    <a:lnTo>
                      <a:pt x="89" y="6"/>
                    </a:lnTo>
                    <a:lnTo>
                      <a:pt x="70" y="4"/>
                    </a:lnTo>
                    <a:lnTo>
                      <a:pt x="53" y="3"/>
                    </a:lnTo>
                    <a:lnTo>
                      <a:pt x="38" y="2"/>
                    </a:lnTo>
                    <a:lnTo>
                      <a:pt x="25" y="1"/>
                    </a:lnTo>
                    <a:lnTo>
                      <a:pt x="15" y="1"/>
                    </a:lnTo>
                    <a:lnTo>
                      <a:pt x="6" y="0"/>
                    </a:lnTo>
                    <a:lnTo>
                      <a:pt x="2" y="0"/>
                    </a:lnTo>
                    <a:lnTo>
                      <a:pt x="0" y="0"/>
                    </a:lnTo>
                    <a:lnTo>
                      <a:pt x="2" y="0"/>
                    </a:lnTo>
                    <a:lnTo>
                      <a:pt x="6" y="1"/>
                    </a:lnTo>
                    <a:lnTo>
                      <a:pt x="15" y="2"/>
                    </a:lnTo>
                    <a:lnTo>
                      <a:pt x="26" y="4"/>
                    </a:lnTo>
                    <a:lnTo>
                      <a:pt x="39" y="7"/>
                    </a:lnTo>
                    <a:lnTo>
                      <a:pt x="55" y="9"/>
                    </a:lnTo>
                    <a:lnTo>
                      <a:pt x="71" y="11"/>
                    </a:lnTo>
                    <a:lnTo>
                      <a:pt x="90" y="14"/>
                    </a:lnTo>
                    <a:lnTo>
                      <a:pt x="109" y="17"/>
                    </a:lnTo>
                    <a:lnTo>
                      <a:pt x="129" y="20"/>
                    </a:lnTo>
                    <a:lnTo>
                      <a:pt x="149" y="23"/>
                    </a:lnTo>
                    <a:lnTo>
                      <a:pt x="169" y="25"/>
                    </a:lnTo>
                    <a:lnTo>
                      <a:pt x="188" y="29"/>
                    </a:lnTo>
                    <a:lnTo>
                      <a:pt x="207" y="31"/>
                    </a:lnTo>
                    <a:lnTo>
                      <a:pt x="224" y="33"/>
                    </a:lnTo>
                    <a:lnTo>
                      <a:pt x="240" y="35"/>
                    </a:lnTo>
                    <a:close/>
                  </a:path>
                </a:pathLst>
              </a:custGeom>
              <a:solidFill>
                <a:srgbClr val="140000"/>
              </a:solidFill>
              <a:ln w="9525">
                <a:noFill/>
                <a:round/>
                <a:headEnd/>
                <a:tailEnd/>
              </a:ln>
            </p:spPr>
            <p:txBody>
              <a:bodyPr/>
              <a:lstStyle/>
              <a:p>
                <a:endParaRPr lang="zh-CN" altLang="en-US"/>
              </a:p>
            </p:txBody>
          </p:sp>
          <p:sp>
            <p:nvSpPr>
              <p:cNvPr id="55423" name="Freeform 89"/>
              <p:cNvSpPr>
                <a:spLocks/>
              </p:cNvSpPr>
              <p:nvPr/>
            </p:nvSpPr>
            <p:spPr bwMode="auto">
              <a:xfrm>
                <a:off x="964" y="2317"/>
                <a:ext cx="52" cy="30"/>
              </a:xfrm>
              <a:custGeom>
                <a:avLst/>
                <a:gdLst>
                  <a:gd name="T0" fmla="*/ 2 w 263"/>
                  <a:gd name="T1" fmla="*/ 1 h 148"/>
                  <a:gd name="T2" fmla="*/ 2 w 263"/>
                  <a:gd name="T3" fmla="*/ 1 h 148"/>
                  <a:gd name="T4" fmla="*/ 2 w 263"/>
                  <a:gd name="T5" fmla="*/ 1 h 148"/>
                  <a:gd name="T6" fmla="*/ 2 w 263"/>
                  <a:gd name="T7" fmla="*/ 1 h 148"/>
                  <a:gd name="T8" fmla="*/ 2 w 263"/>
                  <a:gd name="T9" fmla="*/ 1 h 148"/>
                  <a:gd name="T10" fmla="*/ 2 w 263"/>
                  <a:gd name="T11" fmla="*/ 1 h 148"/>
                  <a:gd name="T12" fmla="*/ 2 w 263"/>
                  <a:gd name="T13" fmla="*/ 1 h 148"/>
                  <a:gd name="T14" fmla="*/ 2 w 263"/>
                  <a:gd name="T15" fmla="*/ 1 h 148"/>
                  <a:gd name="T16" fmla="*/ 1 w 263"/>
                  <a:gd name="T17" fmla="*/ 1 h 148"/>
                  <a:gd name="T18" fmla="*/ 1 w 263"/>
                  <a:gd name="T19" fmla="*/ 1 h 148"/>
                  <a:gd name="T20" fmla="*/ 1 w 263"/>
                  <a:gd name="T21" fmla="*/ 1 h 148"/>
                  <a:gd name="T22" fmla="*/ 1 w 263"/>
                  <a:gd name="T23" fmla="*/ 1 h 148"/>
                  <a:gd name="T24" fmla="*/ 1 w 263"/>
                  <a:gd name="T25" fmla="*/ 1 h 148"/>
                  <a:gd name="T26" fmla="*/ 1 w 263"/>
                  <a:gd name="T27" fmla="*/ 0 h 148"/>
                  <a:gd name="T28" fmla="*/ 0 w 263"/>
                  <a:gd name="T29" fmla="*/ 0 h 148"/>
                  <a:gd name="T30" fmla="*/ 0 w 263"/>
                  <a:gd name="T31" fmla="*/ 0 h 148"/>
                  <a:gd name="T32" fmla="*/ 0 w 263"/>
                  <a:gd name="T33" fmla="*/ 0 h 148"/>
                  <a:gd name="T34" fmla="*/ 0 w 263"/>
                  <a:gd name="T35" fmla="*/ 0 h 148"/>
                  <a:gd name="T36" fmla="*/ 0 w 263"/>
                  <a:gd name="T37" fmla="*/ 0 h 148"/>
                  <a:gd name="T38" fmla="*/ 0 w 263"/>
                  <a:gd name="T39" fmla="*/ 0 h 148"/>
                  <a:gd name="T40" fmla="*/ 0 w 263"/>
                  <a:gd name="T41" fmla="*/ 0 h 148"/>
                  <a:gd name="T42" fmla="*/ 0 w 263"/>
                  <a:gd name="T43" fmla="*/ 0 h 148"/>
                  <a:gd name="T44" fmla="*/ 0 w 263"/>
                  <a:gd name="T45" fmla="*/ 0 h 148"/>
                  <a:gd name="T46" fmla="*/ 0 w 263"/>
                  <a:gd name="T47" fmla="*/ 0 h 148"/>
                  <a:gd name="T48" fmla="*/ 0 w 263"/>
                  <a:gd name="T49" fmla="*/ 0 h 148"/>
                  <a:gd name="T50" fmla="*/ 0 w 263"/>
                  <a:gd name="T51" fmla="*/ 0 h 148"/>
                  <a:gd name="T52" fmla="*/ 0 w 263"/>
                  <a:gd name="T53" fmla="*/ 0 h 148"/>
                  <a:gd name="T54" fmla="*/ 0 w 263"/>
                  <a:gd name="T55" fmla="*/ 0 h 148"/>
                  <a:gd name="T56" fmla="*/ 0 w 263"/>
                  <a:gd name="T57" fmla="*/ 1 h 148"/>
                  <a:gd name="T58" fmla="*/ 1 w 263"/>
                  <a:gd name="T59" fmla="*/ 1 h 148"/>
                  <a:gd name="T60" fmla="*/ 1 w 263"/>
                  <a:gd name="T61" fmla="*/ 1 h 148"/>
                  <a:gd name="T62" fmla="*/ 1 w 263"/>
                  <a:gd name="T63" fmla="*/ 1 h 148"/>
                  <a:gd name="T64" fmla="*/ 1 w 263"/>
                  <a:gd name="T65" fmla="*/ 1 h 148"/>
                  <a:gd name="T66" fmla="*/ 1 w 263"/>
                  <a:gd name="T67" fmla="*/ 1 h 148"/>
                  <a:gd name="T68" fmla="*/ 2 w 263"/>
                  <a:gd name="T69" fmla="*/ 1 h 148"/>
                  <a:gd name="T70" fmla="*/ 2 w 263"/>
                  <a:gd name="T71" fmla="*/ 1 h 148"/>
                  <a:gd name="T72" fmla="*/ 2 w 263"/>
                  <a:gd name="T73" fmla="*/ 1 h 14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63"/>
                  <a:gd name="T112" fmla="*/ 0 h 148"/>
                  <a:gd name="T113" fmla="*/ 263 w 263"/>
                  <a:gd name="T114" fmla="*/ 148 h 14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63" h="148">
                    <a:moveTo>
                      <a:pt x="261" y="148"/>
                    </a:moveTo>
                    <a:lnTo>
                      <a:pt x="262" y="148"/>
                    </a:lnTo>
                    <a:lnTo>
                      <a:pt x="263" y="147"/>
                    </a:lnTo>
                    <a:lnTo>
                      <a:pt x="263" y="146"/>
                    </a:lnTo>
                    <a:lnTo>
                      <a:pt x="262" y="145"/>
                    </a:lnTo>
                    <a:lnTo>
                      <a:pt x="243" y="140"/>
                    </a:lnTo>
                    <a:lnTo>
                      <a:pt x="222" y="133"/>
                    </a:lnTo>
                    <a:lnTo>
                      <a:pt x="201" y="124"/>
                    </a:lnTo>
                    <a:lnTo>
                      <a:pt x="179" y="114"/>
                    </a:lnTo>
                    <a:lnTo>
                      <a:pt x="157" y="103"/>
                    </a:lnTo>
                    <a:lnTo>
                      <a:pt x="135" y="90"/>
                    </a:lnTo>
                    <a:lnTo>
                      <a:pt x="114" y="78"/>
                    </a:lnTo>
                    <a:lnTo>
                      <a:pt x="94" y="65"/>
                    </a:lnTo>
                    <a:lnTo>
                      <a:pt x="74" y="53"/>
                    </a:lnTo>
                    <a:lnTo>
                      <a:pt x="56" y="40"/>
                    </a:lnTo>
                    <a:lnTo>
                      <a:pt x="41" y="29"/>
                    </a:lnTo>
                    <a:lnTo>
                      <a:pt x="27" y="20"/>
                    </a:lnTo>
                    <a:lnTo>
                      <a:pt x="16" y="11"/>
                    </a:lnTo>
                    <a:lnTo>
                      <a:pt x="7" y="5"/>
                    </a:lnTo>
                    <a:lnTo>
                      <a:pt x="3" y="1"/>
                    </a:lnTo>
                    <a:lnTo>
                      <a:pt x="0" y="0"/>
                    </a:lnTo>
                    <a:lnTo>
                      <a:pt x="1" y="1"/>
                    </a:lnTo>
                    <a:lnTo>
                      <a:pt x="4" y="5"/>
                    </a:lnTo>
                    <a:lnTo>
                      <a:pt x="8" y="12"/>
                    </a:lnTo>
                    <a:lnTo>
                      <a:pt x="14" y="21"/>
                    </a:lnTo>
                    <a:lnTo>
                      <a:pt x="22" y="31"/>
                    </a:lnTo>
                    <a:lnTo>
                      <a:pt x="32" y="43"/>
                    </a:lnTo>
                    <a:lnTo>
                      <a:pt x="44" y="55"/>
                    </a:lnTo>
                    <a:lnTo>
                      <a:pt x="58" y="68"/>
                    </a:lnTo>
                    <a:lnTo>
                      <a:pt x="75" y="81"/>
                    </a:lnTo>
                    <a:lnTo>
                      <a:pt x="94" y="94"/>
                    </a:lnTo>
                    <a:lnTo>
                      <a:pt x="115" y="106"/>
                    </a:lnTo>
                    <a:lnTo>
                      <a:pt x="140" y="118"/>
                    </a:lnTo>
                    <a:lnTo>
                      <a:pt x="166" y="128"/>
                    </a:lnTo>
                    <a:lnTo>
                      <a:pt x="194" y="137"/>
                    </a:lnTo>
                    <a:lnTo>
                      <a:pt x="226" y="144"/>
                    </a:lnTo>
                    <a:lnTo>
                      <a:pt x="261" y="148"/>
                    </a:lnTo>
                    <a:close/>
                  </a:path>
                </a:pathLst>
              </a:custGeom>
              <a:solidFill>
                <a:srgbClr val="140000"/>
              </a:solidFill>
              <a:ln w="9525">
                <a:noFill/>
                <a:round/>
                <a:headEnd/>
                <a:tailEnd/>
              </a:ln>
            </p:spPr>
            <p:txBody>
              <a:bodyPr/>
              <a:lstStyle/>
              <a:p>
                <a:endParaRPr lang="zh-CN" altLang="en-US"/>
              </a:p>
            </p:txBody>
          </p:sp>
          <p:sp>
            <p:nvSpPr>
              <p:cNvPr id="55424" name="Freeform 90"/>
              <p:cNvSpPr>
                <a:spLocks/>
              </p:cNvSpPr>
              <p:nvPr/>
            </p:nvSpPr>
            <p:spPr bwMode="auto">
              <a:xfrm>
                <a:off x="926" y="2325"/>
                <a:ext cx="41" cy="14"/>
              </a:xfrm>
              <a:custGeom>
                <a:avLst/>
                <a:gdLst>
                  <a:gd name="T0" fmla="*/ 0 w 208"/>
                  <a:gd name="T1" fmla="*/ 1 h 74"/>
                  <a:gd name="T2" fmla="*/ 0 w 208"/>
                  <a:gd name="T3" fmla="*/ 0 h 74"/>
                  <a:gd name="T4" fmla="*/ 0 w 208"/>
                  <a:gd name="T5" fmla="*/ 0 h 74"/>
                  <a:gd name="T6" fmla="*/ 0 w 208"/>
                  <a:gd name="T7" fmla="*/ 0 h 74"/>
                  <a:gd name="T8" fmla="*/ 0 w 208"/>
                  <a:gd name="T9" fmla="*/ 0 h 74"/>
                  <a:gd name="T10" fmla="*/ 0 w 208"/>
                  <a:gd name="T11" fmla="*/ 0 h 74"/>
                  <a:gd name="T12" fmla="*/ 1 w 208"/>
                  <a:gd name="T13" fmla="*/ 0 h 74"/>
                  <a:gd name="T14" fmla="*/ 1 w 208"/>
                  <a:gd name="T15" fmla="*/ 0 h 74"/>
                  <a:gd name="T16" fmla="*/ 1 w 208"/>
                  <a:gd name="T17" fmla="*/ 0 h 74"/>
                  <a:gd name="T18" fmla="*/ 1 w 208"/>
                  <a:gd name="T19" fmla="*/ 0 h 74"/>
                  <a:gd name="T20" fmla="*/ 1 w 208"/>
                  <a:gd name="T21" fmla="*/ 0 h 74"/>
                  <a:gd name="T22" fmla="*/ 1 w 208"/>
                  <a:gd name="T23" fmla="*/ 0 h 74"/>
                  <a:gd name="T24" fmla="*/ 1 w 208"/>
                  <a:gd name="T25" fmla="*/ 0 h 74"/>
                  <a:gd name="T26" fmla="*/ 1 w 208"/>
                  <a:gd name="T27" fmla="*/ 0 h 74"/>
                  <a:gd name="T28" fmla="*/ 1 w 208"/>
                  <a:gd name="T29" fmla="*/ 0 h 74"/>
                  <a:gd name="T30" fmla="*/ 1 w 208"/>
                  <a:gd name="T31" fmla="*/ 0 h 74"/>
                  <a:gd name="T32" fmla="*/ 2 w 208"/>
                  <a:gd name="T33" fmla="*/ 0 h 74"/>
                  <a:gd name="T34" fmla="*/ 2 w 208"/>
                  <a:gd name="T35" fmla="*/ 0 h 74"/>
                  <a:gd name="T36" fmla="*/ 2 w 208"/>
                  <a:gd name="T37" fmla="*/ 0 h 74"/>
                  <a:gd name="T38" fmla="*/ 2 w 208"/>
                  <a:gd name="T39" fmla="*/ 0 h 74"/>
                  <a:gd name="T40" fmla="*/ 2 w 208"/>
                  <a:gd name="T41" fmla="*/ 0 h 74"/>
                  <a:gd name="T42" fmla="*/ 1 w 208"/>
                  <a:gd name="T43" fmla="*/ 0 h 74"/>
                  <a:gd name="T44" fmla="*/ 1 w 208"/>
                  <a:gd name="T45" fmla="*/ 0 h 74"/>
                  <a:gd name="T46" fmla="*/ 1 w 208"/>
                  <a:gd name="T47" fmla="*/ 0 h 74"/>
                  <a:gd name="T48" fmla="*/ 1 w 208"/>
                  <a:gd name="T49" fmla="*/ 0 h 74"/>
                  <a:gd name="T50" fmla="*/ 1 w 208"/>
                  <a:gd name="T51" fmla="*/ 0 h 74"/>
                  <a:gd name="T52" fmla="*/ 1 w 208"/>
                  <a:gd name="T53" fmla="*/ 0 h 74"/>
                  <a:gd name="T54" fmla="*/ 1 w 208"/>
                  <a:gd name="T55" fmla="*/ 0 h 74"/>
                  <a:gd name="T56" fmla="*/ 1 w 208"/>
                  <a:gd name="T57" fmla="*/ 0 h 74"/>
                  <a:gd name="T58" fmla="*/ 1 w 208"/>
                  <a:gd name="T59" fmla="*/ 0 h 74"/>
                  <a:gd name="T60" fmla="*/ 1 w 208"/>
                  <a:gd name="T61" fmla="*/ 0 h 74"/>
                  <a:gd name="T62" fmla="*/ 0 w 208"/>
                  <a:gd name="T63" fmla="*/ 0 h 74"/>
                  <a:gd name="T64" fmla="*/ 0 w 208"/>
                  <a:gd name="T65" fmla="*/ 0 h 74"/>
                  <a:gd name="T66" fmla="*/ 0 w 208"/>
                  <a:gd name="T67" fmla="*/ 0 h 74"/>
                  <a:gd name="T68" fmla="*/ 0 w 208"/>
                  <a:gd name="T69" fmla="*/ 0 h 74"/>
                  <a:gd name="T70" fmla="*/ 0 w 208"/>
                  <a:gd name="T71" fmla="*/ 0 h 74"/>
                  <a:gd name="T72" fmla="*/ 0 w 208"/>
                  <a:gd name="T73" fmla="*/ 1 h 74"/>
                  <a:gd name="T74" fmla="*/ 0 w 208"/>
                  <a:gd name="T75" fmla="*/ 1 h 74"/>
                  <a:gd name="T76" fmla="*/ 0 w 208"/>
                  <a:gd name="T77" fmla="*/ 1 h 74"/>
                  <a:gd name="T78" fmla="*/ 0 w 208"/>
                  <a:gd name="T79" fmla="*/ 1 h 74"/>
                  <a:gd name="T80" fmla="*/ 0 w 208"/>
                  <a:gd name="T81" fmla="*/ 1 h 74"/>
                  <a:gd name="T82" fmla="*/ 0 w 208"/>
                  <a:gd name="T83" fmla="*/ 1 h 7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08"/>
                  <a:gd name="T127" fmla="*/ 0 h 74"/>
                  <a:gd name="T128" fmla="*/ 208 w 208"/>
                  <a:gd name="T129" fmla="*/ 74 h 7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08" h="74">
                    <a:moveTo>
                      <a:pt x="1" y="74"/>
                    </a:moveTo>
                    <a:lnTo>
                      <a:pt x="13" y="68"/>
                    </a:lnTo>
                    <a:lnTo>
                      <a:pt x="25" y="63"/>
                    </a:lnTo>
                    <a:lnTo>
                      <a:pt x="37" y="58"/>
                    </a:lnTo>
                    <a:lnTo>
                      <a:pt x="50" y="53"/>
                    </a:lnTo>
                    <a:lnTo>
                      <a:pt x="62" y="48"/>
                    </a:lnTo>
                    <a:lnTo>
                      <a:pt x="74" y="44"/>
                    </a:lnTo>
                    <a:lnTo>
                      <a:pt x="86" y="41"/>
                    </a:lnTo>
                    <a:lnTo>
                      <a:pt x="99" y="36"/>
                    </a:lnTo>
                    <a:lnTo>
                      <a:pt x="113" y="33"/>
                    </a:lnTo>
                    <a:lnTo>
                      <a:pt x="125" y="30"/>
                    </a:lnTo>
                    <a:lnTo>
                      <a:pt x="138" y="26"/>
                    </a:lnTo>
                    <a:lnTo>
                      <a:pt x="151" y="23"/>
                    </a:lnTo>
                    <a:lnTo>
                      <a:pt x="163" y="20"/>
                    </a:lnTo>
                    <a:lnTo>
                      <a:pt x="176" y="17"/>
                    </a:lnTo>
                    <a:lnTo>
                      <a:pt x="189" y="14"/>
                    </a:lnTo>
                    <a:lnTo>
                      <a:pt x="203" y="11"/>
                    </a:lnTo>
                    <a:lnTo>
                      <a:pt x="206" y="9"/>
                    </a:lnTo>
                    <a:lnTo>
                      <a:pt x="208" y="4"/>
                    </a:lnTo>
                    <a:lnTo>
                      <a:pt x="207" y="1"/>
                    </a:lnTo>
                    <a:lnTo>
                      <a:pt x="203" y="0"/>
                    </a:lnTo>
                    <a:lnTo>
                      <a:pt x="189" y="2"/>
                    </a:lnTo>
                    <a:lnTo>
                      <a:pt x="176" y="3"/>
                    </a:lnTo>
                    <a:lnTo>
                      <a:pt x="163" y="6"/>
                    </a:lnTo>
                    <a:lnTo>
                      <a:pt x="149" y="8"/>
                    </a:lnTo>
                    <a:lnTo>
                      <a:pt x="135" y="10"/>
                    </a:lnTo>
                    <a:lnTo>
                      <a:pt x="121" y="12"/>
                    </a:lnTo>
                    <a:lnTo>
                      <a:pt x="107" y="15"/>
                    </a:lnTo>
                    <a:lnTo>
                      <a:pt x="93" y="19"/>
                    </a:lnTo>
                    <a:lnTo>
                      <a:pt x="80" y="23"/>
                    </a:lnTo>
                    <a:lnTo>
                      <a:pt x="67" y="28"/>
                    </a:lnTo>
                    <a:lnTo>
                      <a:pt x="53" y="33"/>
                    </a:lnTo>
                    <a:lnTo>
                      <a:pt x="41" y="39"/>
                    </a:lnTo>
                    <a:lnTo>
                      <a:pt x="30" y="46"/>
                    </a:lnTo>
                    <a:lnTo>
                      <a:pt x="19" y="54"/>
                    </a:lnTo>
                    <a:lnTo>
                      <a:pt x="9" y="63"/>
                    </a:lnTo>
                    <a:lnTo>
                      <a:pt x="0" y="73"/>
                    </a:lnTo>
                    <a:lnTo>
                      <a:pt x="0" y="74"/>
                    </a:lnTo>
                    <a:lnTo>
                      <a:pt x="1" y="74"/>
                    </a:lnTo>
                    <a:close/>
                  </a:path>
                </a:pathLst>
              </a:custGeom>
              <a:solidFill>
                <a:srgbClr val="140000"/>
              </a:solidFill>
              <a:ln w="9525">
                <a:noFill/>
                <a:round/>
                <a:headEnd/>
                <a:tailEnd/>
              </a:ln>
            </p:spPr>
            <p:txBody>
              <a:bodyPr/>
              <a:lstStyle/>
              <a:p>
                <a:endParaRPr lang="zh-CN" altLang="en-US"/>
              </a:p>
            </p:txBody>
          </p:sp>
          <p:sp>
            <p:nvSpPr>
              <p:cNvPr id="55425" name="Freeform 91"/>
              <p:cNvSpPr>
                <a:spLocks/>
              </p:cNvSpPr>
              <p:nvPr/>
            </p:nvSpPr>
            <p:spPr bwMode="auto">
              <a:xfrm>
                <a:off x="816" y="2401"/>
                <a:ext cx="152" cy="44"/>
              </a:xfrm>
              <a:custGeom>
                <a:avLst/>
                <a:gdLst>
                  <a:gd name="T0" fmla="*/ 1 w 760"/>
                  <a:gd name="T1" fmla="*/ 0 h 218"/>
                  <a:gd name="T2" fmla="*/ 1 w 760"/>
                  <a:gd name="T3" fmla="*/ 0 h 218"/>
                  <a:gd name="T4" fmla="*/ 1 w 760"/>
                  <a:gd name="T5" fmla="*/ 1 h 218"/>
                  <a:gd name="T6" fmla="*/ 1 w 760"/>
                  <a:gd name="T7" fmla="*/ 1 h 218"/>
                  <a:gd name="T8" fmla="*/ 1 w 760"/>
                  <a:gd name="T9" fmla="*/ 1 h 218"/>
                  <a:gd name="T10" fmla="*/ 0 w 760"/>
                  <a:gd name="T11" fmla="*/ 1 h 218"/>
                  <a:gd name="T12" fmla="*/ 0 w 760"/>
                  <a:gd name="T13" fmla="*/ 1 h 218"/>
                  <a:gd name="T14" fmla="*/ 0 w 760"/>
                  <a:gd name="T15" fmla="*/ 1 h 218"/>
                  <a:gd name="T16" fmla="*/ 0 w 760"/>
                  <a:gd name="T17" fmla="*/ 1 h 218"/>
                  <a:gd name="T18" fmla="*/ 0 w 760"/>
                  <a:gd name="T19" fmla="*/ 1 h 218"/>
                  <a:gd name="T20" fmla="*/ 0 w 760"/>
                  <a:gd name="T21" fmla="*/ 1 h 218"/>
                  <a:gd name="T22" fmla="*/ 1 w 760"/>
                  <a:gd name="T23" fmla="*/ 1 h 218"/>
                  <a:gd name="T24" fmla="*/ 1 w 760"/>
                  <a:gd name="T25" fmla="*/ 1 h 218"/>
                  <a:gd name="T26" fmla="*/ 2 w 760"/>
                  <a:gd name="T27" fmla="*/ 1 h 218"/>
                  <a:gd name="T28" fmla="*/ 2 w 760"/>
                  <a:gd name="T29" fmla="*/ 1 h 218"/>
                  <a:gd name="T30" fmla="*/ 3 w 760"/>
                  <a:gd name="T31" fmla="*/ 1 h 218"/>
                  <a:gd name="T32" fmla="*/ 3 w 760"/>
                  <a:gd name="T33" fmla="*/ 1 h 218"/>
                  <a:gd name="T34" fmla="*/ 3 w 760"/>
                  <a:gd name="T35" fmla="*/ 1 h 218"/>
                  <a:gd name="T36" fmla="*/ 3 w 760"/>
                  <a:gd name="T37" fmla="*/ 1 h 218"/>
                  <a:gd name="T38" fmla="*/ 3 w 760"/>
                  <a:gd name="T39" fmla="*/ 1 h 218"/>
                  <a:gd name="T40" fmla="*/ 4 w 760"/>
                  <a:gd name="T41" fmla="*/ 1 h 218"/>
                  <a:gd name="T42" fmla="*/ 4 w 760"/>
                  <a:gd name="T43" fmla="*/ 2 h 218"/>
                  <a:gd name="T44" fmla="*/ 4 w 760"/>
                  <a:gd name="T45" fmla="*/ 2 h 218"/>
                  <a:gd name="T46" fmla="*/ 5 w 760"/>
                  <a:gd name="T47" fmla="*/ 2 h 218"/>
                  <a:gd name="T48" fmla="*/ 5 w 760"/>
                  <a:gd name="T49" fmla="*/ 2 h 218"/>
                  <a:gd name="T50" fmla="*/ 5 w 760"/>
                  <a:gd name="T51" fmla="*/ 1 h 218"/>
                  <a:gd name="T52" fmla="*/ 6 w 760"/>
                  <a:gd name="T53" fmla="*/ 1 h 218"/>
                  <a:gd name="T54" fmla="*/ 6 w 760"/>
                  <a:gd name="T55" fmla="*/ 1 h 218"/>
                  <a:gd name="T56" fmla="*/ 6 w 760"/>
                  <a:gd name="T57" fmla="*/ 1 h 218"/>
                  <a:gd name="T58" fmla="*/ 6 w 760"/>
                  <a:gd name="T59" fmla="*/ 1 h 218"/>
                  <a:gd name="T60" fmla="*/ 6 w 760"/>
                  <a:gd name="T61" fmla="*/ 1 h 218"/>
                  <a:gd name="T62" fmla="*/ 6 w 760"/>
                  <a:gd name="T63" fmla="*/ 1 h 218"/>
                  <a:gd name="T64" fmla="*/ 5 w 760"/>
                  <a:gd name="T65" fmla="*/ 1 h 218"/>
                  <a:gd name="T66" fmla="*/ 5 w 760"/>
                  <a:gd name="T67" fmla="*/ 2 h 218"/>
                  <a:gd name="T68" fmla="*/ 5 w 760"/>
                  <a:gd name="T69" fmla="*/ 2 h 218"/>
                  <a:gd name="T70" fmla="*/ 4 w 760"/>
                  <a:gd name="T71" fmla="*/ 2 h 218"/>
                  <a:gd name="T72" fmla="*/ 4 w 760"/>
                  <a:gd name="T73" fmla="*/ 1 h 218"/>
                  <a:gd name="T74" fmla="*/ 4 w 760"/>
                  <a:gd name="T75" fmla="*/ 1 h 218"/>
                  <a:gd name="T76" fmla="*/ 3 w 760"/>
                  <a:gd name="T77" fmla="*/ 1 h 218"/>
                  <a:gd name="T78" fmla="*/ 3 w 760"/>
                  <a:gd name="T79" fmla="*/ 1 h 218"/>
                  <a:gd name="T80" fmla="*/ 3 w 760"/>
                  <a:gd name="T81" fmla="*/ 1 h 218"/>
                  <a:gd name="T82" fmla="*/ 3 w 760"/>
                  <a:gd name="T83" fmla="*/ 1 h 218"/>
                  <a:gd name="T84" fmla="*/ 2 w 760"/>
                  <a:gd name="T85" fmla="*/ 1 h 218"/>
                  <a:gd name="T86" fmla="*/ 2 w 760"/>
                  <a:gd name="T87" fmla="*/ 1 h 218"/>
                  <a:gd name="T88" fmla="*/ 2 w 760"/>
                  <a:gd name="T89" fmla="*/ 1 h 218"/>
                  <a:gd name="T90" fmla="*/ 1 w 760"/>
                  <a:gd name="T91" fmla="*/ 1 h 218"/>
                  <a:gd name="T92" fmla="*/ 1 w 760"/>
                  <a:gd name="T93" fmla="*/ 1 h 218"/>
                  <a:gd name="T94" fmla="*/ 0 w 760"/>
                  <a:gd name="T95" fmla="*/ 1 h 218"/>
                  <a:gd name="T96" fmla="*/ 0 w 760"/>
                  <a:gd name="T97" fmla="*/ 1 h 218"/>
                  <a:gd name="T98" fmla="*/ 0 w 760"/>
                  <a:gd name="T99" fmla="*/ 1 h 218"/>
                  <a:gd name="T100" fmla="*/ 0 w 760"/>
                  <a:gd name="T101" fmla="*/ 1 h 218"/>
                  <a:gd name="T102" fmla="*/ 0 w 760"/>
                  <a:gd name="T103" fmla="*/ 1 h 218"/>
                  <a:gd name="T104" fmla="*/ 1 w 760"/>
                  <a:gd name="T105" fmla="*/ 1 h 218"/>
                  <a:gd name="T106" fmla="*/ 1 w 760"/>
                  <a:gd name="T107" fmla="*/ 1 h 218"/>
                  <a:gd name="T108" fmla="*/ 1 w 760"/>
                  <a:gd name="T109" fmla="*/ 1 h 218"/>
                  <a:gd name="T110" fmla="*/ 1 w 760"/>
                  <a:gd name="T111" fmla="*/ 0 h 218"/>
                  <a:gd name="T112" fmla="*/ 1 w 760"/>
                  <a:gd name="T113" fmla="*/ 0 h 218"/>
                  <a:gd name="T114" fmla="*/ 1 w 760"/>
                  <a:gd name="T115" fmla="*/ 0 h 218"/>
                  <a:gd name="T116" fmla="*/ 1 w 760"/>
                  <a:gd name="T117" fmla="*/ 0 h 218"/>
                  <a:gd name="T118" fmla="*/ 1 w 760"/>
                  <a:gd name="T119" fmla="*/ 0 h 218"/>
                  <a:gd name="T120" fmla="*/ 1 w 760"/>
                  <a:gd name="T121" fmla="*/ 0 h 218"/>
                  <a:gd name="T122" fmla="*/ 1 w 760"/>
                  <a:gd name="T123" fmla="*/ 0 h 218"/>
                  <a:gd name="T124" fmla="*/ 1 w 760"/>
                  <a:gd name="T125" fmla="*/ 0 h 21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760"/>
                  <a:gd name="T190" fmla="*/ 0 h 218"/>
                  <a:gd name="T191" fmla="*/ 760 w 760"/>
                  <a:gd name="T192" fmla="*/ 218 h 21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760" h="218">
                    <a:moveTo>
                      <a:pt x="149" y="42"/>
                    </a:moveTo>
                    <a:lnTo>
                      <a:pt x="142" y="46"/>
                    </a:lnTo>
                    <a:lnTo>
                      <a:pt x="135" y="51"/>
                    </a:lnTo>
                    <a:lnTo>
                      <a:pt x="128" y="54"/>
                    </a:lnTo>
                    <a:lnTo>
                      <a:pt x="121" y="57"/>
                    </a:lnTo>
                    <a:lnTo>
                      <a:pt x="116" y="60"/>
                    </a:lnTo>
                    <a:lnTo>
                      <a:pt x="110" y="62"/>
                    </a:lnTo>
                    <a:lnTo>
                      <a:pt x="105" y="64"/>
                    </a:lnTo>
                    <a:lnTo>
                      <a:pt x="100" y="66"/>
                    </a:lnTo>
                    <a:lnTo>
                      <a:pt x="95" y="68"/>
                    </a:lnTo>
                    <a:lnTo>
                      <a:pt x="89" y="71"/>
                    </a:lnTo>
                    <a:lnTo>
                      <a:pt x="84" y="73"/>
                    </a:lnTo>
                    <a:lnTo>
                      <a:pt x="78" y="75"/>
                    </a:lnTo>
                    <a:lnTo>
                      <a:pt x="72" y="78"/>
                    </a:lnTo>
                    <a:lnTo>
                      <a:pt x="63" y="82"/>
                    </a:lnTo>
                    <a:lnTo>
                      <a:pt x="55" y="85"/>
                    </a:lnTo>
                    <a:lnTo>
                      <a:pt x="47" y="88"/>
                    </a:lnTo>
                    <a:lnTo>
                      <a:pt x="39" y="93"/>
                    </a:lnTo>
                    <a:lnTo>
                      <a:pt x="31" y="97"/>
                    </a:lnTo>
                    <a:lnTo>
                      <a:pt x="25" y="101"/>
                    </a:lnTo>
                    <a:lnTo>
                      <a:pt x="19" y="108"/>
                    </a:lnTo>
                    <a:lnTo>
                      <a:pt x="12" y="119"/>
                    </a:lnTo>
                    <a:lnTo>
                      <a:pt x="5" y="130"/>
                    </a:lnTo>
                    <a:lnTo>
                      <a:pt x="1" y="142"/>
                    </a:lnTo>
                    <a:lnTo>
                      <a:pt x="0" y="155"/>
                    </a:lnTo>
                    <a:lnTo>
                      <a:pt x="2" y="161"/>
                    </a:lnTo>
                    <a:lnTo>
                      <a:pt x="6" y="165"/>
                    </a:lnTo>
                    <a:lnTo>
                      <a:pt x="10" y="168"/>
                    </a:lnTo>
                    <a:lnTo>
                      <a:pt x="17" y="172"/>
                    </a:lnTo>
                    <a:lnTo>
                      <a:pt x="24" y="174"/>
                    </a:lnTo>
                    <a:lnTo>
                      <a:pt x="29" y="176"/>
                    </a:lnTo>
                    <a:lnTo>
                      <a:pt x="36" y="177"/>
                    </a:lnTo>
                    <a:lnTo>
                      <a:pt x="40" y="178"/>
                    </a:lnTo>
                    <a:lnTo>
                      <a:pt x="59" y="183"/>
                    </a:lnTo>
                    <a:lnTo>
                      <a:pt x="77" y="184"/>
                    </a:lnTo>
                    <a:lnTo>
                      <a:pt x="97" y="183"/>
                    </a:lnTo>
                    <a:lnTo>
                      <a:pt x="117" y="179"/>
                    </a:lnTo>
                    <a:lnTo>
                      <a:pt x="135" y="175"/>
                    </a:lnTo>
                    <a:lnTo>
                      <a:pt x="155" y="171"/>
                    </a:lnTo>
                    <a:lnTo>
                      <a:pt x="174" y="164"/>
                    </a:lnTo>
                    <a:lnTo>
                      <a:pt x="191" y="158"/>
                    </a:lnTo>
                    <a:lnTo>
                      <a:pt x="210" y="152"/>
                    </a:lnTo>
                    <a:lnTo>
                      <a:pt x="229" y="144"/>
                    </a:lnTo>
                    <a:lnTo>
                      <a:pt x="247" y="138"/>
                    </a:lnTo>
                    <a:lnTo>
                      <a:pt x="266" y="131"/>
                    </a:lnTo>
                    <a:lnTo>
                      <a:pt x="284" y="124"/>
                    </a:lnTo>
                    <a:lnTo>
                      <a:pt x="304" y="120"/>
                    </a:lnTo>
                    <a:lnTo>
                      <a:pt x="323" y="117"/>
                    </a:lnTo>
                    <a:lnTo>
                      <a:pt x="343" y="115"/>
                    </a:lnTo>
                    <a:lnTo>
                      <a:pt x="351" y="115"/>
                    </a:lnTo>
                    <a:lnTo>
                      <a:pt x="360" y="115"/>
                    </a:lnTo>
                    <a:lnTo>
                      <a:pt x="369" y="116"/>
                    </a:lnTo>
                    <a:lnTo>
                      <a:pt x="377" y="117"/>
                    </a:lnTo>
                    <a:lnTo>
                      <a:pt x="385" y="119"/>
                    </a:lnTo>
                    <a:lnTo>
                      <a:pt x="393" y="122"/>
                    </a:lnTo>
                    <a:lnTo>
                      <a:pt x="402" y="126"/>
                    </a:lnTo>
                    <a:lnTo>
                      <a:pt x="409" y="129"/>
                    </a:lnTo>
                    <a:lnTo>
                      <a:pt x="419" y="134"/>
                    </a:lnTo>
                    <a:lnTo>
                      <a:pt x="428" y="141"/>
                    </a:lnTo>
                    <a:lnTo>
                      <a:pt x="436" y="147"/>
                    </a:lnTo>
                    <a:lnTo>
                      <a:pt x="443" y="155"/>
                    </a:lnTo>
                    <a:lnTo>
                      <a:pt x="451" y="163"/>
                    </a:lnTo>
                    <a:lnTo>
                      <a:pt x="459" y="171"/>
                    </a:lnTo>
                    <a:lnTo>
                      <a:pt x="466" y="178"/>
                    </a:lnTo>
                    <a:lnTo>
                      <a:pt x="475" y="185"/>
                    </a:lnTo>
                    <a:lnTo>
                      <a:pt x="490" y="195"/>
                    </a:lnTo>
                    <a:lnTo>
                      <a:pt x="506" y="202"/>
                    </a:lnTo>
                    <a:lnTo>
                      <a:pt x="521" y="209"/>
                    </a:lnTo>
                    <a:lnTo>
                      <a:pt x="538" y="213"/>
                    </a:lnTo>
                    <a:lnTo>
                      <a:pt x="555" y="217"/>
                    </a:lnTo>
                    <a:lnTo>
                      <a:pt x="572" y="218"/>
                    </a:lnTo>
                    <a:lnTo>
                      <a:pt x="588" y="217"/>
                    </a:lnTo>
                    <a:lnTo>
                      <a:pt x="604" y="214"/>
                    </a:lnTo>
                    <a:lnTo>
                      <a:pt x="621" y="211"/>
                    </a:lnTo>
                    <a:lnTo>
                      <a:pt x="637" y="206"/>
                    </a:lnTo>
                    <a:lnTo>
                      <a:pt x="653" y="199"/>
                    </a:lnTo>
                    <a:lnTo>
                      <a:pt x="668" y="191"/>
                    </a:lnTo>
                    <a:lnTo>
                      <a:pt x="682" y="182"/>
                    </a:lnTo>
                    <a:lnTo>
                      <a:pt x="695" y="172"/>
                    </a:lnTo>
                    <a:lnTo>
                      <a:pt x="709" y="160"/>
                    </a:lnTo>
                    <a:lnTo>
                      <a:pt x="720" y="146"/>
                    </a:lnTo>
                    <a:lnTo>
                      <a:pt x="725" y="139"/>
                    </a:lnTo>
                    <a:lnTo>
                      <a:pt x="732" y="130"/>
                    </a:lnTo>
                    <a:lnTo>
                      <a:pt x="737" y="122"/>
                    </a:lnTo>
                    <a:lnTo>
                      <a:pt x="741" y="113"/>
                    </a:lnTo>
                    <a:lnTo>
                      <a:pt x="747" y="105"/>
                    </a:lnTo>
                    <a:lnTo>
                      <a:pt x="751" y="95"/>
                    </a:lnTo>
                    <a:lnTo>
                      <a:pt x="756" y="86"/>
                    </a:lnTo>
                    <a:lnTo>
                      <a:pt x="760" y="77"/>
                    </a:lnTo>
                    <a:lnTo>
                      <a:pt x="760" y="75"/>
                    </a:lnTo>
                    <a:lnTo>
                      <a:pt x="759" y="74"/>
                    </a:lnTo>
                    <a:lnTo>
                      <a:pt x="757" y="74"/>
                    </a:lnTo>
                    <a:lnTo>
                      <a:pt x="755" y="76"/>
                    </a:lnTo>
                    <a:lnTo>
                      <a:pt x="745" y="93"/>
                    </a:lnTo>
                    <a:lnTo>
                      <a:pt x="735" y="108"/>
                    </a:lnTo>
                    <a:lnTo>
                      <a:pt x="724" y="123"/>
                    </a:lnTo>
                    <a:lnTo>
                      <a:pt x="713" y="138"/>
                    </a:lnTo>
                    <a:lnTo>
                      <a:pt x="700" y="151"/>
                    </a:lnTo>
                    <a:lnTo>
                      <a:pt x="687" y="164"/>
                    </a:lnTo>
                    <a:lnTo>
                      <a:pt x="672" y="175"/>
                    </a:lnTo>
                    <a:lnTo>
                      <a:pt x="656" y="185"/>
                    </a:lnTo>
                    <a:lnTo>
                      <a:pt x="636" y="194"/>
                    </a:lnTo>
                    <a:lnTo>
                      <a:pt x="615" y="199"/>
                    </a:lnTo>
                    <a:lnTo>
                      <a:pt x="594" y="202"/>
                    </a:lnTo>
                    <a:lnTo>
                      <a:pt x="573" y="202"/>
                    </a:lnTo>
                    <a:lnTo>
                      <a:pt x="551" y="200"/>
                    </a:lnTo>
                    <a:lnTo>
                      <a:pt x="530" y="195"/>
                    </a:lnTo>
                    <a:lnTo>
                      <a:pt x="509" y="187"/>
                    </a:lnTo>
                    <a:lnTo>
                      <a:pt x="490" y="177"/>
                    </a:lnTo>
                    <a:lnTo>
                      <a:pt x="483" y="172"/>
                    </a:lnTo>
                    <a:lnTo>
                      <a:pt x="475" y="165"/>
                    </a:lnTo>
                    <a:lnTo>
                      <a:pt x="467" y="158"/>
                    </a:lnTo>
                    <a:lnTo>
                      <a:pt x="461" y="152"/>
                    </a:lnTo>
                    <a:lnTo>
                      <a:pt x="454" y="145"/>
                    </a:lnTo>
                    <a:lnTo>
                      <a:pt x="447" y="139"/>
                    </a:lnTo>
                    <a:lnTo>
                      <a:pt x="440" y="132"/>
                    </a:lnTo>
                    <a:lnTo>
                      <a:pt x="432" y="126"/>
                    </a:lnTo>
                    <a:lnTo>
                      <a:pt x="426" y="121"/>
                    </a:lnTo>
                    <a:lnTo>
                      <a:pt x="419" y="117"/>
                    </a:lnTo>
                    <a:lnTo>
                      <a:pt x="412" y="113"/>
                    </a:lnTo>
                    <a:lnTo>
                      <a:pt x="405" y="110"/>
                    </a:lnTo>
                    <a:lnTo>
                      <a:pt x="397" y="108"/>
                    </a:lnTo>
                    <a:lnTo>
                      <a:pt x="390" y="106"/>
                    </a:lnTo>
                    <a:lnTo>
                      <a:pt x="381" y="104"/>
                    </a:lnTo>
                    <a:lnTo>
                      <a:pt x="373" y="102"/>
                    </a:lnTo>
                    <a:lnTo>
                      <a:pt x="357" y="101"/>
                    </a:lnTo>
                    <a:lnTo>
                      <a:pt x="339" y="101"/>
                    </a:lnTo>
                    <a:lnTo>
                      <a:pt x="322" y="104"/>
                    </a:lnTo>
                    <a:lnTo>
                      <a:pt x="305" y="107"/>
                    </a:lnTo>
                    <a:lnTo>
                      <a:pt x="288" y="111"/>
                    </a:lnTo>
                    <a:lnTo>
                      <a:pt x="271" y="116"/>
                    </a:lnTo>
                    <a:lnTo>
                      <a:pt x="255" y="121"/>
                    </a:lnTo>
                    <a:lnTo>
                      <a:pt x="240" y="127"/>
                    </a:lnTo>
                    <a:lnTo>
                      <a:pt x="219" y="134"/>
                    </a:lnTo>
                    <a:lnTo>
                      <a:pt x="198" y="142"/>
                    </a:lnTo>
                    <a:lnTo>
                      <a:pt x="178" y="149"/>
                    </a:lnTo>
                    <a:lnTo>
                      <a:pt x="158" y="155"/>
                    </a:lnTo>
                    <a:lnTo>
                      <a:pt x="138" y="161"/>
                    </a:lnTo>
                    <a:lnTo>
                      <a:pt x="117" y="165"/>
                    </a:lnTo>
                    <a:lnTo>
                      <a:pt x="95" y="167"/>
                    </a:lnTo>
                    <a:lnTo>
                      <a:pt x="73" y="168"/>
                    </a:lnTo>
                    <a:lnTo>
                      <a:pt x="67" y="168"/>
                    </a:lnTo>
                    <a:lnTo>
                      <a:pt x="62" y="168"/>
                    </a:lnTo>
                    <a:lnTo>
                      <a:pt x="58" y="168"/>
                    </a:lnTo>
                    <a:lnTo>
                      <a:pt x="52" y="167"/>
                    </a:lnTo>
                    <a:lnTo>
                      <a:pt x="48" y="166"/>
                    </a:lnTo>
                    <a:lnTo>
                      <a:pt x="42" y="165"/>
                    </a:lnTo>
                    <a:lnTo>
                      <a:pt x="38" y="164"/>
                    </a:lnTo>
                    <a:lnTo>
                      <a:pt x="32" y="163"/>
                    </a:lnTo>
                    <a:lnTo>
                      <a:pt x="21" y="158"/>
                    </a:lnTo>
                    <a:lnTo>
                      <a:pt x="14" y="152"/>
                    </a:lnTo>
                    <a:lnTo>
                      <a:pt x="12" y="142"/>
                    </a:lnTo>
                    <a:lnTo>
                      <a:pt x="17" y="128"/>
                    </a:lnTo>
                    <a:lnTo>
                      <a:pt x="23" y="119"/>
                    </a:lnTo>
                    <a:lnTo>
                      <a:pt x="30" y="111"/>
                    </a:lnTo>
                    <a:lnTo>
                      <a:pt x="38" y="105"/>
                    </a:lnTo>
                    <a:lnTo>
                      <a:pt x="46" y="99"/>
                    </a:lnTo>
                    <a:lnTo>
                      <a:pt x="54" y="95"/>
                    </a:lnTo>
                    <a:lnTo>
                      <a:pt x="64" y="90"/>
                    </a:lnTo>
                    <a:lnTo>
                      <a:pt x="73" y="86"/>
                    </a:lnTo>
                    <a:lnTo>
                      <a:pt x="83" y="82"/>
                    </a:lnTo>
                    <a:lnTo>
                      <a:pt x="92" y="77"/>
                    </a:lnTo>
                    <a:lnTo>
                      <a:pt x="101" y="73"/>
                    </a:lnTo>
                    <a:lnTo>
                      <a:pt x="112" y="68"/>
                    </a:lnTo>
                    <a:lnTo>
                      <a:pt x="123" y="64"/>
                    </a:lnTo>
                    <a:lnTo>
                      <a:pt x="133" y="59"/>
                    </a:lnTo>
                    <a:lnTo>
                      <a:pt x="143" y="53"/>
                    </a:lnTo>
                    <a:lnTo>
                      <a:pt x="151" y="45"/>
                    </a:lnTo>
                    <a:lnTo>
                      <a:pt x="156" y="38"/>
                    </a:lnTo>
                    <a:lnTo>
                      <a:pt x="156" y="29"/>
                    </a:lnTo>
                    <a:lnTo>
                      <a:pt x="149" y="21"/>
                    </a:lnTo>
                    <a:lnTo>
                      <a:pt x="137" y="16"/>
                    </a:lnTo>
                    <a:lnTo>
                      <a:pt x="120" y="10"/>
                    </a:lnTo>
                    <a:lnTo>
                      <a:pt x="103" y="6"/>
                    </a:lnTo>
                    <a:lnTo>
                      <a:pt x="86" y="3"/>
                    </a:lnTo>
                    <a:lnTo>
                      <a:pt x="72" y="1"/>
                    </a:lnTo>
                    <a:lnTo>
                      <a:pt x="63" y="0"/>
                    </a:lnTo>
                    <a:lnTo>
                      <a:pt x="63" y="1"/>
                    </a:lnTo>
                    <a:lnTo>
                      <a:pt x="67" y="3"/>
                    </a:lnTo>
                    <a:lnTo>
                      <a:pt x="78" y="6"/>
                    </a:lnTo>
                    <a:lnTo>
                      <a:pt x="94" y="11"/>
                    </a:lnTo>
                    <a:lnTo>
                      <a:pt x="111" y="17"/>
                    </a:lnTo>
                    <a:lnTo>
                      <a:pt x="128" y="23"/>
                    </a:lnTo>
                    <a:lnTo>
                      <a:pt x="142" y="30"/>
                    </a:lnTo>
                    <a:lnTo>
                      <a:pt x="150" y="37"/>
                    </a:lnTo>
                    <a:lnTo>
                      <a:pt x="149" y="42"/>
                    </a:lnTo>
                    <a:close/>
                  </a:path>
                </a:pathLst>
              </a:custGeom>
              <a:solidFill>
                <a:srgbClr val="140000"/>
              </a:solidFill>
              <a:ln w="9525">
                <a:noFill/>
                <a:round/>
                <a:headEnd/>
                <a:tailEnd/>
              </a:ln>
            </p:spPr>
            <p:txBody>
              <a:bodyPr/>
              <a:lstStyle/>
              <a:p>
                <a:endParaRPr lang="zh-CN" altLang="en-US"/>
              </a:p>
            </p:txBody>
          </p:sp>
          <p:sp>
            <p:nvSpPr>
              <p:cNvPr id="55426" name="Freeform 92"/>
              <p:cNvSpPr>
                <a:spLocks/>
              </p:cNvSpPr>
              <p:nvPr/>
            </p:nvSpPr>
            <p:spPr bwMode="auto">
              <a:xfrm>
                <a:off x="896" y="2388"/>
                <a:ext cx="4" cy="17"/>
              </a:xfrm>
              <a:custGeom>
                <a:avLst/>
                <a:gdLst>
                  <a:gd name="T0" fmla="*/ 0 w 19"/>
                  <a:gd name="T1" fmla="*/ 0 h 87"/>
                  <a:gd name="T2" fmla="*/ 0 w 19"/>
                  <a:gd name="T3" fmla="*/ 0 h 87"/>
                  <a:gd name="T4" fmla="*/ 0 w 19"/>
                  <a:gd name="T5" fmla="*/ 0 h 87"/>
                  <a:gd name="T6" fmla="*/ 0 w 19"/>
                  <a:gd name="T7" fmla="*/ 0 h 87"/>
                  <a:gd name="T8" fmla="*/ 0 w 19"/>
                  <a:gd name="T9" fmla="*/ 1 h 87"/>
                  <a:gd name="T10" fmla="*/ 0 w 19"/>
                  <a:gd name="T11" fmla="*/ 1 h 87"/>
                  <a:gd name="T12" fmla="*/ 0 w 19"/>
                  <a:gd name="T13" fmla="*/ 1 h 87"/>
                  <a:gd name="T14" fmla="*/ 0 w 19"/>
                  <a:gd name="T15" fmla="*/ 1 h 87"/>
                  <a:gd name="T16" fmla="*/ 0 w 19"/>
                  <a:gd name="T17" fmla="*/ 1 h 87"/>
                  <a:gd name="T18" fmla="*/ 0 w 19"/>
                  <a:gd name="T19" fmla="*/ 0 h 87"/>
                  <a:gd name="T20" fmla="*/ 0 w 19"/>
                  <a:gd name="T21" fmla="*/ 0 h 87"/>
                  <a:gd name="T22" fmla="*/ 0 w 19"/>
                  <a:gd name="T23" fmla="*/ 0 h 87"/>
                  <a:gd name="T24" fmla="*/ 0 w 19"/>
                  <a:gd name="T25" fmla="*/ 0 h 8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
                  <a:gd name="T40" fmla="*/ 0 h 87"/>
                  <a:gd name="T41" fmla="*/ 19 w 19"/>
                  <a:gd name="T42" fmla="*/ 87 h 8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 h="87">
                    <a:moveTo>
                      <a:pt x="2" y="0"/>
                    </a:moveTo>
                    <a:lnTo>
                      <a:pt x="3" y="6"/>
                    </a:lnTo>
                    <a:lnTo>
                      <a:pt x="6" y="20"/>
                    </a:lnTo>
                    <a:lnTo>
                      <a:pt x="8" y="41"/>
                    </a:lnTo>
                    <a:lnTo>
                      <a:pt x="4" y="64"/>
                    </a:lnTo>
                    <a:lnTo>
                      <a:pt x="0" y="82"/>
                    </a:lnTo>
                    <a:lnTo>
                      <a:pt x="1" y="87"/>
                    </a:lnTo>
                    <a:lnTo>
                      <a:pt x="5" y="85"/>
                    </a:lnTo>
                    <a:lnTo>
                      <a:pt x="11" y="77"/>
                    </a:lnTo>
                    <a:lnTo>
                      <a:pt x="16" y="62"/>
                    </a:lnTo>
                    <a:lnTo>
                      <a:pt x="19" y="40"/>
                    </a:lnTo>
                    <a:lnTo>
                      <a:pt x="14" y="17"/>
                    </a:lnTo>
                    <a:lnTo>
                      <a:pt x="2" y="0"/>
                    </a:lnTo>
                    <a:close/>
                  </a:path>
                </a:pathLst>
              </a:custGeom>
              <a:solidFill>
                <a:srgbClr val="140000"/>
              </a:solidFill>
              <a:ln w="9525">
                <a:noFill/>
                <a:round/>
                <a:headEnd/>
                <a:tailEnd/>
              </a:ln>
            </p:spPr>
            <p:txBody>
              <a:bodyPr/>
              <a:lstStyle/>
              <a:p>
                <a:endParaRPr lang="zh-CN" altLang="en-US"/>
              </a:p>
            </p:txBody>
          </p:sp>
          <p:sp>
            <p:nvSpPr>
              <p:cNvPr id="55427" name="Freeform 93"/>
              <p:cNvSpPr>
                <a:spLocks/>
              </p:cNvSpPr>
              <p:nvPr/>
            </p:nvSpPr>
            <p:spPr bwMode="auto">
              <a:xfrm>
                <a:off x="849" y="2339"/>
                <a:ext cx="15" cy="44"/>
              </a:xfrm>
              <a:custGeom>
                <a:avLst/>
                <a:gdLst>
                  <a:gd name="T0" fmla="*/ 0 w 76"/>
                  <a:gd name="T1" fmla="*/ 0 h 220"/>
                  <a:gd name="T2" fmla="*/ 0 w 76"/>
                  <a:gd name="T3" fmla="*/ 0 h 220"/>
                  <a:gd name="T4" fmla="*/ 0 w 76"/>
                  <a:gd name="T5" fmla="*/ 0 h 220"/>
                  <a:gd name="T6" fmla="*/ 0 w 76"/>
                  <a:gd name="T7" fmla="*/ 0 h 220"/>
                  <a:gd name="T8" fmla="*/ 0 w 76"/>
                  <a:gd name="T9" fmla="*/ 1 h 220"/>
                  <a:gd name="T10" fmla="*/ 0 w 76"/>
                  <a:gd name="T11" fmla="*/ 1 h 220"/>
                  <a:gd name="T12" fmla="*/ 0 w 76"/>
                  <a:gd name="T13" fmla="*/ 1 h 220"/>
                  <a:gd name="T14" fmla="*/ 0 w 76"/>
                  <a:gd name="T15" fmla="*/ 1 h 220"/>
                  <a:gd name="T16" fmla="*/ 1 w 76"/>
                  <a:gd name="T17" fmla="*/ 1 h 220"/>
                  <a:gd name="T18" fmla="*/ 1 w 76"/>
                  <a:gd name="T19" fmla="*/ 1 h 220"/>
                  <a:gd name="T20" fmla="*/ 1 w 76"/>
                  <a:gd name="T21" fmla="*/ 1 h 220"/>
                  <a:gd name="T22" fmla="*/ 1 w 76"/>
                  <a:gd name="T23" fmla="*/ 1 h 220"/>
                  <a:gd name="T24" fmla="*/ 0 w 76"/>
                  <a:gd name="T25" fmla="*/ 1 h 220"/>
                  <a:gd name="T26" fmla="*/ 0 w 76"/>
                  <a:gd name="T27" fmla="*/ 1 h 220"/>
                  <a:gd name="T28" fmla="*/ 0 w 76"/>
                  <a:gd name="T29" fmla="*/ 1 h 220"/>
                  <a:gd name="T30" fmla="*/ 0 w 76"/>
                  <a:gd name="T31" fmla="*/ 1 h 220"/>
                  <a:gd name="T32" fmla="*/ 0 w 76"/>
                  <a:gd name="T33" fmla="*/ 2 h 220"/>
                  <a:gd name="T34" fmla="*/ 0 w 76"/>
                  <a:gd name="T35" fmla="*/ 2 h 220"/>
                  <a:gd name="T36" fmla="*/ 0 w 76"/>
                  <a:gd name="T37" fmla="*/ 2 h 220"/>
                  <a:gd name="T38" fmla="*/ 0 w 76"/>
                  <a:gd name="T39" fmla="*/ 2 h 220"/>
                  <a:gd name="T40" fmla="*/ 0 w 76"/>
                  <a:gd name="T41" fmla="*/ 2 h 220"/>
                  <a:gd name="T42" fmla="*/ 0 w 76"/>
                  <a:gd name="T43" fmla="*/ 2 h 220"/>
                  <a:gd name="T44" fmla="*/ 0 w 76"/>
                  <a:gd name="T45" fmla="*/ 2 h 220"/>
                  <a:gd name="T46" fmla="*/ 0 w 76"/>
                  <a:gd name="T47" fmla="*/ 2 h 220"/>
                  <a:gd name="T48" fmla="*/ 0 w 76"/>
                  <a:gd name="T49" fmla="*/ 2 h 220"/>
                  <a:gd name="T50" fmla="*/ 0 w 76"/>
                  <a:gd name="T51" fmla="*/ 2 h 220"/>
                  <a:gd name="T52" fmla="*/ 0 w 76"/>
                  <a:gd name="T53" fmla="*/ 1 h 220"/>
                  <a:gd name="T54" fmla="*/ 0 w 76"/>
                  <a:gd name="T55" fmla="*/ 1 h 220"/>
                  <a:gd name="T56" fmla="*/ 0 w 76"/>
                  <a:gd name="T57" fmla="*/ 1 h 220"/>
                  <a:gd name="T58" fmla="*/ 1 w 76"/>
                  <a:gd name="T59" fmla="*/ 1 h 220"/>
                  <a:gd name="T60" fmla="*/ 1 w 76"/>
                  <a:gd name="T61" fmla="*/ 1 h 220"/>
                  <a:gd name="T62" fmla="*/ 1 w 76"/>
                  <a:gd name="T63" fmla="*/ 1 h 220"/>
                  <a:gd name="T64" fmla="*/ 1 w 76"/>
                  <a:gd name="T65" fmla="*/ 1 h 220"/>
                  <a:gd name="T66" fmla="*/ 0 w 76"/>
                  <a:gd name="T67" fmla="*/ 1 h 220"/>
                  <a:gd name="T68" fmla="*/ 0 w 76"/>
                  <a:gd name="T69" fmla="*/ 1 h 220"/>
                  <a:gd name="T70" fmla="*/ 0 w 76"/>
                  <a:gd name="T71" fmla="*/ 1 h 220"/>
                  <a:gd name="T72" fmla="*/ 0 w 76"/>
                  <a:gd name="T73" fmla="*/ 0 h 220"/>
                  <a:gd name="T74" fmla="*/ 0 w 76"/>
                  <a:gd name="T75" fmla="*/ 0 h 220"/>
                  <a:gd name="T76" fmla="*/ 0 w 76"/>
                  <a:gd name="T77" fmla="*/ 0 h 220"/>
                  <a:gd name="T78" fmla="*/ 0 w 76"/>
                  <a:gd name="T79" fmla="*/ 0 h 220"/>
                  <a:gd name="T80" fmla="*/ 0 w 76"/>
                  <a:gd name="T81" fmla="*/ 0 h 2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76"/>
                  <a:gd name="T124" fmla="*/ 0 h 220"/>
                  <a:gd name="T125" fmla="*/ 76 w 76"/>
                  <a:gd name="T126" fmla="*/ 220 h 2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76" h="220">
                    <a:moveTo>
                      <a:pt x="15" y="0"/>
                    </a:moveTo>
                    <a:lnTo>
                      <a:pt x="13" y="7"/>
                    </a:lnTo>
                    <a:lnTo>
                      <a:pt x="15" y="22"/>
                    </a:lnTo>
                    <a:lnTo>
                      <a:pt x="20" y="45"/>
                    </a:lnTo>
                    <a:lnTo>
                      <a:pt x="35" y="71"/>
                    </a:lnTo>
                    <a:lnTo>
                      <a:pt x="45" y="83"/>
                    </a:lnTo>
                    <a:lnTo>
                      <a:pt x="54" y="95"/>
                    </a:lnTo>
                    <a:lnTo>
                      <a:pt x="62" y="107"/>
                    </a:lnTo>
                    <a:lnTo>
                      <a:pt x="66" y="119"/>
                    </a:lnTo>
                    <a:lnTo>
                      <a:pt x="68" y="130"/>
                    </a:lnTo>
                    <a:lnTo>
                      <a:pt x="68" y="141"/>
                    </a:lnTo>
                    <a:lnTo>
                      <a:pt x="65" y="151"/>
                    </a:lnTo>
                    <a:lnTo>
                      <a:pt x="58" y="160"/>
                    </a:lnTo>
                    <a:lnTo>
                      <a:pt x="51" y="168"/>
                    </a:lnTo>
                    <a:lnTo>
                      <a:pt x="42" y="177"/>
                    </a:lnTo>
                    <a:lnTo>
                      <a:pt x="33" y="185"/>
                    </a:lnTo>
                    <a:lnTo>
                      <a:pt x="26" y="193"/>
                    </a:lnTo>
                    <a:lnTo>
                      <a:pt x="18" y="200"/>
                    </a:lnTo>
                    <a:lnTo>
                      <a:pt x="10" y="208"/>
                    </a:lnTo>
                    <a:lnTo>
                      <a:pt x="5" y="215"/>
                    </a:lnTo>
                    <a:lnTo>
                      <a:pt x="0" y="220"/>
                    </a:lnTo>
                    <a:lnTo>
                      <a:pt x="2" y="219"/>
                    </a:lnTo>
                    <a:lnTo>
                      <a:pt x="8" y="213"/>
                    </a:lnTo>
                    <a:lnTo>
                      <a:pt x="16" y="208"/>
                    </a:lnTo>
                    <a:lnTo>
                      <a:pt x="26" y="199"/>
                    </a:lnTo>
                    <a:lnTo>
                      <a:pt x="35" y="191"/>
                    </a:lnTo>
                    <a:lnTo>
                      <a:pt x="45" y="183"/>
                    </a:lnTo>
                    <a:lnTo>
                      <a:pt x="54" y="175"/>
                    </a:lnTo>
                    <a:lnTo>
                      <a:pt x="61" y="170"/>
                    </a:lnTo>
                    <a:lnTo>
                      <a:pt x="69" y="155"/>
                    </a:lnTo>
                    <a:lnTo>
                      <a:pt x="75" y="134"/>
                    </a:lnTo>
                    <a:lnTo>
                      <a:pt x="76" y="112"/>
                    </a:lnTo>
                    <a:lnTo>
                      <a:pt x="68" y="92"/>
                    </a:lnTo>
                    <a:lnTo>
                      <a:pt x="62" y="83"/>
                    </a:lnTo>
                    <a:lnTo>
                      <a:pt x="54" y="73"/>
                    </a:lnTo>
                    <a:lnTo>
                      <a:pt x="46" y="64"/>
                    </a:lnTo>
                    <a:lnTo>
                      <a:pt x="39" y="54"/>
                    </a:lnTo>
                    <a:lnTo>
                      <a:pt x="31" y="43"/>
                    </a:lnTo>
                    <a:lnTo>
                      <a:pt x="24" y="30"/>
                    </a:lnTo>
                    <a:lnTo>
                      <a:pt x="19" y="17"/>
                    </a:lnTo>
                    <a:lnTo>
                      <a:pt x="15" y="0"/>
                    </a:lnTo>
                    <a:close/>
                  </a:path>
                </a:pathLst>
              </a:custGeom>
              <a:solidFill>
                <a:srgbClr val="140000"/>
              </a:solidFill>
              <a:ln w="9525">
                <a:noFill/>
                <a:round/>
                <a:headEnd/>
                <a:tailEnd/>
              </a:ln>
            </p:spPr>
            <p:txBody>
              <a:bodyPr/>
              <a:lstStyle/>
              <a:p>
                <a:endParaRPr lang="zh-CN" altLang="en-US"/>
              </a:p>
            </p:txBody>
          </p:sp>
          <p:sp>
            <p:nvSpPr>
              <p:cNvPr id="55428" name="Freeform 94"/>
              <p:cNvSpPr>
                <a:spLocks/>
              </p:cNvSpPr>
              <p:nvPr/>
            </p:nvSpPr>
            <p:spPr bwMode="auto">
              <a:xfrm>
                <a:off x="850" y="2339"/>
                <a:ext cx="41" cy="35"/>
              </a:xfrm>
              <a:custGeom>
                <a:avLst/>
                <a:gdLst>
                  <a:gd name="T0" fmla="*/ 0 w 208"/>
                  <a:gd name="T1" fmla="*/ 0 h 174"/>
                  <a:gd name="T2" fmla="*/ 0 w 208"/>
                  <a:gd name="T3" fmla="*/ 0 h 174"/>
                  <a:gd name="T4" fmla="*/ 0 w 208"/>
                  <a:gd name="T5" fmla="*/ 0 h 174"/>
                  <a:gd name="T6" fmla="*/ 0 w 208"/>
                  <a:gd name="T7" fmla="*/ 0 h 174"/>
                  <a:gd name="T8" fmla="*/ 0 w 208"/>
                  <a:gd name="T9" fmla="*/ 0 h 174"/>
                  <a:gd name="T10" fmla="*/ 0 w 208"/>
                  <a:gd name="T11" fmla="*/ 0 h 174"/>
                  <a:gd name="T12" fmla="*/ 1 w 208"/>
                  <a:gd name="T13" fmla="*/ 0 h 174"/>
                  <a:gd name="T14" fmla="*/ 1 w 208"/>
                  <a:gd name="T15" fmla="*/ 0 h 174"/>
                  <a:gd name="T16" fmla="*/ 1 w 208"/>
                  <a:gd name="T17" fmla="*/ 1 h 174"/>
                  <a:gd name="T18" fmla="*/ 1 w 208"/>
                  <a:gd name="T19" fmla="*/ 1 h 174"/>
                  <a:gd name="T20" fmla="*/ 1 w 208"/>
                  <a:gd name="T21" fmla="*/ 1 h 174"/>
                  <a:gd name="T22" fmla="*/ 1 w 208"/>
                  <a:gd name="T23" fmla="*/ 1 h 174"/>
                  <a:gd name="T24" fmla="*/ 1 w 208"/>
                  <a:gd name="T25" fmla="*/ 1 h 174"/>
                  <a:gd name="T26" fmla="*/ 1 w 208"/>
                  <a:gd name="T27" fmla="*/ 1 h 174"/>
                  <a:gd name="T28" fmla="*/ 1 w 208"/>
                  <a:gd name="T29" fmla="*/ 1 h 174"/>
                  <a:gd name="T30" fmla="*/ 1 w 208"/>
                  <a:gd name="T31" fmla="*/ 1 h 174"/>
                  <a:gd name="T32" fmla="*/ 2 w 208"/>
                  <a:gd name="T33" fmla="*/ 1 h 174"/>
                  <a:gd name="T34" fmla="*/ 2 w 208"/>
                  <a:gd name="T35" fmla="*/ 1 h 174"/>
                  <a:gd name="T36" fmla="*/ 2 w 208"/>
                  <a:gd name="T37" fmla="*/ 1 h 174"/>
                  <a:gd name="T38" fmla="*/ 2 w 208"/>
                  <a:gd name="T39" fmla="*/ 1 h 174"/>
                  <a:gd name="T40" fmla="*/ 1 w 208"/>
                  <a:gd name="T41" fmla="*/ 1 h 174"/>
                  <a:gd name="T42" fmla="*/ 1 w 208"/>
                  <a:gd name="T43" fmla="*/ 1 h 174"/>
                  <a:gd name="T44" fmla="*/ 1 w 208"/>
                  <a:gd name="T45" fmla="*/ 1 h 174"/>
                  <a:gd name="T46" fmla="*/ 1 w 208"/>
                  <a:gd name="T47" fmla="*/ 1 h 174"/>
                  <a:gd name="T48" fmla="*/ 1 w 208"/>
                  <a:gd name="T49" fmla="*/ 1 h 174"/>
                  <a:gd name="T50" fmla="*/ 1 w 208"/>
                  <a:gd name="T51" fmla="*/ 1 h 174"/>
                  <a:gd name="T52" fmla="*/ 1 w 208"/>
                  <a:gd name="T53" fmla="*/ 1 h 174"/>
                  <a:gd name="T54" fmla="*/ 1 w 208"/>
                  <a:gd name="T55" fmla="*/ 1 h 174"/>
                  <a:gd name="T56" fmla="*/ 1 w 208"/>
                  <a:gd name="T57" fmla="*/ 0 h 174"/>
                  <a:gd name="T58" fmla="*/ 1 w 208"/>
                  <a:gd name="T59" fmla="*/ 0 h 174"/>
                  <a:gd name="T60" fmla="*/ 1 w 208"/>
                  <a:gd name="T61" fmla="*/ 0 h 174"/>
                  <a:gd name="T62" fmla="*/ 1 w 208"/>
                  <a:gd name="T63" fmla="*/ 0 h 174"/>
                  <a:gd name="T64" fmla="*/ 1 w 208"/>
                  <a:gd name="T65" fmla="*/ 0 h 174"/>
                  <a:gd name="T66" fmla="*/ 1 w 208"/>
                  <a:gd name="T67" fmla="*/ 0 h 174"/>
                  <a:gd name="T68" fmla="*/ 1 w 208"/>
                  <a:gd name="T69" fmla="*/ 0 h 174"/>
                  <a:gd name="T70" fmla="*/ 0 w 208"/>
                  <a:gd name="T71" fmla="*/ 0 h 174"/>
                  <a:gd name="T72" fmla="*/ 0 w 208"/>
                  <a:gd name="T73" fmla="*/ 0 h 174"/>
                  <a:gd name="T74" fmla="*/ 0 w 208"/>
                  <a:gd name="T75" fmla="*/ 0 h 174"/>
                  <a:gd name="T76" fmla="*/ 0 w 208"/>
                  <a:gd name="T77" fmla="*/ 0 h 174"/>
                  <a:gd name="T78" fmla="*/ 0 w 208"/>
                  <a:gd name="T79" fmla="*/ 0 h 174"/>
                  <a:gd name="T80" fmla="*/ 0 w 208"/>
                  <a:gd name="T81" fmla="*/ 0 h 1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08"/>
                  <a:gd name="T124" fmla="*/ 0 h 174"/>
                  <a:gd name="T125" fmla="*/ 208 w 208"/>
                  <a:gd name="T126" fmla="*/ 174 h 17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08" h="174">
                    <a:moveTo>
                      <a:pt x="5" y="7"/>
                    </a:moveTo>
                    <a:lnTo>
                      <a:pt x="8" y="8"/>
                    </a:lnTo>
                    <a:lnTo>
                      <a:pt x="17" y="13"/>
                    </a:lnTo>
                    <a:lnTo>
                      <a:pt x="29" y="19"/>
                    </a:lnTo>
                    <a:lnTo>
                      <a:pt x="45" y="27"/>
                    </a:lnTo>
                    <a:lnTo>
                      <a:pt x="63" y="37"/>
                    </a:lnTo>
                    <a:lnTo>
                      <a:pt x="82" y="48"/>
                    </a:lnTo>
                    <a:lnTo>
                      <a:pt x="99" y="60"/>
                    </a:lnTo>
                    <a:lnTo>
                      <a:pt x="114" y="73"/>
                    </a:lnTo>
                    <a:lnTo>
                      <a:pt x="128" y="87"/>
                    </a:lnTo>
                    <a:lnTo>
                      <a:pt x="137" y="102"/>
                    </a:lnTo>
                    <a:lnTo>
                      <a:pt x="146" y="117"/>
                    </a:lnTo>
                    <a:lnTo>
                      <a:pt x="155" y="132"/>
                    </a:lnTo>
                    <a:lnTo>
                      <a:pt x="164" y="146"/>
                    </a:lnTo>
                    <a:lnTo>
                      <a:pt x="175" y="158"/>
                    </a:lnTo>
                    <a:lnTo>
                      <a:pt x="189" y="168"/>
                    </a:lnTo>
                    <a:lnTo>
                      <a:pt x="208" y="174"/>
                    </a:lnTo>
                    <a:lnTo>
                      <a:pt x="207" y="173"/>
                    </a:lnTo>
                    <a:lnTo>
                      <a:pt x="203" y="170"/>
                    </a:lnTo>
                    <a:lnTo>
                      <a:pt x="199" y="164"/>
                    </a:lnTo>
                    <a:lnTo>
                      <a:pt x="192" y="158"/>
                    </a:lnTo>
                    <a:lnTo>
                      <a:pt x="186" y="148"/>
                    </a:lnTo>
                    <a:lnTo>
                      <a:pt x="178" y="137"/>
                    </a:lnTo>
                    <a:lnTo>
                      <a:pt x="171" y="124"/>
                    </a:lnTo>
                    <a:lnTo>
                      <a:pt x="164" y="109"/>
                    </a:lnTo>
                    <a:lnTo>
                      <a:pt x="156" y="95"/>
                    </a:lnTo>
                    <a:lnTo>
                      <a:pt x="148" y="82"/>
                    </a:lnTo>
                    <a:lnTo>
                      <a:pt x="141" y="70"/>
                    </a:lnTo>
                    <a:lnTo>
                      <a:pt x="133" y="59"/>
                    </a:lnTo>
                    <a:lnTo>
                      <a:pt x="125" y="49"/>
                    </a:lnTo>
                    <a:lnTo>
                      <a:pt x="117" y="41"/>
                    </a:lnTo>
                    <a:lnTo>
                      <a:pt x="107" y="34"/>
                    </a:lnTo>
                    <a:lnTo>
                      <a:pt x="97" y="28"/>
                    </a:lnTo>
                    <a:lnTo>
                      <a:pt x="85" y="23"/>
                    </a:lnTo>
                    <a:lnTo>
                      <a:pt x="68" y="16"/>
                    </a:lnTo>
                    <a:lnTo>
                      <a:pt x="50" y="10"/>
                    </a:lnTo>
                    <a:lnTo>
                      <a:pt x="31" y="4"/>
                    </a:lnTo>
                    <a:lnTo>
                      <a:pt x="16" y="1"/>
                    </a:lnTo>
                    <a:lnTo>
                      <a:pt x="5" y="0"/>
                    </a:lnTo>
                    <a:lnTo>
                      <a:pt x="0" y="2"/>
                    </a:lnTo>
                    <a:lnTo>
                      <a:pt x="5" y="7"/>
                    </a:lnTo>
                    <a:close/>
                  </a:path>
                </a:pathLst>
              </a:custGeom>
              <a:solidFill>
                <a:srgbClr val="140000"/>
              </a:solidFill>
              <a:ln w="9525">
                <a:noFill/>
                <a:round/>
                <a:headEnd/>
                <a:tailEnd/>
              </a:ln>
            </p:spPr>
            <p:txBody>
              <a:bodyPr/>
              <a:lstStyle/>
              <a:p>
                <a:endParaRPr lang="zh-CN" altLang="en-US"/>
              </a:p>
            </p:txBody>
          </p:sp>
          <p:sp>
            <p:nvSpPr>
              <p:cNvPr id="55429" name="Freeform 95"/>
              <p:cNvSpPr>
                <a:spLocks/>
              </p:cNvSpPr>
              <p:nvPr/>
            </p:nvSpPr>
            <p:spPr bwMode="auto">
              <a:xfrm>
                <a:off x="881" y="2343"/>
                <a:ext cx="13" cy="26"/>
              </a:xfrm>
              <a:custGeom>
                <a:avLst/>
                <a:gdLst>
                  <a:gd name="T0" fmla="*/ 0 w 65"/>
                  <a:gd name="T1" fmla="*/ 0 h 131"/>
                  <a:gd name="T2" fmla="*/ 0 w 65"/>
                  <a:gd name="T3" fmla="*/ 0 h 131"/>
                  <a:gd name="T4" fmla="*/ 0 w 65"/>
                  <a:gd name="T5" fmla="*/ 0 h 131"/>
                  <a:gd name="T6" fmla="*/ 0 w 65"/>
                  <a:gd name="T7" fmla="*/ 0 h 131"/>
                  <a:gd name="T8" fmla="*/ 0 w 65"/>
                  <a:gd name="T9" fmla="*/ 0 h 131"/>
                  <a:gd name="T10" fmla="*/ 0 w 65"/>
                  <a:gd name="T11" fmla="*/ 0 h 131"/>
                  <a:gd name="T12" fmla="*/ 0 w 65"/>
                  <a:gd name="T13" fmla="*/ 0 h 131"/>
                  <a:gd name="T14" fmla="*/ 0 w 65"/>
                  <a:gd name="T15" fmla="*/ 1 h 131"/>
                  <a:gd name="T16" fmla="*/ 0 w 65"/>
                  <a:gd name="T17" fmla="*/ 1 h 131"/>
                  <a:gd name="T18" fmla="*/ 0 w 65"/>
                  <a:gd name="T19" fmla="*/ 1 h 131"/>
                  <a:gd name="T20" fmla="*/ 0 w 65"/>
                  <a:gd name="T21" fmla="*/ 1 h 131"/>
                  <a:gd name="T22" fmla="*/ 0 w 65"/>
                  <a:gd name="T23" fmla="*/ 1 h 131"/>
                  <a:gd name="T24" fmla="*/ 1 w 65"/>
                  <a:gd name="T25" fmla="*/ 1 h 131"/>
                  <a:gd name="T26" fmla="*/ 0 w 65"/>
                  <a:gd name="T27" fmla="*/ 1 h 131"/>
                  <a:gd name="T28" fmla="*/ 0 w 65"/>
                  <a:gd name="T29" fmla="*/ 1 h 131"/>
                  <a:gd name="T30" fmla="*/ 0 w 65"/>
                  <a:gd name="T31" fmla="*/ 0 h 131"/>
                  <a:gd name="T32" fmla="*/ 0 w 65"/>
                  <a:gd name="T33" fmla="*/ 0 h 131"/>
                  <a:gd name="T34" fmla="*/ 0 w 65"/>
                  <a:gd name="T35" fmla="*/ 0 h 131"/>
                  <a:gd name="T36" fmla="*/ 0 w 65"/>
                  <a:gd name="T37" fmla="*/ 0 h 131"/>
                  <a:gd name="T38" fmla="*/ 0 w 65"/>
                  <a:gd name="T39" fmla="*/ 0 h 131"/>
                  <a:gd name="T40" fmla="*/ 0 w 65"/>
                  <a:gd name="T41" fmla="*/ 0 h 131"/>
                  <a:gd name="T42" fmla="*/ 0 w 65"/>
                  <a:gd name="T43" fmla="*/ 0 h 131"/>
                  <a:gd name="T44" fmla="*/ 0 w 65"/>
                  <a:gd name="T45" fmla="*/ 0 h 131"/>
                  <a:gd name="T46" fmla="*/ 0 w 65"/>
                  <a:gd name="T47" fmla="*/ 0 h 131"/>
                  <a:gd name="T48" fmla="*/ 0 w 65"/>
                  <a:gd name="T49" fmla="*/ 0 h 1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5"/>
                  <a:gd name="T76" fmla="*/ 0 h 131"/>
                  <a:gd name="T77" fmla="*/ 65 w 65"/>
                  <a:gd name="T78" fmla="*/ 131 h 1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5" h="131">
                    <a:moveTo>
                      <a:pt x="0" y="7"/>
                    </a:moveTo>
                    <a:lnTo>
                      <a:pt x="2" y="7"/>
                    </a:lnTo>
                    <a:lnTo>
                      <a:pt x="8" y="8"/>
                    </a:lnTo>
                    <a:lnTo>
                      <a:pt x="14" y="15"/>
                    </a:lnTo>
                    <a:lnTo>
                      <a:pt x="20" y="32"/>
                    </a:lnTo>
                    <a:lnTo>
                      <a:pt x="23" y="45"/>
                    </a:lnTo>
                    <a:lnTo>
                      <a:pt x="30" y="61"/>
                    </a:lnTo>
                    <a:lnTo>
                      <a:pt x="36" y="77"/>
                    </a:lnTo>
                    <a:lnTo>
                      <a:pt x="44" y="93"/>
                    </a:lnTo>
                    <a:lnTo>
                      <a:pt x="52" y="108"/>
                    </a:lnTo>
                    <a:lnTo>
                      <a:pt x="58" y="120"/>
                    </a:lnTo>
                    <a:lnTo>
                      <a:pt x="62" y="128"/>
                    </a:lnTo>
                    <a:lnTo>
                      <a:pt x="65" y="131"/>
                    </a:lnTo>
                    <a:lnTo>
                      <a:pt x="60" y="119"/>
                    </a:lnTo>
                    <a:lnTo>
                      <a:pt x="52" y="93"/>
                    </a:lnTo>
                    <a:lnTo>
                      <a:pt x="41" y="62"/>
                    </a:lnTo>
                    <a:lnTo>
                      <a:pt x="33" y="41"/>
                    </a:lnTo>
                    <a:lnTo>
                      <a:pt x="31" y="34"/>
                    </a:lnTo>
                    <a:lnTo>
                      <a:pt x="27" y="26"/>
                    </a:lnTo>
                    <a:lnTo>
                      <a:pt x="24" y="18"/>
                    </a:lnTo>
                    <a:lnTo>
                      <a:pt x="21" y="10"/>
                    </a:lnTo>
                    <a:lnTo>
                      <a:pt x="16" y="4"/>
                    </a:lnTo>
                    <a:lnTo>
                      <a:pt x="11" y="0"/>
                    </a:lnTo>
                    <a:lnTo>
                      <a:pt x="5" y="1"/>
                    </a:lnTo>
                    <a:lnTo>
                      <a:pt x="0" y="7"/>
                    </a:lnTo>
                    <a:close/>
                  </a:path>
                </a:pathLst>
              </a:custGeom>
              <a:solidFill>
                <a:srgbClr val="140000"/>
              </a:solidFill>
              <a:ln w="9525">
                <a:noFill/>
                <a:round/>
                <a:headEnd/>
                <a:tailEnd/>
              </a:ln>
            </p:spPr>
            <p:txBody>
              <a:bodyPr/>
              <a:lstStyle/>
              <a:p>
                <a:endParaRPr lang="zh-CN" altLang="en-US"/>
              </a:p>
            </p:txBody>
          </p:sp>
          <p:sp>
            <p:nvSpPr>
              <p:cNvPr id="55430" name="Freeform 96"/>
              <p:cNvSpPr>
                <a:spLocks/>
              </p:cNvSpPr>
              <p:nvPr/>
            </p:nvSpPr>
            <p:spPr bwMode="auto">
              <a:xfrm>
                <a:off x="903" y="2145"/>
                <a:ext cx="57" cy="11"/>
              </a:xfrm>
              <a:custGeom>
                <a:avLst/>
                <a:gdLst>
                  <a:gd name="T0" fmla="*/ 0 w 283"/>
                  <a:gd name="T1" fmla="*/ 0 h 56"/>
                  <a:gd name="T2" fmla="*/ 0 w 283"/>
                  <a:gd name="T3" fmla="*/ 0 h 56"/>
                  <a:gd name="T4" fmla="*/ 0 w 283"/>
                  <a:gd name="T5" fmla="*/ 0 h 56"/>
                  <a:gd name="T6" fmla="*/ 0 w 283"/>
                  <a:gd name="T7" fmla="*/ 0 h 56"/>
                  <a:gd name="T8" fmla="*/ 0 w 283"/>
                  <a:gd name="T9" fmla="*/ 0 h 56"/>
                  <a:gd name="T10" fmla="*/ 0 w 283"/>
                  <a:gd name="T11" fmla="*/ 0 h 56"/>
                  <a:gd name="T12" fmla="*/ 1 w 283"/>
                  <a:gd name="T13" fmla="*/ 0 h 56"/>
                  <a:gd name="T14" fmla="*/ 1 w 283"/>
                  <a:gd name="T15" fmla="*/ 0 h 56"/>
                  <a:gd name="T16" fmla="*/ 1 w 283"/>
                  <a:gd name="T17" fmla="*/ 0 h 56"/>
                  <a:gd name="T18" fmla="*/ 1 w 283"/>
                  <a:gd name="T19" fmla="*/ 0 h 56"/>
                  <a:gd name="T20" fmla="*/ 1 w 283"/>
                  <a:gd name="T21" fmla="*/ 0 h 56"/>
                  <a:gd name="T22" fmla="*/ 1 w 283"/>
                  <a:gd name="T23" fmla="*/ 0 h 56"/>
                  <a:gd name="T24" fmla="*/ 2 w 283"/>
                  <a:gd name="T25" fmla="*/ 0 h 56"/>
                  <a:gd name="T26" fmla="*/ 2 w 283"/>
                  <a:gd name="T27" fmla="*/ 0 h 56"/>
                  <a:gd name="T28" fmla="*/ 2 w 283"/>
                  <a:gd name="T29" fmla="*/ 0 h 56"/>
                  <a:gd name="T30" fmla="*/ 2 w 283"/>
                  <a:gd name="T31" fmla="*/ 0 h 56"/>
                  <a:gd name="T32" fmla="*/ 2 w 283"/>
                  <a:gd name="T33" fmla="*/ 0 h 56"/>
                  <a:gd name="T34" fmla="*/ 2 w 283"/>
                  <a:gd name="T35" fmla="*/ 0 h 56"/>
                  <a:gd name="T36" fmla="*/ 2 w 283"/>
                  <a:gd name="T37" fmla="*/ 0 h 56"/>
                  <a:gd name="T38" fmla="*/ 2 w 283"/>
                  <a:gd name="T39" fmla="*/ 0 h 56"/>
                  <a:gd name="T40" fmla="*/ 2 w 283"/>
                  <a:gd name="T41" fmla="*/ 0 h 56"/>
                  <a:gd name="T42" fmla="*/ 2 w 283"/>
                  <a:gd name="T43" fmla="*/ 0 h 56"/>
                  <a:gd name="T44" fmla="*/ 2 w 283"/>
                  <a:gd name="T45" fmla="*/ 0 h 56"/>
                  <a:gd name="T46" fmla="*/ 2 w 283"/>
                  <a:gd name="T47" fmla="*/ 0 h 56"/>
                  <a:gd name="T48" fmla="*/ 2 w 283"/>
                  <a:gd name="T49" fmla="*/ 0 h 56"/>
                  <a:gd name="T50" fmla="*/ 2 w 283"/>
                  <a:gd name="T51" fmla="*/ 0 h 56"/>
                  <a:gd name="T52" fmla="*/ 2 w 283"/>
                  <a:gd name="T53" fmla="*/ 0 h 56"/>
                  <a:gd name="T54" fmla="*/ 2 w 283"/>
                  <a:gd name="T55" fmla="*/ 0 h 56"/>
                  <a:gd name="T56" fmla="*/ 2 w 283"/>
                  <a:gd name="T57" fmla="*/ 0 h 56"/>
                  <a:gd name="T58" fmla="*/ 2 w 283"/>
                  <a:gd name="T59" fmla="*/ 0 h 56"/>
                  <a:gd name="T60" fmla="*/ 2 w 283"/>
                  <a:gd name="T61" fmla="*/ 0 h 56"/>
                  <a:gd name="T62" fmla="*/ 1 w 283"/>
                  <a:gd name="T63" fmla="*/ 0 h 56"/>
                  <a:gd name="T64" fmla="*/ 1 w 283"/>
                  <a:gd name="T65" fmla="*/ 0 h 56"/>
                  <a:gd name="T66" fmla="*/ 1 w 283"/>
                  <a:gd name="T67" fmla="*/ 0 h 56"/>
                  <a:gd name="T68" fmla="*/ 1 w 283"/>
                  <a:gd name="T69" fmla="*/ 0 h 56"/>
                  <a:gd name="T70" fmla="*/ 1 w 283"/>
                  <a:gd name="T71" fmla="*/ 0 h 56"/>
                  <a:gd name="T72" fmla="*/ 1 w 283"/>
                  <a:gd name="T73" fmla="*/ 0 h 56"/>
                  <a:gd name="T74" fmla="*/ 0 w 283"/>
                  <a:gd name="T75" fmla="*/ 0 h 56"/>
                  <a:gd name="T76" fmla="*/ 0 w 283"/>
                  <a:gd name="T77" fmla="*/ 0 h 56"/>
                  <a:gd name="T78" fmla="*/ 0 w 283"/>
                  <a:gd name="T79" fmla="*/ 0 h 56"/>
                  <a:gd name="T80" fmla="*/ 0 w 283"/>
                  <a:gd name="T81" fmla="*/ 0 h 5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83"/>
                  <a:gd name="T124" fmla="*/ 0 h 56"/>
                  <a:gd name="T125" fmla="*/ 283 w 283"/>
                  <a:gd name="T126" fmla="*/ 56 h 5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83" h="56">
                    <a:moveTo>
                      <a:pt x="0" y="1"/>
                    </a:moveTo>
                    <a:lnTo>
                      <a:pt x="2" y="1"/>
                    </a:lnTo>
                    <a:lnTo>
                      <a:pt x="9" y="2"/>
                    </a:lnTo>
                    <a:lnTo>
                      <a:pt x="19" y="3"/>
                    </a:lnTo>
                    <a:lnTo>
                      <a:pt x="32" y="6"/>
                    </a:lnTo>
                    <a:lnTo>
                      <a:pt x="47" y="8"/>
                    </a:lnTo>
                    <a:lnTo>
                      <a:pt x="65" y="11"/>
                    </a:lnTo>
                    <a:lnTo>
                      <a:pt x="84" y="14"/>
                    </a:lnTo>
                    <a:lnTo>
                      <a:pt x="105" y="18"/>
                    </a:lnTo>
                    <a:lnTo>
                      <a:pt x="127" y="22"/>
                    </a:lnTo>
                    <a:lnTo>
                      <a:pt x="149" y="26"/>
                    </a:lnTo>
                    <a:lnTo>
                      <a:pt x="171" y="31"/>
                    </a:lnTo>
                    <a:lnTo>
                      <a:pt x="193" y="35"/>
                    </a:lnTo>
                    <a:lnTo>
                      <a:pt x="214" y="41"/>
                    </a:lnTo>
                    <a:lnTo>
                      <a:pt x="232" y="45"/>
                    </a:lnTo>
                    <a:lnTo>
                      <a:pt x="250" y="51"/>
                    </a:lnTo>
                    <a:lnTo>
                      <a:pt x="264" y="56"/>
                    </a:lnTo>
                    <a:lnTo>
                      <a:pt x="266" y="56"/>
                    </a:lnTo>
                    <a:lnTo>
                      <a:pt x="270" y="56"/>
                    </a:lnTo>
                    <a:lnTo>
                      <a:pt x="275" y="56"/>
                    </a:lnTo>
                    <a:lnTo>
                      <a:pt x="281" y="56"/>
                    </a:lnTo>
                    <a:lnTo>
                      <a:pt x="283" y="55"/>
                    </a:lnTo>
                    <a:lnTo>
                      <a:pt x="282" y="53"/>
                    </a:lnTo>
                    <a:lnTo>
                      <a:pt x="276" y="48"/>
                    </a:lnTo>
                    <a:lnTo>
                      <a:pt x="264" y="43"/>
                    </a:lnTo>
                    <a:lnTo>
                      <a:pt x="255" y="40"/>
                    </a:lnTo>
                    <a:lnTo>
                      <a:pt x="244" y="36"/>
                    </a:lnTo>
                    <a:lnTo>
                      <a:pt x="233" y="32"/>
                    </a:lnTo>
                    <a:lnTo>
                      <a:pt x="220" y="29"/>
                    </a:lnTo>
                    <a:lnTo>
                      <a:pt x="206" y="24"/>
                    </a:lnTo>
                    <a:lnTo>
                      <a:pt x="191" y="21"/>
                    </a:lnTo>
                    <a:lnTo>
                      <a:pt x="174" y="17"/>
                    </a:lnTo>
                    <a:lnTo>
                      <a:pt x="158" y="13"/>
                    </a:lnTo>
                    <a:lnTo>
                      <a:pt x="139" y="10"/>
                    </a:lnTo>
                    <a:lnTo>
                      <a:pt x="122" y="8"/>
                    </a:lnTo>
                    <a:lnTo>
                      <a:pt x="102" y="4"/>
                    </a:lnTo>
                    <a:lnTo>
                      <a:pt x="82" y="3"/>
                    </a:lnTo>
                    <a:lnTo>
                      <a:pt x="62" y="1"/>
                    </a:lnTo>
                    <a:lnTo>
                      <a:pt x="42" y="1"/>
                    </a:lnTo>
                    <a:lnTo>
                      <a:pt x="21" y="0"/>
                    </a:lnTo>
                    <a:lnTo>
                      <a:pt x="0" y="1"/>
                    </a:lnTo>
                    <a:close/>
                  </a:path>
                </a:pathLst>
              </a:custGeom>
              <a:solidFill>
                <a:srgbClr val="140000"/>
              </a:solidFill>
              <a:ln w="9525">
                <a:noFill/>
                <a:round/>
                <a:headEnd/>
                <a:tailEnd/>
              </a:ln>
            </p:spPr>
            <p:txBody>
              <a:bodyPr/>
              <a:lstStyle/>
              <a:p>
                <a:endParaRPr lang="zh-CN" altLang="en-US"/>
              </a:p>
            </p:txBody>
          </p:sp>
          <p:sp>
            <p:nvSpPr>
              <p:cNvPr id="55431" name="Freeform 97"/>
              <p:cNvSpPr>
                <a:spLocks/>
              </p:cNvSpPr>
              <p:nvPr/>
            </p:nvSpPr>
            <p:spPr bwMode="auto">
              <a:xfrm>
                <a:off x="675" y="2393"/>
                <a:ext cx="107" cy="9"/>
              </a:xfrm>
              <a:custGeom>
                <a:avLst/>
                <a:gdLst>
                  <a:gd name="T0" fmla="*/ 0 w 536"/>
                  <a:gd name="T1" fmla="*/ 0 h 46"/>
                  <a:gd name="T2" fmla="*/ 0 w 536"/>
                  <a:gd name="T3" fmla="*/ 0 h 46"/>
                  <a:gd name="T4" fmla="*/ 0 w 536"/>
                  <a:gd name="T5" fmla="*/ 0 h 46"/>
                  <a:gd name="T6" fmla="*/ 0 w 536"/>
                  <a:gd name="T7" fmla="*/ 0 h 46"/>
                  <a:gd name="T8" fmla="*/ 0 w 536"/>
                  <a:gd name="T9" fmla="*/ 0 h 46"/>
                  <a:gd name="T10" fmla="*/ 1 w 536"/>
                  <a:gd name="T11" fmla="*/ 0 h 46"/>
                  <a:gd name="T12" fmla="*/ 1 w 536"/>
                  <a:gd name="T13" fmla="*/ 0 h 46"/>
                  <a:gd name="T14" fmla="*/ 1 w 536"/>
                  <a:gd name="T15" fmla="*/ 0 h 46"/>
                  <a:gd name="T16" fmla="*/ 2 w 536"/>
                  <a:gd name="T17" fmla="*/ 0 h 46"/>
                  <a:gd name="T18" fmla="*/ 2 w 536"/>
                  <a:gd name="T19" fmla="*/ 0 h 46"/>
                  <a:gd name="T20" fmla="*/ 2 w 536"/>
                  <a:gd name="T21" fmla="*/ 0 h 46"/>
                  <a:gd name="T22" fmla="*/ 3 w 536"/>
                  <a:gd name="T23" fmla="*/ 0 h 46"/>
                  <a:gd name="T24" fmla="*/ 3 w 536"/>
                  <a:gd name="T25" fmla="*/ 0 h 46"/>
                  <a:gd name="T26" fmla="*/ 3 w 536"/>
                  <a:gd name="T27" fmla="*/ 0 h 46"/>
                  <a:gd name="T28" fmla="*/ 3 w 536"/>
                  <a:gd name="T29" fmla="*/ 0 h 46"/>
                  <a:gd name="T30" fmla="*/ 4 w 536"/>
                  <a:gd name="T31" fmla="*/ 0 h 46"/>
                  <a:gd name="T32" fmla="*/ 4 w 536"/>
                  <a:gd name="T33" fmla="*/ 0 h 46"/>
                  <a:gd name="T34" fmla="*/ 4 w 536"/>
                  <a:gd name="T35" fmla="*/ 0 h 46"/>
                  <a:gd name="T36" fmla="*/ 4 w 536"/>
                  <a:gd name="T37" fmla="*/ 0 h 46"/>
                  <a:gd name="T38" fmla="*/ 4 w 536"/>
                  <a:gd name="T39" fmla="*/ 0 h 46"/>
                  <a:gd name="T40" fmla="*/ 4 w 536"/>
                  <a:gd name="T41" fmla="*/ 0 h 46"/>
                  <a:gd name="T42" fmla="*/ 4 w 536"/>
                  <a:gd name="T43" fmla="*/ 0 h 46"/>
                  <a:gd name="T44" fmla="*/ 4 w 536"/>
                  <a:gd name="T45" fmla="*/ 0 h 46"/>
                  <a:gd name="T46" fmla="*/ 4 w 536"/>
                  <a:gd name="T47" fmla="*/ 0 h 46"/>
                  <a:gd name="T48" fmla="*/ 4 w 536"/>
                  <a:gd name="T49" fmla="*/ 0 h 46"/>
                  <a:gd name="T50" fmla="*/ 4 w 536"/>
                  <a:gd name="T51" fmla="*/ 0 h 46"/>
                  <a:gd name="T52" fmla="*/ 4 w 536"/>
                  <a:gd name="T53" fmla="*/ 0 h 46"/>
                  <a:gd name="T54" fmla="*/ 4 w 536"/>
                  <a:gd name="T55" fmla="*/ 0 h 46"/>
                  <a:gd name="T56" fmla="*/ 4 w 536"/>
                  <a:gd name="T57" fmla="*/ 0 h 46"/>
                  <a:gd name="T58" fmla="*/ 4 w 536"/>
                  <a:gd name="T59" fmla="*/ 0 h 46"/>
                  <a:gd name="T60" fmla="*/ 3 w 536"/>
                  <a:gd name="T61" fmla="*/ 0 h 46"/>
                  <a:gd name="T62" fmla="*/ 3 w 536"/>
                  <a:gd name="T63" fmla="*/ 0 h 46"/>
                  <a:gd name="T64" fmla="*/ 3 w 536"/>
                  <a:gd name="T65" fmla="*/ 0 h 46"/>
                  <a:gd name="T66" fmla="*/ 3 w 536"/>
                  <a:gd name="T67" fmla="*/ 0 h 46"/>
                  <a:gd name="T68" fmla="*/ 2 w 536"/>
                  <a:gd name="T69" fmla="*/ 0 h 46"/>
                  <a:gd name="T70" fmla="*/ 2 w 536"/>
                  <a:gd name="T71" fmla="*/ 0 h 46"/>
                  <a:gd name="T72" fmla="*/ 2 w 536"/>
                  <a:gd name="T73" fmla="*/ 0 h 46"/>
                  <a:gd name="T74" fmla="*/ 1 w 536"/>
                  <a:gd name="T75" fmla="*/ 0 h 46"/>
                  <a:gd name="T76" fmla="*/ 1 w 536"/>
                  <a:gd name="T77" fmla="*/ 0 h 46"/>
                  <a:gd name="T78" fmla="*/ 0 w 536"/>
                  <a:gd name="T79" fmla="*/ 0 h 46"/>
                  <a:gd name="T80" fmla="*/ 0 w 536"/>
                  <a:gd name="T81" fmla="*/ 0 h 4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6"/>
                  <a:gd name="T124" fmla="*/ 0 h 46"/>
                  <a:gd name="T125" fmla="*/ 536 w 536"/>
                  <a:gd name="T126" fmla="*/ 46 h 4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6" h="46">
                    <a:moveTo>
                      <a:pt x="0" y="2"/>
                    </a:moveTo>
                    <a:lnTo>
                      <a:pt x="4" y="2"/>
                    </a:lnTo>
                    <a:lnTo>
                      <a:pt x="15" y="4"/>
                    </a:lnTo>
                    <a:lnTo>
                      <a:pt x="33" y="6"/>
                    </a:lnTo>
                    <a:lnTo>
                      <a:pt x="56" y="8"/>
                    </a:lnTo>
                    <a:lnTo>
                      <a:pt x="84" y="12"/>
                    </a:lnTo>
                    <a:lnTo>
                      <a:pt x="117" y="15"/>
                    </a:lnTo>
                    <a:lnTo>
                      <a:pt x="153" y="17"/>
                    </a:lnTo>
                    <a:lnTo>
                      <a:pt x="192" y="19"/>
                    </a:lnTo>
                    <a:lnTo>
                      <a:pt x="232" y="22"/>
                    </a:lnTo>
                    <a:lnTo>
                      <a:pt x="274" y="23"/>
                    </a:lnTo>
                    <a:lnTo>
                      <a:pt x="317" y="23"/>
                    </a:lnTo>
                    <a:lnTo>
                      <a:pt x="358" y="22"/>
                    </a:lnTo>
                    <a:lnTo>
                      <a:pt x="399" y="19"/>
                    </a:lnTo>
                    <a:lnTo>
                      <a:pt x="437" y="15"/>
                    </a:lnTo>
                    <a:lnTo>
                      <a:pt x="473" y="8"/>
                    </a:lnTo>
                    <a:lnTo>
                      <a:pt x="506" y="1"/>
                    </a:lnTo>
                    <a:lnTo>
                      <a:pt x="509" y="1"/>
                    </a:lnTo>
                    <a:lnTo>
                      <a:pt x="514" y="0"/>
                    </a:lnTo>
                    <a:lnTo>
                      <a:pt x="522" y="0"/>
                    </a:lnTo>
                    <a:lnTo>
                      <a:pt x="528" y="0"/>
                    </a:lnTo>
                    <a:lnTo>
                      <a:pt x="534" y="1"/>
                    </a:lnTo>
                    <a:lnTo>
                      <a:pt x="536" y="4"/>
                    </a:lnTo>
                    <a:lnTo>
                      <a:pt x="533" y="10"/>
                    </a:lnTo>
                    <a:lnTo>
                      <a:pt x="523" y="18"/>
                    </a:lnTo>
                    <a:lnTo>
                      <a:pt x="514" y="23"/>
                    </a:lnTo>
                    <a:lnTo>
                      <a:pt x="503" y="28"/>
                    </a:lnTo>
                    <a:lnTo>
                      <a:pt x="488" y="33"/>
                    </a:lnTo>
                    <a:lnTo>
                      <a:pt x="470" y="36"/>
                    </a:lnTo>
                    <a:lnTo>
                      <a:pt x="449" y="39"/>
                    </a:lnTo>
                    <a:lnTo>
                      <a:pt x="424" y="42"/>
                    </a:lnTo>
                    <a:lnTo>
                      <a:pt x="397" y="45"/>
                    </a:lnTo>
                    <a:lnTo>
                      <a:pt x="366" y="46"/>
                    </a:lnTo>
                    <a:lnTo>
                      <a:pt x="332" y="46"/>
                    </a:lnTo>
                    <a:lnTo>
                      <a:pt x="295" y="44"/>
                    </a:lnTo>
                    <a:lnTo>
                      <a:pt x="254" y="41"/>
                    </a:lnTo>
                    <a:lnTo>
                      <a:pt x="210" y="37"/>
                    </a:lnTo>
                    <a:lnTo>
                      <a:pt x="162" y="31"/>
                    </a:lnTo>
                    <a:lnTo>
                      <a:pt x="112" y="24"/>
                    </a:lnTo>
                    <a:lnTo>
                      <a:pt x="58" y="14"/>
                    </a:lnTo>
                    <a:lnTo>
                      <a:pt x="0" y="2"/>
                    </a:lnTo>
                    <a:close/>
                  </a:path>
                </a:pathLst>
              </a:custGeom>
              <a:solidFill>
                <a:srgbClr val="140000"/>
              </a:solidFill>
              <a:ln w="9525">
                <a:noFill/>
                <a:round/>
                <a:headEnd/>
                <a:tailEnd/>
              </a:ln>
            </p:spPr>
            <p:txBody>
              <a:bodyPr/>
              <a:lstStyle/>
              <a:p>
                <a:endParaRPr lang="zh-CN" altLang="en-US"/>
              </a:p>
            </p:txBody>
          </p:sp>
          <p:sp>
            <p:nvSpPr>
              <p:cNvPr id="55432" name="Freeform 98"/>
              <p:cNvSpPr>
                <a:spLocks/>
              </p:cNvSpPr>
              <p:nvPr/>
            </p:nvSpPr>
            <p:spPr bwMode="auto">
              <a:xfrm>
                <a:off x="816" y="2386"/>
                <a:ext cx="77" cy="6"/>
              </a:xfrm>
              <a:custGeom>
                <a:avLst/>
                <a:gdLst>
                  <a:gd name="T0" fmla="*/ 0 w 385"/>
                  <a:gd name="T1" fmla="*/ 0 h 30"/>
                  <a:gd name="T2" fmla="*/ 0 w 385"/>
                  <a:gd name="T3" fmla="*/ 0 h 30"/>
                  <a:gd name="T4" fmla="*/ 0 w 385"/>
                  <a:gd name="T5" fmla="*/ 0 h 30"/>
                  <a:gd name="T6" fmla="*/ 0 w 385"/>
                  <a:gd name="T7" fmla="*/ 0 h 30"/>
                  <a:gd name="T8" fmla="*/ 0 w 385"/>
                  <a:gd name="T9" fmla="*/ 0 h 30"/>
                  <a:gd name="T10" fmla="*/ 1 w 385"/>
                  <a:gd name="T11" fmla="*/ 0 h 30"/>
                  <a:gd name="T12" fmla="*/ 1 w 385"/>
                  <a:gd name="T13" fmla="*/ 0 h 30"/>
                  <a:gd name="T14" fmla="*/ 1 w 385"/>
                  <a:gd name="T15" fmla="*/ 0 h 30"/>
                  <a:gd name="T16" fmla="*/ 1 w 385"/>
                  <a:gd name="T17" fmla="*/ 0 h 30"/>
                  <a:gd name="T18" fmla="*/ 2 w 385"/>
                  <a:gd name="T19" fmla="*/ 0 h 30"/>
                  <a:gd name="T20" fmla="*/ 2 w 385"/>
                  <a:gd name="T21" fmla="*/ 0 h 30"/>
                  <a:gd name="T22" fmla="*/ 2 w 385"/>
                  <a:gd name="T23" fmla="*/ 0 h 30"/>
                  <a:gd name="T24" fmla="*/ 2 w 385"/>
                  <a:gd name="T25" fmla="*/ 0 h 30"/>
                  <a:gd name="T26" fmla="*/ 2 w 385"/>
                  <a:gd name="T27" fmla="*/ 0 h 30"/>
                  <a:gd name="T28" fmla="*/ 3 w 385"/>
                  <a:gd name="T29" fmla="*/ 0 h 30"/>
                  <a:gd name="T30" fmla="*/ 3 w 385"/>
                  <a:gd name="T31" fmla="*/ 0 h 30"/>
                  <a:gd name="T32" fmla="*/ 3 w 385"/>
                  <a:gd name="T33" fmla="*/ 0 h 30"/>
                  <a:gd name="T34" fmla="*/ 3 w 385"/>
                  <a:gd name="T35" fmla="*/ 0 h 30"/>
                  <a:gd name="T36" fmla="*/ 3 w 385"/>
                  <a:gd name="T37" fmla="*/ 0 h 30"/>
                  <a:gd name="T38" fmla="*/ 3 w 385"/>
                  <a:gd name="T39" fmla="*/ 0 h 30"/>
                  <a:gd name="T40" fmla="*/ 3 w 385"/>
                  <a:gd name="T41" fmla="*/ 0 h 30"/>
                  <a:gd name="T42" fmla="*/ 3 w 385"/>
                  <a:gd name="T43" fmla="*/ 0 h 30"/>
                  <a:gd name="T44" fmla="*/ 3 w 385"/>
                  <a:gd name="T45" fmla="*/ 0 h 30"/>
                  <a:gd name="T46" fmla="*/ 3 w 385"/>
                  <a:gd name="T47" fmla="*/ 0 h 30"/>
                  <a:gd name="T48" fmla="*/ 3 w 385"/>
                  <a:gd name="T49" fmla="*/ 0 h 30"/>
                  <a:gd name="T50" fmla="*/ 3 w 385"/>
                  <a:gd name="T51" fmla="*/ 0 h 30"/>
                  <a:gd name="T52" fmla="*/ 3 w 385"/>
                  <a:gd name="T53" fmla="*/ 0 h 30"/>
                  <a:gd name="T54" fmla="*/ 3 w 385"/>
                  <a:gd name="T55" fmla="*/ 0 h 30"/>
                  <a:gd name="T56" fmla="*/ 2 w 385"/>
                  <a:gd name="T57" fmla="*/ 0 h 30"/>
                  <a:gd name="T58" fmla="*/ 2 w 385"/>
                  <a:gd name="T59" fmla="*/ 0 h 30"/>
                  <a:gd name="T60" fmla="*/ 2 w 385"/>
                  <a:gd name="T61" fmla="*/ 0 h 30"/>
                  <a:gd name="T62" fmla="*/ 2 w 385"/>
                  <a:gd name="T63" fmla="*/ 0 h 30"/>
                  <a:gd name="T64" fmla="*/ 1 w 385"/>
                  <a:gd name="T65" fmla="*/ 0 h 30"/>
                  <a:gd name="T66" fmla="*/ 1 w 385"/>
                  <a:gd name="T67" fmla="*/ 0 h 30"/>
                  <a:gd name="T68" fmla="*/ 1 w 385"/>
                  <a:gd name="T69" fmla="*/ 0 h 30"/>
                  <a:gd name="T70" fmla="*/ 1 w 385"/>
                  <a:gd name="T71" fmla="*/ 0 h 30"/>
                  <a:gd name="T72" fmla="*/ 0 w 385"/>
                  <a:gd name="T73" fmla="*/ 0 h 30"/>
                  <a:gd name="T74" fmla="*/ 0 w 385"/>
                  <a:gd name="T75" fmla="*/ 0 h 30"/>
                  <a:gd name="T76" fmla="*/ 0 w 385"/>
                  <a:gd name="T77" fmla="*/ 0 h 30"/>
                  <a:gd name="T78" fmla="*/ 0 w 385"/>
                  <a:gd name="T79" fmla="*/ 0 h 30"/>
                  <a:gd name="T80" fmla="*/ 0 w 385"/>
                  <a:gd name="T81" fmla="*/ 0 h 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5"/>
                  <a:gd name="T124" fmla="*/ 0 h 30"/>
                  <a:gd name="T125" fmla="*/ 385 w 385"/>
                  <a:gd name="T126" fmla="*/ 30 h 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5" h="30">
                    <a:moveTo>
                      <a:pt x="0" y="30"/>
                    </a:moveTo>
                    <a:lnTo>
                      <a:pt x="3" y="30"/>
                    </a:lnTo>
                    <a:lnTo>
                      <a:pt x="14" y="29"/>
                    </a:lnTo>
                    <a:lnTo>
                      <a:pt x="31" y="28"/>
                    </a:lnTo>
                    <a:lnTo>
                      <a:pt x="53" y="26"/>
                    </a:lnTo>
                    <a:lnTo>
                      <a:pt x="79" y="25"/>
                    </a:lnTo>
                    <a:lnTo>
                      <a:pt x="107" y="23"/>
                    </a:lnTo>
                    <a:lnTo>
                      <a:pt x="138" y="19"/>
                    </a:lnTo>
                    <a:lnTo>
                      <a:pt x="170" y="17"/>
                    </a:lnTo>
                    <a:lnTo>
                      <a:pt x="202" y="15"/>
                    </a:lnTo>
                    <a:lnTo>
                      <a:pt x="233" y="12"/>
                    </a:lnTo>
                    <a:lnTo>
                      <a:pt x="263" y="9"/>
                    </a:lnTo>
                    <a:lnTo>
                      <a:pt x="289" y="7"/>
                    </a:lnTo>
                    <a:lnTo>
                      <a:pt x="312" y="5"/>
                    </a:lnTo>
                    <a:lnTo>
                      <a:pt x="331" y="3"/>
                    </a:lnTo>
                    <a:lnTo>
                      <a:pt x="343" y="2"/>
                    </a:lnTo>
                    <a:lnTo>
                      <a:pt x="350" y="1"/>
                    </a:lnTo>
                    <a:lnTo>
                      <a:pt x="356" y="0"/>
                    </a:lnTo>
                    <a:lnTo>
                      <a:pt x="364" y="1"/>
                    </a:lnTo>
                    <a:lnTo>
                      <a:pt x="373" y="2"/>
                    </a:lnTo>
                    <a:lnTo>
                      <a:pt x="379" y="4"/>
                    </a:lnTo>
                    <a:lnTo>
                      <a:pt x="385" y="7"/>
                    </a:lnTo>
                    <a:lnTo>
                      <a:pt x="385" y="10"/>
                    </a:lnTo>
                    <a:lnTo>
                      <a:pt x="381" y="14"/>
                    </a:lnTo>
                    <a:lnTo>
                      <a:pt x="370" y="17"/>
                    </a:lnTo>
                    <a:lnTo>
                      <a:pt x="359" y="18"/>
                    </a:lnTo>
                    <a:lnTo>
                      <a:pt x="343" y="20"/>
                    </a:lnTo>
                    <a:lnTo>
                      <a:pt x="322" y="21"/>
                    </a:lnTo>
                    <a:lnTo>
                      <a:pt x="296" y="23"/>
                    </a:lnTo>
                    <a:lnTo>
                      <a:pt x="267" y="24"/>
                    </a:lnTo>
                    <a:lnTo>
                      <a:pt x="237" y="25"/>
                    </a:lnTo>
                    <a:lnTo>
                      <a:pt x="204" y="26"/>
                    </a:lnTo>
                    <a:lnTo>
                      <a:pt x="171" y="27"/>
                    </a:lnTo>
                    <a:lnTo>
                      <a:pt x="138" y="28"/>
                    </a:lnTo>
                    <a:lnTo>
                      <a:pt x="107" y="28"/>
                    </a:lnTo>
                    <a:lnTo>
                      <a:pt x="78" y="29"/>
                    </a:lnTo>
                    <a:lnTo>
                      <a:pt x="53" y="29"/>
                    </a:lnTo>
                    <a:lnTo>
                      <a:pt x="31" y="30"/>
                    </a:lnTo>
                    <a:lnTo>
                      <a:pt x="14" y="30"/>
                    </a:lnTo>
                    <a:lnTo>
                      <a:pt x="3" y="30"/>
                    </a:lnTo>
                    <a:lnTo>
                      <a:pt x="0" y="30"/>
                    </a:lnTo>
                    <a:close/>
                  </a:path>
                </a:pathLst>
              </a:custGeom>
              <a:solidFill>
                <a:srgbClr val="140000"/>
              </a:solidFill>
              <a:ln w="9525">
                <a:noFill/>
                <a:round/>
                <a:headEnd/>
                <a:tailEnd/>
              </a:ln>
            </p:spPr>
            <p:txBody>
              <a:bodyPr/>
              <a:lstStyle/>
              <a:p>
                <a:endParaRPr lang="zh-CN" altLang="en-US"/>
              </a:p>
            </p:txBody>
          </p:sp>
          <p:sp>
            <p:nvSpPr>
              <p:cNvPr id="55433" name="Freeform 99"/>
              <p:cNvSpPr>
                <a:spLocks/>
              </p:cNvSpPr>
              <p:nvPr/>
            </p:nvSpPr>
            <p:spPr bwMode="auto">
              <a:xfrm>
                <a:off x="899" y="2376"/>
                <a:ext cx="27" cy="12"/>
              </a:xfrm>
              <a:custGeom>
                <a:avLst/>
                <a:gdLst>
                  <a:gd name="T0" fmla="*/ 0 w 133"/>
                  <a:gd name="T1" fmla="*/ 0 h 61"/>
                  <a:gd name="T2" fmla="*/ 0 w 133"/>
                  <a:gd name="T3" fmla="*/ 0 h 61"/>
                  <a:gd name="T4" fmla="*/ 0 w 133"/>
                  <a:gd name="T5" fmla="*/ 0 h 61"/>
                  <a:gd name="T6" fmla="*/ 0 w 133"/>
                  <a:gd name="T7" fmla="*/ 0 h 61"/>
                  <a:gd name="T8" fmla="*/ 1 w 133"/>
                  <a:gd name="T9" fmla="*/ 0 h 61"/>
                  <a:gd name="T10" fmla="*/ 1 w 133"/>
                  <a:gd name="T11" fmla="*/ 0 h 61"/>
                  <a:gd name="T12" fmla="*/ 1 w 133"/>
                  <a:gd name="T13" fmla="*/ 0 h 61"/>
                  <a:gd name="T14" fmla="*/ 1 w 133"/>
                  <a:gd name="T15" fmla="*/ 0 h 61"/>
                  <a:gd name="T16" fmla="*/ 1 w 133"/>
                  <a:gd name="T17" fmla="*/ 0 h 61"/>
                  <a:gd name="T18" fmla="*/ 1 w 133"/>
                  <a:gd name="T19" fmla="*/ 0 h 61"/>
                  <a:gd name="T20" fmla="*/ 1 w 133"/>
                  <a:gd name="T21" fmla="*/ 0 h 61"/>
                  <a:gd name="T22" fmla="*/ 1 w 133"/>
                  <a:gd name="T23" fmla="*/ 0 h 61"/>
                  <a:gd name="T24" fmla="*/ 0 w 133"/>
                  <a:gd name="T25" fmla="*/ 0 h 61"/>
                  <a:gd name="T26" fmla="*/ 0 w 133"/>
                  <a:gd name="T27" fmla="*/ 0 h 61"/>
                  <a:gd name="T28" fmla="*/ 0 w 133"/>
                  <a:gd name="T29" fmla="*/ 0 h 61"/>
                  <a:gd name="T30" fmla="*/ 0 w 133"/>
                  <a:gd name="T31" fmla="*/ 0 h 61"/>
                  <a:gd name="T32" fmla="*/ 0 w 133"/>
                  <a:gd name="T33" fmla="*/ 0 h 6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33"/>
                  <a:gd name="T52" fmla="*/ 0 h 61"/>
                  <a:gd name="T53" fmla="*/ 133 w 133"/>
                  <a:gd name="T54" fmla="*/ 61 h 6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33" h="61">
                    <a:moveTo>
                      <a:pt x="0" y="61"/>
                    </a:moveTo>
                    <a:lnTo>
                      <a:pt x="7" y="57"/>
                    </a:lnTo>
                    <a:lnTo>
                      <a:pt x="23" y="47"/>
                    </a:lnTo>
                    <a:lnTo>
                      <a:pt x="45" y="34"/>
                    </a:lnTo>
                    <a:lnTo>
                      <a:pt x="71" y="20"/>
                    </a:lnTo>
                    <a:lnTo>
                      <a:pt x="97" y="8"/>
                    </a:lnTo>
                    <a:lnTo>
                      <a:pt x="117" y="0"/>
                    </a:lnTo>
                    <a:lnTo>
                      <a:pt x="130" y="0"/>
                    </a:lnTo>
                    <a:lnTo>
                      <a:pt x="133" y="10"/>
                    </a:lnTo>
                    <a:lnTo>
                      <a:pt x="123" y="24"/>
                    </a:lnTo>
                    <a:lnTo>
                      <a:pt x="106" y="36"/>
                    </a:lnTo>
                    <a:lnTo>
                      <a:pt x="84" y="45"/>
                    </a:lnTo>
                    <a:lnTo>
                      <a:pt x="61" y="52"/>
                    </a:lnTo>
                    <a:lnTo>
                      <a:pt x="38" y="56"/>
                    </a:lnTo>
                    <a:lnTo>
                      <a:pt x="19" y="59"/>
                    </a:lnTo>
                    <a:lnTo>
                      <a:pt x="6" y="61"/>
                    </a:lnTo>
                    <a:lnTo>
                      <a:pt x="0" y="61"/>
                    </a:lnTo>
                    <a:close/>
                  </a:path>
                </a:pathLst>
              </a:custGeom>
              <a:solidFill>
                <a:srgbClr val="140000"/>
              </a:solidFill>
              <a:ln w="9525">
                <a:noFill/>
                <a:round/>
                <a:headEnd/>
                <a:tailEnd/>
              </a:ln>
            </p:spPr>
            <p:txBody>
              <a:bodyPr/>
              <a:lstStyle/>
              <a:p>
                <a:endParaRPr lang="zh-CN" altLang="en-US"/>
              </a:p>
            </p:txBody>
          </p:sp>
          <p:sp>
            <p:nvSpPr>
              <p:cNvPr id="55434" name="Freeform 100"/>
              <p:cNvSpPr>
                <a:spLocks/>
              </p:cNvSpPr>
              <p:nvPr/>
            </p:nvSpPr>
            <p:spPr bwMode="auto">
              <a:xfrm>
                <a:off x="896" y="2364"/>
                <a:ext cx="33" cy="17"/>
              </a:xfrm>
              <a:custGeom>
                <a:avLst/>
                <a:gdLst>
                  <a:gd name="T0" fmla="*/ 0 w 166"/>
                  <a:gd name="T1" fmla="*/ 1 h 85"/>
                  <a:gd name="T2" fmla="*/ 1 w 166"/>
                  <a:gd name="T3" fmla="*/ 0 h 85"/>
                  <a:gd name="T4" fmla="*/ 1 w 166"/>
                  <a:gd name="T5" fmla="*/ 0 h 85"/>
                  <a:gd name="T6" fmla="*/ 1 w 166"/>
                  <a:gd name="T7" fmla="*/ 0 h 85"/>
                  <a:gd name="T8" fmla="*/ 1 w 166"/>
                  <a:gd name="T9" fmla="*/ 0 h 85"/>
                  <a:gd name="T10" fmla="*/ 1 w 166"/>
                  <a:gd name="T11" fmla="*/ 0 h 85"/>
                  <a:gd name="T12" fmla="*/ 1 w 166"/>
                  <a:gd name="T13" fmla="*/ 0 h 85"/>
                  <a:gd name="T14" fmla="*/ 0 w 166"/>
                  <a:gd name="T15" fmla="*/ 1 h 85"/>
                  <a:gd name="T16" fmla="*/ 0 w 166"/>
                  <a:gd name="T17" fmla="*/ 1 h 85"/>
                  <a:gd name="T18" fmla="*/ 0 w 166"/>
                  <a:gd name="T19" fmla="*/ 1 h 8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6"/>
                  <a:gd name="T31" fmla="*/ 0 h 85"/>
                  <a:gd name="T32" fmla="*/ 166 w 166"/>
                  <a:gd name="T33" fmla="*/ 85 h 8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6" h="85">
                    <a:moveTo>
                      <a:pt x="0" y="85"/>
                    </a:moveTo>
                    <a:lnTo>
                      <a:pt x="166" y="0"/>
                    </a:lnTo>
                    <a:lnTo>
                      <a:pt x="163" y="3"/>
                    </a:lnTo>
                    <a:lnTo>
                      <a:pt x="152" y="11"/>
                    </a:lnTo>
                    <a:lnTo>
                      <a:pt x="134" y="23"/>
                    </a:lnTo>
                    <a:lnTo>
                      <a:pt x="114" y="36"/>
                    </a:lnTo>
                    <a:lnTo>
                      <a:pt x="88" y="51"/>
                    </a:lnTo>
                    <a:lnTo>
                      <a:pt x="60" y="64"/>
                    </a:lnTo>
                    <a:lnTo>
                      <a:pt x="30" y="76"/>
                    </a:lnTo>
                    <a:lnTo>
                      <a:pt x="0" y="85"/>
                    </a:lnTo>
                    <a:close/>
                  </a:path>
                </a:pathLst>
              </a:custGeom>
              <a:solidFill>
                <a:srgbClr val="140000"/>
              </a:solidFill>
              <a:ln w="9525">
                <a:noFill/>
                <a:round/>
                <a:headEnd/>
                <a:tailEnd/>
              </a:ln>
            </p:spPr>
            <p:txBody>
              <a:bodyPr/>
              <a:lstStyle/>
              <a:p>
                <a:endParaRPr lang="zh-CN" altLang="en-US"/>
              </a:p>
            </p:txBody>
          </p:sp>
          <p:sp>
            <p:nvSpPr>
              <p:cNvPr id="55435" name="Freeform 101"/>
              <p:cNvSpPr>
                <a:spLocks/>
              </p:cNvSpPr>
              <p:nvPr/>
            </p:nvSpPr>
            <p:spPr bwMode="auto">
              <a:xfrm>
                <a:off x="759" y="2166"/>
                <a:ext cx="52" cy="31"/>
              </a:xfrm>
              <a:custGeom>
                <a:avLst/>
                <a:gdLst>
                  <a:gd name="T0" fmla="*/ 0 w 260"/>
                  <a:gd name="T1" fmla="*/ 0 h 158"/>
                  <a:gd name="T2" fmla="*/ 0 w 260"/>
                  <a:gd name="T3" fmla="*/ 0 h 158"/>
                  <a:gd name="T4" fmla="*/ 0 w 260"/>
                  <a:gd name="T5" fmla="*/ 0 h 158"/>
                  <a:gd name="T6" fmla="*/ 0 w 260"/>
                  <a:gd name="T7" fmla="*/ 0 h 158"/>
                  <a:gd name="T8" fmla="*/ 0 w 260"/>
                  <a:gd name="T9" fmla="*/ 0 h 158"/>
                  <a:gd name="T10" fmla="*/ 0 w 260"/>
                  <a:gd name="T11" fmla="*/ 0 h 158"/>
                  <a:gd name="T12" fmla="*/ 0 w 260"/>
                  <a:gd name="T13" fmla="*/ 0 h 158"/>
                  <a:gd name="T14" fmla="*/ 0 w 260"/>
                  <a:gd name="T15" fmla="*/ 0 h 158"/>
                  <a:gd name="T16" fmla="*/ 0 w 260"/>
                  <a:gd name="T17" fmla="*/ 0 h 158"/>
                  <a:gd name="T18" fmla="*/ 1 w 260"/>
                  <a:gd name="T19" fmla="*/ 1 h 158"/>
                  <a:gd name="T20" fmla="*/ 1 w 260"/>
                  <a:gd name="T21" fmla="*/ 1 h 158"/>
                  <a:gd name="T22" fmla="*/ 1 w 260"/>
                  <a:gd name="T23" fmla="*/ 1 h 158"/>
                  <a:gd name="T24" fmla="*/ 1 w 260"/>
                  <a:gd name="T25" fmla="*/ 1 h 158"/>
                  <a:gd name="T26" fmla="*/ 1 w 260"/>
                  <a:gd name="T27" fmla="*/ 1 h 158"/>
                  <a:gd name="T28" fmla="*/ 2 w 260"/>
                  <a:gd name="T29" fmla="*/ 1 h 158"/>
                  <a:gd name="T30" fmla="*/ 2 w 260"/>
                  <a:gd name="T31" fmla="*/ 1 h 158"/>
                  <a:gd name="T32" fmla="*/ 2 w 260"/>
                  <a:gd name="T33" fmla="*/ 1 h 158"/>
                  <a:gd name="T34" fmla="*/ 2 w 260"/>
                  <a:gd name="T35" fmla="*/ 1 h 158"/>
                  <a:gd name="T36" fmla="*/ 2 w 260"/>
                  <a:gd name="T37" fmla="*/ 1 h 158"/>
                  <a:gd name="T38" fmla="*/ 2 w 260"/>
                  <a:gd name="T39" fmla="*/ 1 h 158"/>
                  <a:gd name="T40" fmla="*/ 2 w 260"/>
                  <a:gd name="T41" fmla="*/ 1 h 158"/>
                  <a:gd name="T42" fmla="*/ 2 w 260"/>
                  <a:gd name="T43" fmla="*/ 1 h 158"/>
                  <a:gd name="T44" fmla="*/ 2 w 260"/>
                  <a:gd name="T45" fmla="*/ 1 h 158"/>
                  <a:gd name="T46" fmla="*/ 2 w 260"/>
                  <a:gd name="T47" fmla="*/ 1 h 158"/>
                  <a:gd name="T48" fmla="*/ 2 w 260"/>
                  <a:gd name="T49" fmla="*/ 1 h 158"/>
                  <a:gd name="T50" fmla="*/ 2 w 260"/>
                  <a:gd name="T51" fmla="*/ 1 h 158"/>
                  <a:gd name="T52" fmla="*/ 2 w 260"/>
                  <a:gd name="T53" fmla="*/ 1 h 158"/>
                  <a:gd name="T54" fmla="*/ 2 w 260"/>
                  <a:gd name="T55" fmla="*/ 1 h 158"/>
                  <a:gd name="T56" fmla="*/ 2 w 260"/>
                  <a:gd name="T57" fmla="*/ 1 h 158"/>
                  <a:gd name="T58" fmla="*/ 2 w 260"/>
                  <a:gd name="T59" fmla="*/ 1 h 158"/>
                  <a:gd name="T60" fmla="*/ 1 w 260"/>
                  <a:gd name="T61" fmla="*/ 1 h 158"/>
                  <a:gd name="T62" fmla="*/ 1 w 260"/>
                  <a:gd name="T63" fmla="*/ 1 h 158"/>
                  <a:gd name="T64" fmla="*/ 1 w 260"/>
                  <a:gd name="T65" fmla="*/ 1 h 158"/>
                  <a:gd name="T66" fmla="*/ 1 w 260"/>
                  <a:gd name="T67" fmla="*/ 1 h 158"/>
                  <a:gd name="T68" fmla="*/ 1 w 260"/>
                  <a:gd name="T69" fmla="*/ 1 h 158"/>
                  <a:gd name="T70" fmla="*/ 1 w 260"/>
                  <a:gd name="T71" fmla="*/ 1 h 158"/>
                  <a:gd name="T72" fmla="*/ 1 w 260"/>
                  <a:gd name="T73" fmla="*/ 1 h 158"/>
                  <a:gd name="T74" fmla="*/ 1 w 260"/>
                  <a:gd name="T75" fmla="*/ 0 h 158"/>
                  <a:gd name="T76" fmla="*/ 0 w 260"/>
                  <a:gd name="T77" fmla="*/ 0 h 158"/>
                  <a:gd name="T78" fmla="*/ 0 w 260"/>
                  <a:gd name="T79" fmla="*/ 0 h 158"/>
                  <a:gd name="T80" fmla="*/ 0 w 260"/>
                  <a:gd name="T81" fmla="*/ 0 h 15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0"/>
                  <a:gd name="T124" fmla="*/ 0 h 158"/>
                  <a:gd name="T125" fmla="*/ 260 w 260"/>
                  <a:gd name="T126" fmla="*/ 158 h 15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0" h="158">
                    <a:moveTo>
                      <a:pt x="0" y="0"/>
                    </a:moveTo>
                    <a:lnTo>
                      <a:pt x="1" y="1"/>
                    </a:lnTo>
                    <a:lnTo>
                      <a:pt x="3" y="5"/>
                    </a:lnTo>
                    <a:lnTo>
                      <a:pt x="9" y="11"/>
                    </a:lnTo>
                    <a:lnTo>
                      <a:pt x="15" y="18"/>
                    </a:lnTo>
                    <a:lnTo>
                      <a:pt x="24" y="28"/>
                    </a:lnTo>
                    <a:lnTo>
                      <a:pt x="34" y="38"/>
                    </a:lnTo>
                    <a:lnTo>
                      <a:pt x="47" y="50"/>
                    </a:lnTo>
                    <a:lnTo>
                      <a:pt x="61" y="62"/>
                    </a:lnTo>
                    <a:lnTo>
                      <a:pt x="78" y="75"/>
                    </a:lnTo>
                    <a:lnTo>
                      <a:pt x="96" y="88"/>
                    </a:lnTo>
                    <a:lnTo>
                      <a:pt x="116" y="101"/>
                    </a:lnTo>
                    <a:lnTo>
                      <a:pt x="139" y="113"/>
                    </a:lnTo>
                    <a:lnTo>
                      <a:pt x="163" y="127"/>
                    </a:lnTo>
                    <a:lnTo>
                      <a:pt x="189" y="138"/>
                    </a:lnTo>
                    <a:lnTo>
                      <a:pt x="217" y="148"/>
                    </a:lnTo>
                    <a:lnTo>
                      <a:pt x="248" y="158"/>
                    </a:lnTo>
                    <a:lnTo>
                      <a:pt x="249" y="158"/>
                    </a:lnTo>
                    <a:lnTo>
                      <a:pt x="252" y="157"/>
                    </a:lnTo>
                    <a:lnTo>
                      <a:pt x="255" y="155"/>
                    </a:lnTo>
                    <a:lnTo>
                      <a:pt x="259" y="152"/>
                    </a:lnTo>
                    <a:lnTo>
                      <a:pt x="260" y="150"/>
                    </a:lnTo>
                    <a:lnTo>
                      <a:pt x="257" y="145"/>
                    </a:lnTo>
                    <a:lnTo>
                      <a:pt x="251" y="141"/>
                    </a:lnTo>
                    <a:lnTo>
                      <a:pt x="240" y="136"/>
                    </a:lnTo>
                    <a:lnTo>
                      <a:pt x="232" y="134"/>
                    </a:lnTo>
                    <a:lnTo>
                      <a:pt x="225" y="132"/>
                    </a:lnTo>
                    <a:lnTo>
                      <a:pt x="215" y="129"/>
                    </a:lnTo>
                    <a:lnTo>
                      <a:pt x="205" y="125"/>
                    </a:lnTo>
                    <a:lnTo>
                      <a:pt x="194" y="122"/>
                    </a:lnTo>
                    <a:lnTo>
                      <a:pt x="182" y="118"/>
                    </a:lnTo>
                    <a:lnTo>
                      <a:pt x="169" y="112"/>
                    </a:lnTo>
                    <a:lnTo>
                      <a:pt x="156" y="106"/>
                    </a:lnTo>
                    <a:lnTo>
                      <a:pt x="140" y="98"/>
                    </a:lnTo>
                    <a:lnTo>
                      <a:pt x="124" y="89"/>
                    </a:lnTo>
                    <a:lnTo>
                      <a:pt x="106" y="78"/>
                    </a:lnTo>
                    <a:lnTo>
                      <a:pt x="88" y="66"/>
                    </a:lnTo>
                    <a:lnTo>
                      <a:pt x="68" y="53"/>
                    </a:lnTo>
                    <a:lnTo>
                      <a:pt x="47" y="38"/>
                    </a:lnTo>
                    <a:lnTo>
                      <a:pt x="24" y="20"/>
                    </a:lnTo>
                    <a:lnTo>
                      <a:pt x="0" y="0"/>
                    </a:lnTo>
                    <a:close/>
                  </a:path>
                </a:pathLst>
              </a:custGeom>
              <a:solidFill>
                <a:srgbClr val="140000"/>
              </a:solidFill>
              <a:ln w="9525">
                <a:noFill/>
                <a:round/>
                <a:headEnd/>
                <a:tailEnd/>
              </a:ln>
            </p:spPr>
            <p:txBody>
              <a:bodyPr/>
              <a:lstStyle/>
              <a:p>
                <a:endParaRPr lang="zh-CN" altLang="en-US"/>
              </a:p>
            </p:txBody>
          </p:sp>
          <p:sp>
            <p:nvSpPr>
              <p:cNvPr id="55436" name="Freeform 102"/>
              <p:cNvSpPr>
                <a:spLocks/>
              </p:cNvSpPr>
              <p:nvPr/>
            </p:nvSpPr>
            <p:spPr bwMode="auto">
              <a:xfrm>
                <a:off x="762" y="2177"/>
                <a:ext cx="20" cy="162"/>
              </a:xfrm>
              <a:custGeom>
                <a:avLst/>
                <a:gdLst>
                  <a:gd name="T0" fmla="*/ 0 w 101"/>
                  <a:gd name="T1" fmla="*/ 0 h 813"/>
                  <a:gd name="T2" fmla="*/ 0 w 101"/>
                  <a:gd name="T3" fmla="*/ 0 h 813"/>
                  <a:gd name="T4" fmla="*/ 0 w 101"/>
                  <a:gd name="T5" fmla="*/ 0 h 813"/>
                  <a:gd name="T6" fmla="*/ 0 w 101"/>
                  <a:gd name="T7" fmla="*/ 0 h 813"/>
                  <a:gd name="T8" fmla="*/ 0 w 101"/>
                  <a:gd name="T9" fmla="*/ 1 h 813"/>
                  <a:gd name="T10" fmla="*/ 0 w 101"/>
                  <a:gd name="T11" fmla="*/ 1 h 813"/>
                  <a:gd name="T12" fmla="*/ 0 w 101"/>
                  <a:gd name="T13" fmla="*/ 1 h 813"/>
                  <a:gd name="T14" fmla="*/ 0 w 101"/>
                  <a:gd name="T15" fmla="*/ 2 h 813"/>
                  <a:gd name="T16" fmla="*/ 1 w 101"/>
                  <a:gd name="T17" fmla="*/ 2 h 813"/>
                  <a:gd name="T18" fmla="*/ 1 w 101"/>
                  <a:gd name="T19" fmla="*/ 3 h 813"/>
                  <a:gd name="T20" fmla="*/ 1 w 101"/>
                  <a:gd name="T21" fmla="*/ 3 h 813"/>
                  <a:gd name="T22" fmla="*/ 1 w 101"/>
                  <a:gd name="T23" fmla="*/ 4 h 813"/>
                  <a:gd name="T24" fmla="*/ 1 w 101"/>
                  <a:gd name="T25" fmla="*/ 4 h 813"/>
                  <a:gd name="T26" fmla="*/ 1 w 101"/>
                  <a:gd name="T27" fmla="*/ 5 h 813"/>
                  <a:gd name="T28" fmla="*/ 0 w 101"/>
                  <a:gd name="T29" fmla="*/ 5 h 813"/>
                  <a:gd name="T30" fmla="*/ 0 w 101"/>
                  <a:gd name="T31" fmla="*/ 6 h 813"/>
                  <a:gd name="T32" fmla="*/ 0 w 101"/>
                  <a:gd name="T33" fmla="*/ 6 h 813"/>
                  <a:gd name="T34" fmla="*/ 0 w 101"/>
                  <a:gd name="T35" fmla="*/ 6 h 813"/>
                  <a:gd name="T36" fmla="*/ 0 w 101"/>
                  <a:gd name="T37" fmla="*/ 6 h 813"/>
                  <a:gd name="T38" fmla="*/ 0 w 101"/>
                  <a:gd name="T39" fmla="*/ 6 h 813"/>
                  <a:gd name="T40" fmla="*/ 0 w 101"/>
                  <a:gd name="T41" fmla="*/ 6 h 813"/>
                  <a:gd name="T42" fmla="*/ 0 w 101"/>
                  <a:gd name="T43" fmla="*/ 6 h 813"/>
                  <a:gd name="T44" fmla="*/ 0 w 101"/>
                  <a:gd name="T45" fmla="*/ 5 h 813"/>
                  <a:gd name="T46" fmla="*/ 1 w 101"/>
                  <a:gd name="T47" fmla="*/ 5 h 813"/>
                  <a:gd name="T48" fmla="*/ 1 w 101"/>
                  <a:gd name="T49" fmla="*/ 5 h 813"/>
                  <a:gd name="T50" fmla="*/ 1 w 101"/>
                  <a:gd name="T51" fmla="*/ 4 h 813"/>
                  <a:gd name="T52" fmla="*/ 1 w 101"/>
                  <a:gd name="T53" fmla="*/ 4 h 813"/>
                  <a:gd name="T54" fmla="*/ 1 w 101"/>
                  <a:gd name="T55" fmla="*/ 3 h 813"/>
                  <a:gd name="T56" fmla="*/ 1 w 101"/>
                  <a:gd name="T57" fmla="*/ 3 h 813"/>
                  <a:gd name="T58" fmla="*/ 1 w 101"/>
                  <a:gd name="T59" fmla="*/ 2 h 813"/>
                  <a:gd name="T60" fmla="*/ 1 w 101"/>
                  <a:gd name="T61" fmla="*/ 2 h 813"/>
                  <a:gd name="T62" fmla="*/ 0 w 101"/>
                  <a:gd name="T63" fmla="*/ 1 h 813"/>
                  <a:gd name="T64" fmla="*/ 0 w 101"/>
                  <a:gd name="T65" fmla="*/ 0 h 813"/>
                  <a:gd name="T66" fmla="*/ 0 w 101"/>
                  <a:gd name="T67" fmla="*/ 0 h 813"/>
                  <a:gd name="T68" fmla="*/ 0 w 101"/>
                  <a:gd name="T69" fmla="*/ 0 h 813"/>
                  <a:gd name="T70" fmla="*/ 0 w 101"/>
                  <a:gd name="T71" fmla="*/ 0 h 813"/>
                  <a:gd name="T72" fmla="*/ 0 w 101"/>
                  <a:gd name="T73" fmla="*/ 0 h 81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1"/>
                  <a:gd name="T112" fmla="*/ 0 h 813"/>
                  <a:gd name="T113" fmla="*/ 101 w 101"/>
                  <a:gd name="T114" fmla="*/ 813 h 81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1" h="813">
                    <a:moveTo>
                      <a:pt x="4" y="6"/>
                    </a:moveTo>
                    <a:lnTo>
                      <a:pt x="7" y="11"/>
                    </a:lnTo>
                    <a:lnTo>
                      <a:pt x="12" y="25"/>
                    </a:lnTo>
                    <a:lnTo>
                      <a:pt x="20" y="48"/>
                    </a:lnTo>
                    <a:lnTo>
                      <a:pt x="30" y="80"/>
                    </a:lnTo>
                    <a:lnTo>
                      <a:pt x="41" y="119"/>
                    </a:lnTo>
                    <a:lnTo>
                      <a:pt x="52" y="164"/>
                    </a:lnTo>
                    <a:lnTo>
                      <a:pt x="63" y="215"/>
                    </a:lnTo>
                    <a:lnTo>
                      <a:pt x="71" y="271"/>
                    </a:lnTo>
                    <a:lnTo>
                      <a:pt x="78" y="332"/>
                    </a:lnTo>
                    <a:lnTo>
                      <a:pt x="82" y="396"/>
                    </a:lnTo>
                    <a:lnTo>
                      <a:pt x="82" y="463"/>
                    </a:lnTo>
                    <a:lnTo>
                      <a:pt x="79" y="531"/>
                    </a:lnTo>
                    <a:lnTo>
                      <a:pt x="69" y="602"/>
                    </a:lnTo>
                    <a:lnTo>
                      <a:pt x="53" y="673"/>
                    </a:lnTo>
                    <a:lnTo>
                      <a:pt x="31" y="743"/>
                    </a:lnTo>
                    <a:lnTo>
                      <a:pt x="0" y="813"/>
                    </a:lnTo>
                    <a:lnTo>
                      <a:pt x="2" y="809"/>
                    </a:lnTo>
                    <a:lnTo>
                      <a:pt x="9" y="798"/>
                    </a:lnTo>
                    <a:lnTo>
                      <a:pt x="19" y="781"/>
                    </a:lnTo>
                    <a:lnTo>
                      <a:pt x="30" y="758"/>
                    </a:lnTo>
                    <a:lnTo>
                      <a:pt x="43" y="727"/>
                    </a:lnTo>
                    <a:lnTo>
                      <a:pt x="57" y="691"/>
                    </a:lnTo>
                    <a:lnTo>
                      <a:pt x="70" y="648"/>
                    </a:lnTo>
                    <a:lnTo>
                      <a:pt x="82" y="601"/>
                    </a:lnTo>
                    <a:lnTo>
                      <a:pt x="92" y="547"/>
                    </a:lnTo>
                    <a:lnTo>
                      <a:pt x="99" y="488"/>
                    </a:lnTo>
                    <a:lnTo>
                      <a:pt x="101" y="424"/>
                    </a:lnTo>
                    <a:lnTo>
                      <a:pt x="100" y="356"/>
                    </a:lnTo>
                    <a:lnTo>
                      <a:pt x="92" y="282"/>
                    </a:lnTo>
                    <a:lnTo>
                      <a:pt x="78" y="204"/>
                    </a:lnTo>
                    <a:lnTo>
                      <a:pt x="56" y="122"/>
                    </a:lnTo>
                    <a:lnTo>
                      <a:pt x="26" y="36"/>
                    </a:lnTo>
                    <a:lnTo>
                      <a:pt x="25" y="28"/>
                    </a:lnTo>
                    <a:lnTo>
                      <a:pt x="21" y="11"/>
                    </a:lnTo>
                    <a:lnTo>
                      <a:pt x="13" y="0"/>
                    </a:lnTo>
                    <a:lnTo>
                      <a:pt x="4" y="6"/>
                    </a:lnTo>
                    <a:close/>
                  </a:path>
                </a:pathLst>
              </a:custGeom>
              <a:solidFill>
                <a:srgbClr val="140000"/>
              </a:solidFill>
              <a:ln w="9525">
                <a:noFill/>
                <a:round/>
                <a:headEnd/>
                <a:tailEnd/>
              </a:ln>
            </p:spPr>
            <p:txBody>
              <a:bodyPr/>
              <a:lstStyle/>
              <a:p>
                <a:endParaRPr lang="zh-CN" altLang="en-US"/>
              </a:p>
            </p:txBody>
          </p:sp>
          <p:sp>
            <p:nvSpPr>
              <p:cNvPr id="55437" name="Freeform 103"/>
              <p:cNvSpPr>
                <a:spLocks/>
              </p:cNvSpPr>
              <p:nvPr/>
            </p:nvSpPr>
            <p:spPr bwMode="auto">
              <a:xfrm>
                <a:off x="744" y="2047"/>
                <a:ext cx="32" cy="22"/>
              </a:xfrm>
              <a:custGeom>
                <a:avLst/>
                <a:gdLst>
                  <a:gd name="T0" fmla="*/ 0 w 162"/>
                  <a:gd name="T1" fmla="*/ 0 h 107"/>
                  <a:gd name="T2" fmla="*/ 0 w 162"/>
                  <a:gd name="T3" fmla="*/ 0 h 107"/>
                  <a:gd name="T4" fmla="*/ 0 w 162"/>
                  <a:gd name="T5" fmla="*/ 0 h 107"/>
                  <a:gd name="T6" fmla="*/ 0 w 162"/>
                  <a:gd name="T7" fmla="*/ 0 h 107"/>
                  <a:gd name="T8" fmla="*/ 0 w 162"/>
                  <a:gd name="T9" fmla="*/ 0 h 107"/>
                  <a:gd name="T10" fmla="*/ 0 w 162"/>
                  <a:gd name="T11" fmla="*/ 0 h 107"/>
                  <a:gd name="T12" fmla="*/ 0 w 162"/>
                  <a:gd name="T13" fmla="*/ 0 h 107"/>
                  <a:gd name="T14" fmla="*/ 0 w 162"/>
                  <a:gd name="T15" fmla="*/ 0 h 107"/>
                  <a:gd name="T16" fmla="*/ 1 w 162"/>
                  <a:gd name="T17" fmla="*/ 0 h 107"/>
                  <a:gd name="T18" fmla="*/ 1 w 162"/>
                  <a:gd name="T19" fmla="*/ 0 h 107"/>
                  <a:gd name="T20" fmla="*/ 1 w 162"/>
                  <a:gd name="T21" fmla="*/ 1 h 107"/>
                  <a:gd name="T22" fmla="*/ 1 w 162"/>
                  <a:gd name="T23" fmla="*/ 1 h 107"/>
                  <a:gd name="T24" fmla="*/ 1 w 162"/>
                  <a:gd name="T25" fmla="*/ 1 h 107"/>
                  <a:gd name="T26" fmla="*/ 1 w 162"/>
                  <a:gd name="T27" fmla="*/ 1 h 107"/>
                  <a:gd name="T28" fmla="*/ 1 w 162"/>
                  <a:gd name="T29" fmla="*/ 1 h 107"/>
                  <a:gd name="T30" fmla="*/ 1 w 162"/>
                  <a:gd name="T31" fmla="*/ 1 h 107"/>
                  <a:gd name="T32" fmla="*/ 1 w 162"/>
                  <a:gd name="T33" fmla="*/ 1 h 107"/>
                  <a:gd name="T34" fmla="*/ 1 w 162"/>
                  <a:gd name="T35" fmla="*/ 1 h 107"/>
                  <a:gd name="T36" fmla="*/ 1 w 162"/>
                  <a:gd name="T37" fmla="*/ 1 h 107"/>
                  <a:gd name="T38" fmla="*/ 1 w 162"/>
                  <a:gd name="T39" fmla="*/ 1 h 107"/>
                  <a:gd name="T40" fmla="*/ 1 w 162"/>
                  <a:gd name="T41" fmla="*/ 1 h 107"/>
                  <a:gd name="T42" fmla="*/ 1 w 162"/>
                  <a:gd name="T43" fmla="*/ 1 h 107"/>
                  <a:gd name="T44" fmla="*/ 1 w 162"/>
                  <a:gd name="T45" fmla="*/ 1 h 107"/>
                  <a:gd name="T46" fmla="*/ 1 w 162"/>
                  <a:gd name="T47" fmla="*/ 0 h 107"/>
                  <a:gd name="T48" fmla="*/ 1 w 162"/>
                  <a:gd name="T49" fmla="*/ 0 h 107"/>
                  <a:gd name="T50" fmla="*/ 1 w 162"/>
                  <a:gd name="T51" fmla="*/ 0 h 107"/>
                  <a:gd name="T52" fmla="*/ 1 w 162"/>
                  <a:gd name="T53" fmla="*/ 0 h 107"/>
                  <a:gd name="T54" fmla="*/ 1 w 162"/>
                  <a:gd name="T55" fmla="*/ 0 h 107"/>
                  <a:gd name="T56" fmla="*/ 0 w 162"/>
                  <a:gd name="T57" fmla="*/ 0 h 107"/>
                  <a:gd name="T58" fmla="*/ 0 w 162"/>
                  <a:gd name="T59" fmla="*/ 0 h 107"/>
                  <a:gd name="T60" fmla="*/ 0 w 162"/>
                  <a:gd name="T61" fmla="*/ 0 h 107"/>
                  <a:gd name="T62" fmla="*/ 0 w 162"/>
                  <a:gd name="T63" fmla="*/ 0 h 107"/>
                  <a:gd name="T64" fmla="*/ 0 w 162"/>
                  <a:gd name="T65" fmla="*/ 0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07"/>
                  <a:gd name="T101" fmla="*/ 162 w 162"/>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07">
                    <a:moveTo>
                      <a:pt x="0" y="0"/>
                    </a:moveTo>
                    <a:lnTo>
                      <a:pt x="1" y="3"/>
                    </a:lnTo>
                    <a:lnTo>
                      <a:pt x="6" y="7"/>
                    </a:lnTo>
                    <a:lnTo>
                      <a:pt x="13" y="14"/>
                    </a:lnTo>
                    <a:lnTo>
                      <a:pt x="22" y="21"/>
                    </a:lnTo>
                    <a:lnTo>
                      <a:pt x="33" y="31"/>
                    </a:lnTo>
                    <a:lnTo>
                      <a:pt x="45" y="39"/>
                    </a:lnTo>
                    <a:lnTo>
                      <a:pt x="59" y="47"/>
                    </a:lnTo>
                    <a:lnTo>
                      <a:pt x="74" y="53"/>
                    </a:lnTo>
                    <a:lnTo>
                      <a:pt x="89" y="58"/>
                    </a:lnTo>
                    <a:lnTo>
                      <a:pt x="103" y="62"/>
                    </a:lnTo>
                    <a:lnTo>
                      <a:pt x="116" y="65"/>
                    </a:lnTo>
                    <a:lnTo>
                      <a:pt x="128" y="70"/>
                    </a:lnTo>
                    <a:lnTo>
                      <a:pt x="139" y="75"/>
                    </a:lnTo>
                    <a:lnTo>
                      <a:pt x="149" y="83"/>
                    </a:lnTo>
                    <a:lnTo>
                      <a:pt x="157" y="94"/>
                    </a:lnTo>
                    <a:lnTo>
                      <a:pt x="162" y="107"/>
                    </a:lnTo>
                    <a:lnTo>
                      <a:pt x="162" y="106"/>
                    </a:lnTo>
                    <a:lnTo>
                      <a:pt x="162" y="101"/>
                    </a:lnTo>
                    <a:lnTo>
                      <a:pt x="161" y="95"/>
                    </a:lnTo>
                    <a:lnTo>
                      <a:pt x="157" y="86"/>
                    </a:lnTo>
                    <a:lnTo>
                      <a:pt x="147" y="77"/>
                    </a:lnTo>
                    <a:lnTo>
                      <a:pt x="133" y="67"/>
                    </a:lnTo>
                    <a:lnTo>
                      <a:pt x="111" y="58"/>
                    </a:lnTo>
                    <a:lnTo>
                      <a:pt x="81" y="49"/>
                    </a:lnTo>
                    <a:lnTo>
                      <a:pt x="80" y="49"/>
                    </a:lnTo>
                    <a:lnTo>
                      <a:pt x="75" y="47"/>
                    </a:lnTo>
                    <a:lnTo>
                      <a:pt x="68" y="44"/>
                    </a:lnTo>
                    <a:lnTo>
                      <a:pt x="58" y="40"/>
                    </a:lnTo>
                    <a:lnTo>
                      <a:pt x="46" y="35"/>
                    </a:lnTo>
                    <a:lnTo>
                      <a:pt x="33" y="26"/>
                    </a:lnTo>
                    <a:lnTo>
                      <a:pt x="18" y="15"/>
                    </a:lnTo>
                    <a:lnTo>
                      <a:pt x="0" y="0"/>
                    </a:lnTo>
                    <a:close/>
                  </a:path>
                </a:pathLst>
              </a:custGeom>
              <a:solidFill>
                <a:srgbClr val="140000"/>
              </a:solidFill>
              <a:ln w="9525">
                <a:noFill/>
                <a:round/>
                <a:headEnd/>
                <a:tailEnd/>
              </a:ln>
            </p:spPr>
            <p:txBody>
              <a:bodyPr/>
              <a:lstStyle/>
              <a:p>
                <a:endParaRPr lang="zh-CN" altLang="en-US"/>
              </a:p>
            </p:txBody>
          </p:sp>
        </p:grpSp>
        <p:sp>
          <p:nvSpPr>
            <p:cNvPr id="55337" name="上下箭头 143"/>
            <p:cNvSpPr>
              <a:spLocks noChangeArrowheads="1"/>
            </p:cNvSpPr>
            <p:nvPr/>
          </p:nvSpPr>
          <p:spPr bwMode="auto">
            <a:xfrm rot="2058727">
              <a:off x="2199087" y="4460468"/>
              <a:ext cx="357190" cy="888606"/>
            </a:xfrm>
            <a:prstGeom prst="upDownArrow">
              <a:avLst>
                <a:gd name="adj1" fmla="val 50000"/>
                <a:gd name="adj2" fmla="val 49997"/>
              </a:avLst>
            </a:prstGeom>
            <a:solidFill>
              <a:schemeClr val="accent1"/>
            </a:solidFill>
            <a:ln w="9525" algn="ctr">
              <a:solidFill>
                <a:schemeClr val="tx1"/>
              </a:solidFill>
              <a:round/>
              <a:headEnd/>
              <a:tailEnd/>
            </a:ln>
          </p:spPr>
          <p:txBody>
            <a:bodyPr/>
            <a:lstStyle/>
            <a:p>
              <a:pPr eaLnBrk="0" hangingPunct="0"/>
              <a:endParaRPr lang="zh-CN" altLang="en-US">
                <a:solidFill>
                  <a:srgbClr val="000000"/>
                </a:solidFill>
              </a:endParaRPr>
            </a:p>
          </p:txBody>
        </p:sp>
      </p:grpSp>
      <p:grpSp>
        <p:nvGrpSpPr>
          <p:cNvPr id="3" name="组合 2"/>
          <p:cNvGrpSpPr>
            <a:grpSpLocks/>
          </p:cNvGrpSpPr>
          <p:nvPr/>
        </p:nvGrpSpPr>
        <p:grpSpPr bwMode="auto">
          <a:xfrm>
            <a:off x="5292725" y="6061075"/>
            <a:ext cx="1008063" cy="681038"/>
            <a:chOff x="-2520788" y="5748278"/>
            <a:chExt cx="1008112" cy="680920"/>
          </a:xfrm>
        </p:grpSpPr>
        <p:sp>
          <p:nvSpPr>
            <p:cNvPr id="2" name="禁止符 1"/>
            <p:cNvSpPr/>
            <p:nvPr/>
          </p:nvSpPr>
          <p:spPr bwMode="auto">
            <a:xfrm>
              <a:off x="-1873057" y="5748278"/>
              <a:ext cx="360381" cy="360301"/>
            </a:xfrm>
            <a:prstGeom prst="noSmoking">
              <a:avLst/>
            </a:prstGeom>
            <a:solidFill>
              <a:srgbClr val="FF0000"/>
            </a:solidFill>
            <a:ln w="9525" cap="flat" cmpd="sng" algn="ctr">
              <a:solidFill>
                <a:schemeClr val="tx1"/>
              </a:solidFill>
              <a:prstDash val="solid"/>
              <a:round/>
              <a:headEnd type="none" w="med" len="med"/>
              <a:tailEnd type="none" w="med" len="med"/>
            </a:ln>
            <a:effectLst/>
            <a:extLst/>
          </p:spPr>
          <p:txBody>
            <a:bodyPr/>
            <a:lstStyle/>
            <a:p>
              <a:pPr eaLnBrk="0" hangingPunct="0">
                <a:defRPr/>
              </a:pPr>
              <a:endParaRPr lang="zh-CN" altLang="en-US">
                <a:latin typeface="Arial" pitchFamily="34" charset="0"/>
                <a:ea typeface="宋体" pitchFamily="2" charset="-122"/>
              </a:endParaRPr>
            </a:p>
          </p:txBody>
        </p:sp>
        <p:sp>
          <p:nvSpPr>
            <p:cNvPr id="55317" name="矩形 132"/>
            <p:cNvSpPr>
              <a:spLocks noChangeArrowheads="1"/>
            </p:cNvSpPr>
            <p:nvPr/>
          </p:nvSpPr>
          <p:spPr bwMode="auto">
            <a:xfrm>
              <a:off x="-2520788" y="6048658"/>
              <a:ext cx="1008112" cy="380540"/>
            </a:xfrm>
            <a:prstGeom prst="rect">
              <a:avLst/>
            </a:prstGeom>
            <a:noFill/>
            <a:ln w="9525" algn="ctr">
              <a:noFill/>
              <a:round/>
              <a:headEnd/>
              <a:tailEnd/>
            </a:ln>
          </p:spPr>
          <p:txBody>
            <a:bodyPr/>
            <a:lstStyle/>
            <a:p>
              <a:pPr algn="ctr" eaLnBrk="0" hangingPunct="0"/>
              <a:r>
                <a:rPr lang="zh-CN" altLang="en-US" b="1">
                  <a:latin typeface="黑体" pitchFamily="2" charset="-122"/>
                  <a:ea typeface="黑体" pitchFamily="2" charset="-122"/>
                </a:rPr>
                <a:t>时刻</a:t>
              </a:r>
              <a:r>
                <a:rPr lang="en-US" altLang="zh-CN" b="1">
                  <a:latin typeface="黑体" pitchFamily="2" charset="-122"/>
                  <a:ea typeface="黑体" pitchFamily="2" charset="-122"/>
                </a:rPr>
                <a:t>1</a:t>
              </a:r>
              <a:endParaRPr lang="zh-CN" altLang="en-US" b="1">
                <a:latin typeface="黑体" pitchFamily="2" charset="-122"/>
                <a:ea typeface="黑体" pitchFamily="2" charset="-122"/>
              </a:endParaRPr>
            </a:p>
          </p:txBody>
        </p:sp>
      </p:grpSp>
      <p:grpSp>
        <p:nvGrpSpPr>
          <p:cNvPr id="138" name="组合 137"/>
          <p:cNvGrpSpPr>
            <a:grpSpLocks/>
          </p:cNvGrpSpPr>
          <p:nvPr/>
        </p:nvGrpSpPr>
        <p:grpSpPr bwMode="auto">
          <a:xfrm>
            <a:off x="7107238" y="6092825"/>
            <a:ext cx="1008062" cy="681038"/>
            <a:chOff x="-2520788" y="5748278"/>
            <a:chExt cx="1008112" cy="680920"/>
          </a:xfrm>
        </p:grpSpPr>
        <p:sp>
          <p:nvSpPr>
            <p:cNvPr id="139" name="禁止符 138"/>
            <p:cNvSpPr/>
            <p:nvPr/>
          </p:nvSpPr>
          <p:spPr bwMode="auto">
            <a:xfrm>
              <a:off x="-1873056" y="5748278"/>
              <a:ext cx="360380" cy="360301"/>
            </a:xfrm>
            <a:prstGeom prst="noSmoking">
              <a:avLst/>
            </a:prstGeom>
            <a:solidFill>
              <a:srgbClr val="FF0000"/>
            </a:solidFill>
            <a:ln w="9525" cap="flat" cmpd="sng" algn="ctr">
              <a:solidFill>
                <a:schemeClr val="tx1"/>
              </a:solidFill>
              <a:prstDash val="solid"/>
              <a:round/>
              <a:headEnd type="none" w="med" len="med"/>
              <a:tailEnd type="none" w="med" len="med"/>
            </a:ln>
            <a:effectLst/>
            <a:extLst/>
          </p:spPr>
          <p:txBody>
            <a:bodyPr/>
            <a:lstStyle/>
            <a:p>
              <a:pPr eaLnBrk="0" hangingPunct="0">
                <a:defRPr/>
              </a:pPr>
              <a:endParaRPr lang="zh-CN" altLang="en-US">
                <a:latin typeface="Arial" pitchFamily="34" charset="0"/>
                <a:ea typeface="宋体" pitchFamily="2" charset="-122"/>
              </a:endParaRPr>
            </a:p>
          </p:txBody>
        </p:sp>
        <p:sp>
          <p:nvSpPr>
            <p:cNvPr id="55315" name="矩形 139"/>
            <p:cNvSpPr>
              <a:spLocks noChangeArrowheads="1"/>
            </p:cNvSpPr>
            <p:nvPr/>
          </p:nvSpPr>
          <p:spPr bwMode="auto">
            <a:xfrm>
              <a:off x="-2520788" y="6048658"/>
              <a:ext cx="1008112" cy="380540"/>
            </a:xfrm>
            <a:prstGeom prst="rect">
              <a:avLst/>
            </a:prstGeom>
            <a:noFill/>
            <a:ln w="9525" algn="ctr">
              <a:noFill/>
              <a:round/>
              <a:headEnd/>
              <a:tailEnd/>
            </a:ln>
          </p:spPr>
          <p:txBody>
            <a:bodyPr/>
            <a:lstStyle/>
            <a:p>
              <a:pPr algn="ctr" eaLnBrk="0" hangingPunct="0"/>
              <a:r>
                <a:rPr lang="zh-CN" altLang="en-US" b="1">
                  <a:latin typeface="黑体" pitchFamily="2" charset="-122"/>
                  <a:ea typeface="黑体" pitchFamily="2" charset="-122"/>
                </a:rPr>
                <a:t>时刻</a:t>
              </a:r>
              <a:r>
                <a:rPr lang="en-US" altLang="zh-CN" b="1">
                  <a:latin typeface="黑体" pitchFamily="2" charset="-122"/>
                  <a:ea typeface="黑体" pitchFamily="2" charset="-122"/>
                </a:rPr>
                <a:t>2</a:t>
              </a:r>
              <a:endParaRPr lang="zh-CN" altLang="en-US" b="1">
                <a:latin typeface="黑体" pitchFamily="2" charset="-122"/>
                <a:ea typeface="黑体" pitchFamily="2" charset="-122"/>
              </a:endParaRPr>
            </a:p>
          </p:txBody>
        </p:sp>
      </p:grpSp>
      <p:grpSp>
        <p:nvGrpSpPr>
          <p:cNvPr id="141" name="组合 140"/>
          <p:cNvGrpSpPr>
            <a:grpSpLocks/>
          </p:cNvGrpSpPr>
          <p:nvPr/>
        </p:nvGrpSpPr>
        <p:grpSpPr bwMode="auto">
          <a:xfrm>
            <a:off x="5027613" y="4411663"/>
            <a:ext cx="2112962" cy="1354137"/>
            <a:chOff x="-2520788" y="5748278"/>
            <a:chExt cx="2112435" cy="1353795"/>
          </a:xfrm>
        </p:grpSpPr>
        <p:sp>
          <p:nvSpPr>
            <p:cNvPr id="142" name="禁止符 141"/>
            <p:cNvSpPr/>
            <p:nvPr/>
          </p:nvSpPr>
          <p:spPr bwMode="auto">
            <a:xfrm>
              <a:off x="-1873250" y="5748278"/>
              <a:ext cx="360272" cy="360271"/>
            </a:xfrm>
            <a:prstGeom prst="noSmoking">
              <a:avLst/>
            </a:prstGeom>
            <a:solidFill>
              <a:srgbClr val="FF0000"/>
            </a:solidFill>
            <a:ln w="9525" cap="flat" cmpd="sng" algn="ctr">
              <a:solidFill>
                <a:schemeClr val="tx1"/>
              </a:solidFill>
              <a:prstDash val="solid"/>
              <a:round/>
              <a:headEnd type="none" w="med" len="med"/>
              <a:tailEnd type="none" w="med" len="med"/>
            </a:ln>
            <a:effectLst/>
            <a:extLst/>
          </p:spPr>
          <p:txBody>
            <a:bodyPr/>
            <a:lstStyle/>
            <a:p>
              <a:pPr eaLnBrk="0" hangingPunct="0">
                <a:defRPr/>
              </a:pPr>
              <a:endParaRPr lang="zh-CN" altLang="en-US">
                <a:latin typeface="Arial" pitchFamily="34" charset="0"/>
                <a:ea typeface="宋体" pitchFamily="2" charset="-122"/>
              </a:endParaRPr>
            </a:p>
          </p:txBody>
        </p:sp>
        <p:sp>
          <p:nvSpPr>
            <p:cNvPr id="55311" name="矩形 142"/>
            <p:cNvSpPr>
              <a:spLocks noChangeArrowheads="1"/>
            </p:cNvSpPr>
            <p:nvPr/>
          </p:nvSpPr>
          <p:spPr bwMode="auto">
            <a:xfrm>
              <a:off x="-2520788" y="6048658"/>
              <a:ext cx="1008112" cy="380540"/>
            </a:xfrm>
            <a:prstGeom prst="rect">
              <a:avLst/>
            </a:prstGeom>
            <a:noFill/>
            <a:ln w="9525" algn="ctr">
              <a:noFill/>
              <a:round/>
              <a:headEnd/>
              <a:tailEnd/>
            </a:ln>
          </p:spPr>
          <p:txBody>
            <a:bodyPr/>
            <a:lstStyle/>
            <a:p>
              <a:pPr algn="ctr" eaLnBrk="0" hangingPunct="0"/>
              <a:r>
                <a:rPr lang="zh-CN" altLang="en-US" b="1">
                  <a:latin typeface="黑体" pitchFamily="2" charset="-122"/>
                  <a:ea typeface="黑体" pitchFamily="2" charset="-122"/>
                </a:rPr>
                <a:t>时刻</a:t>
              </a:r>
              <a:r>
                <a:rPr lang="en-US" altLang="zh-CN" b="1">
                  <a:latin typeface="黑体" pitchFamily="2" charset="-122"/>
                  <a:ea typeface="黑体" pitchFamily="2" charset="-122"/>
                </a:rPr>
                <a:t>3</a:t>
              </a:r>
              <a:endParaRPr lang="zh-CN" altLang="en-US" b="1">
                <a:latin typeface="黑体" pitchFamily="2" charset="-122"/>
                <a:ea typeface="黑体" pitchFamily="2" charset="-122"/>
              </a:endParaRPr>
            </a:p>
          </p:txBody>
        </p:sp>
        <p:sp>
          <p:nvSpPr>
            <p:cNvPr id="144" name="禁止符 143"/>
            <p:cNvSpPr/>
            <p:nvPr/>
          </p:nvSpPr>
          <p:spPr bwMode="auto">
            <a:xfrm>
              <a:off x="-768625" y="6421208"/>
              <a:ext cx="360272" cy="360271"/>
            </a:xfrm>
            <a:prstGeom prst="noSmoking">
              <a:avLst/>
            </a:prstGeom>
            <a:solidFill>
              <a:srgbClr val="FF0000"/>
            </a:solidFill>
            <a:ln w="9525" cap="flat" cmpd="sng" algn="ctr">
              <a:solidFill>
                <a:schemeClr val="tx1"/>
              </a:solidFill>
              <a:prstDash val="solid"/>
              <a:round/>
              <a:headEnd type="none" w="med" len="med"/>
              <a:tailEnd type="none" w="med" len="med"/>
            </a:ln>
            <a:effectLst/>
            <a:extLst/>
          </p:spPr>
          <p:txBody>
            <a:bodyPr/>
            <a:lstStyle/>
            <a:p>
              <a:pPr eaLnBrk="0" hangingPunct="0">
                <a:defRPr/>
              </a:pPr>
              <a:endParaRPr lang="zh-CN" altLang="en-US">
                <a:latin typeface="Arial" pitchFamily="34" charset="0"/>
                <a:ea typeface="宋体" pitchFamily="2" charset="-122"/>
              </a:endParaRPr>
            </a:p>
          </p:txBody>
        </p:sp>
        <p:sp>
          <p:nvSpPr>
            <p:cNvPr id="55313" name="矩形 144"/>
            <p:cNvSpPr>
              <a:spLocks noChangeArrowheads="1"/>
            </p:cNvSpPr>
            <p:nvPr/>
          </p:nvSpPr>
          <p:spPr bwMode="auto">
            <a:xfrm>
              <a:off x="-1416465" y="6721533"/>
              <a:ext cx="1008112" cy="380540"/>
            </a:xfrm>
            <a:prstGeom prst="rect">
              <a:avLst/>
            </a:prstGeom>
            <a:noFill/>
            <a:ln w="9525" algn="ctr">
              <a:noFill/>
              <a:round/>
              <a:headEnd/>
              <a:tailEnd/>
            </a:ln>
          </p:spPr>
          <p:txBody>
            <a:bodyPr/>
            <a:lstStyle/>
            <a:p>
              <a:pPr algn="ctr" eaLnBrk="0" hangingPunct="0"/>
              <a:r>
                <a:rPr lang="zh-CN" altLang="en-US" b="1">
                  <a:latin typeface="黑体" pitchFamily="2" charset="-122"/>
                  <a:ea typeface="黑体" pitchFamily="2" charset="-122"/>
                </a:rPr>
                <a:t>时刻</a:t>
              </a:r>
              <a:r>
                <a:rPr lang="en-US" altLang="zh-CN" b="1">
                  <a:latin typeface="黑体" pitchFamily="2" charset="-122"/>
                  <a:ea typeface="黑体" pitchFamily="2" charset="-122"/>
                </a:rPr>
                <a:t>3</a:t>
              </a:r>
              <a:endParaRPr lang="zh-CN" altLang="en-US" b="1">
                <a:latin typeface="黑体" pitchFamily="2" charset="-122"/>
                <a:ea typeface="黑体" pitchFamily="2" charset="-122"/>
              </a:endParaRPr>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举起软件确保大旗，固本清源，将信息安全向源头推进（2008-10-25-方滨兴）">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1_举起软件确保大旗，固本清源，将信息安全向源头推进（2008-10-25-方滨兴）">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6432</TotalTime>
  <Words>3542</Words>
  <Application>Microsoft Macintosh PowerPoint</Application>
  <PresentationFormat>全屏显示(4:3)</PresentationFormat>
  <Paragraphs>861</Paragraphs>
  <Slides>47</Slides>
  <Notes>34</Notes>
  <HiddenSlides>0</HiddenSlides>
  <MMClips>0</MMClips>
  <ScaleCrop>false</ScaleCrop>
  <HeadingPairs>
    <vt:vector size="6" baseType="variant">
      <vt:variant>
        <vt:lpstr>主题</vt:lpstr>
      </vt:variant>
      <vt:variant>
        <vt:i4>1</vt:i4>
      </vt:variant>
      <vt:variant>
        <vt:lpstr>嵌入的 OLE 服务器</vt:lpstr>
      </vt:variant>
      <vt:variant>
        <vt:i4>1</vt:i4>
      </vt:variant>
      <vt:variant>
        <vt:lpstr>幻灯片标题</vt:lpstr>
      </vt:variant>
      <vt:variant>
        <vt:i4>47</vt:i4>
      </vt:variant>
    </vt:vector>
  </HeadingPairs>
  <TitlesOfParts>
    <vt:vector size="49" baseType="lpstr">
      <vt:lpstr>1_举起软件确保大旗，固本清源，将信息安全向源头推进（2008-10-25-方滨兴）</vt:lpstr>
      <vt:lpstr>Visio</vt:lpstr>
      <vt:lpstr>PowerPoint 演示文稿</vt:lpstr>
      <vt:lpstr>PowerPoint 演示文稿</vt:lpstr>
      <vt:lpstr>PowerPoint 演示文稿</vt:lpstr>
      <vt:lpstr>物联网产生了大量应用</vt:lpstr>
      <vt:lpstr>物联网应用的查询需求</vt:lpstr>
      <vt:lpstr>物联网搜索定义</vt:lpstr>
      <vt:lpstr>典型的物联网搜索方式</vt:lpstr>
      <vt:lpstr>典型的物联网搜索方式</vt:lpstr>
      <vt:lpstr>典型的物联网搜索方式</vt:lpstr>
      <vt:lpstr>典型的物联网搜索方式</vt:lpstr>
      <vt:lpstr>典型的物联网搜索方式</vt:lpstr>
      <vt:lpstr>物联网搜索特点</vt:lpstr>
      <vt:lpstr>物联网搜索特点</vt:lpstr>
      <vt:lpstr>物联网搜索特点</vt:lpstr>
      <vt:lpstr>物联网搜索中的安全问题</vt:lpstr>
      <vt:lpstr>物联网搜索中的安全问题</vt:lpstr>
      <vt:lpstr>物联网搜索中的安全问题</vt:lpstr>
      <vt:lpstr>物联网搜索中的安全问题</vt:lpstr>
      <vt:lpstr>物联网搜索的安全需求</vt:lpstr>
      <vt:lpstr>物联网安全搜索的含义总结</vt:lpstr>
      <vt:lpstr>PowerPoint 演示文稿</vt:lpstr>
      <vt:lpstr>物联网安全搜索</vt:lpstr>
      <vt:lpstr>国外研究现状分析</vt:lpstr>
      <vt:lpstr>国外研究现状分析</vt:lpstr>
      <vt:lpstr>国外研究现状分析</vt:lpstr>
      <vt:lpstr>研究现状分析</vt:lpstr>
      <vt:lpstr>研究现状分析</vt:lpstr>
      <vt:lpstr>物联网安全搜索面临的挑战</vt:lpstr>
      <vt:lpstr>物联网安全搜索面临的挑战</vt:lpstr>
      <vt:lpstr>物联网安全搜索面临的挑战</vt:lpstr>
      <vt:lpstr>PowerPoint 演示文稿</vt:lpstr>
      <vt:lpstr>研究目标</vt:lpstr>
      <vt:lpstr>科学问题</vt:lpstr>
      <vt:lpstr>PowerPoint 演示文稿</vt:lpstr>
      <vt:lpstr>科学问题</vt:lpstr>
      <vt:lpstr>研究内容</vt:lpstr>
      <vt:lpstr>研究内容</vt:lpstr>
      <vt:lpstr>研究内容</vt:lpstr>
      <vt:lpstr>研究内容</vt:lpstr>
      <vt:lpstr>研究内容</vt:lpstr>
      <vt:lpstr>研究内容</vt:lpstr>
      <vt:lpstr>PowerPoint 演示文稿</vt:lpstr>
      <vt:lpstr>PowerPoint 演示文稿</vt:lpstr>
      <vt:lpstr>PowerPoint 演示文稿</vt:lpstr>
      <vt:lpstr>PowerPoint 演示文稿</vt:lpstr>
      <vt:lpstr>PowerPoint 演示文稿</vt:lpstr>
      <vt:lpstr>谢谢!</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内容提纲</dc:title>
  <dc:creator>aiping li</dc:creator>
  <cp:lastModifiedBy>hongli z</cp:lastModifiedBy>
  <cp:revision>469</cp:revision>
  <dcterms:created xsi:type="dcterms:W3CDTF">2013-04-20T02:46:53Z</dcterms:created>
  <dcterms:modified xsi:type="dcterms:W3CDTF">2014-09-28T06:20:44Z</dcterms:modified>
</cp:coreProperties>
</file>